
<file path=[Content_Types].xml><?xml version="1.0" encoding="utf-8"?>
<Types xmlns="http://schemas.openxmlformats.org/package/2006/content-types">
  <Override PartName="/ppt/slides/slide30.xml" ContentType="application/vnd.openxmlformats-officedocument.presentationml.slide+xml"/>
  <Override PartName="/ppt/slides/slide88.xml" ContentType="application/vnd.openxmlformats-officedocument.presentationml.slide+xml"/>
  <Override PartName="/ppt/notesSlides/notesSlide69.xml" ContentType="application/vnd.openxmlformats-officedocument.presentationml.notesSlide+xml"/>
  <Override PartName="/ppt/slides/slide24.xml" ContentType="application/vnd.openxmlformats-officedocument.presentationml.slide+xml"/>
  <Override PartName="/ppt/slides/slide72.xml" ContentType="application/vnd.openxmlformats-officedocument.presentationml.slide+xml"/>
  <Override PartName="/ppt/slides/slide134.xml" ContentType="application/vnd.openxmlformats-officedocument.presentationml.slide+xml"/>
  <Override PartName="/ppt/notesSlides/notesSlide138.xml" ContentType="application/vnd.openxmlformats-officedocument.presentationml.notesSlide+xml"/>
  <Override PartName="/ppt/notesSlides/notesSlide47.xml" ContentType="application/vnd.openxmlformats-officedocument.presentationml.notesSlide+xml"/>
  <Override PartName="/ppt/slides/slide66.xml" ContentType="application/vnd.openxmlformats-officedocument.presentationml.slide+xml"/>
  <Override PartName="/ppt/slides/slide128.xml" ContentType="application/vnd.openxmlformats-officedocument.presentationml.slide+xml"/>
  <Override PartName="/ppt/slides/slide176.xml" ContentType="application/vnd.openxmlformats-officedocument.presentationml.slide+xml"/>
  <Override PartName="/ppt/slides/slide50.xml" ContentType="application/vnd.openxmlformats-officedocument.presentationml.slide+xml"/>
  <Override PartName="/ppt/slides/slide112.xml" ContentType="application/vnd.openxmlformats-officedocument.presentationml.slide+xml"/>
  <Override PartName="/ppt/slideLayouts/slideLayout13.xml" ContentType="application/vnd.openxmlformats-officedocument.presentationml.slideLayout+xml"/>
  <Override PartName="/ppt/notesSlides/notesSlide89.xml" ContentType="application/vnd.openxmlformats-officedocument.presentationml.notesSlide+xml"/>
  <Override PartName="/ppt/notesSlides/notesSlide25.xml" ContentType="application/vnd.openxmlformats-officedocument.presentationml.notesSlide+xml"/>
  <Override PartName="/ppt/slides/slide44.xml" ContentType="application/vnd.openxmlformats-officedocument.presentationml.slide+xml"/>
  <Override PartName="/ppt/notesSlides/notesSlide116.xml" ContentType="application/vnd.openxmlformats-officedocument.presentationml.notesSlide+xml"/>
  <Override PartName="/ppt/slides/slide154.xml" ContentType="application/vnd.openxmlformats-officedocument.presentationml.slide+xml"/>
  <Override PartName="/ppt/notesSlides/notesSlide67.xml" ContentType="application/vnd.openxmlformats-officedocument.presentationml.notesSlide+xml"/>
  <Override PartName="/ppt/slides/slide86.xml" ContentType="application/vnd.openxmlformats-officedocument.presentationml.slide+xml"/>
  <Override PartName="/ppt/slides/slide148.xml" ContentType="application/vnd.openxmlformats-officedocument.presentationml.slide+xml"/>
  <Override PartName="/ppt/slides/slide22.xml" ContentType="application/vnd.openxmlformats-officedocument.presentationml.slide+xml"/>
  <Override PartName="/ppt/slides/slide132.xml" ContentType="application/vnd.openxmlformats-officedocument.presentationml.slide+xml"/>
  <Override PartName="/ppt/notesSlides/notesSlide136.xml" ContentType="application/vnd.openxmlformats-officedocument.presentationml.notesSlide+xml"/>
  <Override PartName="/ppt/notesSlides/notesSlide45.xml" ContentType="application/vnd.openxmlformats-officedocument.presentationml.notesSlide+xml"/>
  <Override PartName="/ppt/slides/slide64.xml" ContentType="application/vnd.openxmlformats-officedocument.presentationml.slide+xml"/>
  <Override PartName="/ppt/slides/slide126.xml" ContentType="application/vnd.openxmlformats-officedocument.presentationml.slide+xml"/>
  <Override PartName="/ppt/slides/slide174.xml" ContentType="application/vnd.openxmlformats-officedocument.presentationml.slide+xml"/>
  <Default Extension="xml" ContentType="application/xml"/>
  <Override PartName="/ppt/slides/slide110.xml" ContentType="application/vnd.openxmlformats-officedocument.presentationml.slide+xml"/>
  <Override PartName="/ppt/slideLayouts/slideLayout11.xml" ContentType="application/vnd.openxmlformats-officedocument.presentationml.slideLayout+xml"/>
  <Override PartName="/ppt/slides/slide168.xml" ContentType="application/vnd.openxmlformats-officedocument.presentationml.slide+xml"/>
  <Override PartName="/ppt/notesSlides/notesSlide87.xml" ContentType="application/vnd.openxmlformats-officedocument.presentationml.notesSlide+xml"/>
  <Override PartName="/ppt/notesSlides/notesSlide23.xml" ContentType="application/vnd.openxmlformats-officedocument.presentationml.notesSlide+xml"/>
  <Override PartName="/ppt/slides/slide42.xml" ContentType="application/vnd.openxmlformats-officedocument.presentationml.slide+xml"/>
  <Override PartName="/ppt/notesSlides/notesSlide108.xml" ContentType="application/vnd.openxmlformats-officedocument.presentationml.notesSlide+xml"/>
  <Override PartName="/ppt/notesSlides/notesSlide114.xml" ContentType="application/vnd.openxmlformats-officedocument.presentationml.notesSlide+xml"/>
  <Override PartName="/ppt/slides/slide152.xml" ContentType="application/vnd.openxmlformats-officedocument.presentationml.slide+xml"/>
  <Override PartName="/ppt/notesSlides/notesSlide65.xml" ContentType="application/vnd.openxmlformats-officedocument.presentationml.notesSlide+xml"/>
  <Override PartName="/ppt/slides/slide146.xml" ContentType="application/vnd.openxmlformats-officedocument.presentationml.slide+xml"/>
  <Override PartName="/ppt/slides/slide84.xml" ContentType="application/vnd.openxmlformats-officedocument.presentationml.slide+xml"/>
  <Override PartName="/ppt/slides/slide20.xml" ContentType="application/vnd.openxmlformats-officedocument.presentationml.slide+xml"/>
  <Override PartName="/ppt/notesSlides/notesSlide59.xml" ContentType="application/vnd.openxmlformats-officedocument.presentationml.notesSlide+xml"/>
  <Override PartName="/ppt/slides/slide130.xml" ContentType="application/vnd.openxmlformats-officedocument.presentationml.slide+xml"/>
  <Override PartName="/ppt/notesSlides/notesSlide134.xml" ContentType="application/vnd.openxmlformats-officedocument.presentationml.notesSlide+xml"/>
  <Override PartName="/ppt/notesSlides/notesSlide43.xml" ContentType="application/vnd.openxmlformats-officedocument.presentationml.notesSlide+xml"/>
  <Override PartName="/ppt/slides/slide62.xml" ContentType="application/vnd.openxmlformats-officedocument.presentationml.slide+xml"/>
  <Override PartName="/ppt/slides/slide124.xml" ContentType="application/vnd.openxmlformats-officedocument.presentationml.slide+xml"/>
  <Override PartName="/ppt/notesSlides/notesSlide128.xml" ContentType="application/vnd.openxmlformats-officedocument.presentationml.notesSlide+xml"/>
  <Override PartName="/ppt/slides/slide172.xml" ContentType="application/vnd.openxmlformats-officedocument.presentationml.slide+xml"/>
  <Override PartName="/ppt/notesSlides/notesSlide85.xml" ContentType="application/vnd.openxmlformats-officedocument.presentationml.notesSlide+xml"/>
  <Override PartName="/ppt/slides/slide166.xml" ContentType="application/vnd.openxmlformats-officedocument.presentationml.slide+xml"/>
  <Override PartName="/ppt/notesSlides/notesSlide112.xml" ContentType="application/vnd.openxmlformats-officedocument.presentationml.notesSlide+xml"/>
  <Override PartName="/ppt/notesSlides/notesSlide21.xml" ContentType="application/vnd.openxmlformats-officedocument.presentationml.notesSlide+xml"/>
  <Override PartName="/ppt/slides/slide40.xml" ContentType="application/vnd.openxmlformats-officedocument.presentationml.slide+xml"/>
  <Override PartName="/ppt/slides/slide102.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150.xml" ContentType="application/vnd.openxmlformats-officedocument.presentationml.slide+xml"/>
  <Override PartName="/ppt/notesSlides/notesSlide79.xml" ContentType="application/vnd.openxmlformats-officedocument.presentationml.notesSlide+xml"/>
  <Override PartName="/ppt/notesSlides/notesSlide106.xml" ContentType="application/vnd.openxmlformats-officedocument.presentationml.notesSlide+xml"/>
  <Default Extension="jpeg" ContentType="image/jpeg"/>
  <Override PartName="/ppt/notesSlides/notesSlide63.xml" ContentType="application/vnd.openxmlformats-officedocument.presentationml.notesSlide+xml"/>
  <Override PartName="/ppt/slides/slide82.xml" ContentType="application/vnd.openxmlformats-officedocument.presentationml.slide+xml"/>
  <Override PartName="/ppt/slides/slide144.xml" ContentType="application/vnd.openxmlformats-officedocument.presentationml.slide+xml"/>
  <Override PartName="/ppt/notesSlides/notesSlide148.xml" ContentType="application/vnd.openxmlformats-officedocument.presentationml.notesSlide+xml"/>
  <Override PartName="/ppt/notesSlides/notesSlide57.xml" ContentType="application/vnd.openxmlformats-officedocument.presentationml.notesSlide+xml"/>
  <Override PartName="/docProps/app.xml" ContentType="application/vnd.openxmlformats-officedocument.extended-properties+xml"/>
  <Override PartName="/ppt/slides/slide109.xml" ContentType="application/vnd.openxmlformats-officedocument.presentationml.slide+xml"/>
  <Override PartName="/ppt/slides/slide60.xml" ContentType="application/vnd.openxmlformats-officedocument.presentationml.slide+xml"/>
  <Override PartName="/ppt/slides/slide122.xml" ContentType="application/vnd.openxmlformats-officedocument.presentationml.slide+xml"/>
  <Override PartName="/ppt/notesSlides/notesSlide41.xml" ContentType="application/vnd.openxmlformats-officedocument.presentationml.notesSlide+xml"/>
  <Override PartName="/ppt/notesSlides/notesSlide99.xml" ContentType="application/vnd.openxmlformats-officedocument.presentationml.notesSlide+xml"/>
  <Override PartName="/ppt/slides/slide170.xml" ContentType="application/vnd.openxmlformats-officedocument.presentationml.slide+xml"/>
  <Override PartName="/ppt/slideLayouts/slideLayout8.xml" ContentType="application/vnd.openxmlformats-officedocument.presentationml.slideLayout+xml"/>
  <Override PartName="/ppt/notesSlides/notesSlide35.xml" ContentType="application/vnd.openxmlformats-officedocument.presentationml.notesSlide+xml"/>
  <Override PartName="/ppt/notesSlides/notesSlide126.xml" ContentType="application/vnd.openxmlformats-officedocument.presentationml.notesSlide+xml"/>
  <Override PartName="/ppt/notesSlides/notesSlide83.xml" ContentType="application/vnd.openxmlformats-officedocument.presentationml.notesSlide+xml"/>
  <Override PartName="/ppt/slides/slide164.xml" ContentType="application/vnd.openxmlformats-officedocument.presentationml.slide+xml"/>
  <Override PartName="/ppt/notesSlides/notesSlide110.xml" ContentType="application/vnd.openxmlformats-officedocument.presentationml.notesSlide+xml"/>
  <Override PartName="/ppt/slides/slide100.xml" ContentType="application/vnd.openxmlformats-officedocument.presentationml.slide+xml"/>
  <Override PartName="/ppt/notesSlides/notesSlide5.xml" ContentType="application/vnd.openxmlformats-officedocument.presentationml.notesSlide+xml"/>
  <Override PartName="/ppt/notesSlides/notesSlide77.xml" ContentType="application/vnd.openxmlformats-officedocument.presentationml.notesSlide+xml"/>
  <Override PartName="/ppt/slides/slide7.xml" ContentType="application/vnd.openxmlformats-officedocument.presentationml.slide+xml"/>
  <Override PartName="/ppt/slides/slide19.xml" ContentType="application/vnd.openxmlformats-officedocument.presentationml.slide+xml"/>
  <Override PartName="/ppt/notesSlides/notesSlide104.xml" ContentType="application/vnd.openxmlformats-officedocument.presentationml.notesSlide+xml"/>
  <Override PartName="/ppt/slides/slide129.xml" ContentType="application/vnd.openxmlformats-officedocument.presentationml.slide+xml"/>
  <Override PartName="/ppt/slides/slide80.xml" ContentType="application/vnd.openxmlformats-officedocument.presentationml.slide+xml"/>
  <Override PartName="/ppt/slides/slide142.xml" ContentType="application/vnd.openxmlformats-officedocument.presentationml.slide+xml"/>
  <Override PartName="/ppt/notesSlides/notesSlide61.xml" ContentType="application/vnd.openxmlformats-officedocument.presentationml.notesSlide+xml"/>
  <Override PartName="/ppt/notesSlides/notesSlide146.xml" ContentType="application/vnd.openxmlformats-officedocument.presentationml.notesSlide+xml"/>
  <Override PartName="/ppt/notesSlides/notesSlide55.xml" ContentType="application/vnd.openxmlformats-officedocument.presentationml.notesSlide+xml"/>
  <Override PartName="/ppt/slides/slide107.xml" ContentType="application/vnd.openxmlformats-officedocument.presentationml.slide+xml"/>
  <Override PartName="/ppt/slides/slide120.xml" ContentType="application/vnd.openxmlformats-officedocument.presentationml.slide+xml"/>
  <Override PartName="/ppt/slideMasters/slideMaster1.xml" ContentType="application/vnd.openxmlformats-officedocument.presentationml.slideMaster+xml"/>
  <Override PartName="/ppt/notesSlides/notesSlide97.xml" ContentType="application/vnd.openxmlformats-officedocument.presentationml.notesSlide+xml"/>
  <Override PartName="/ppt/notesSlides/notesSlide124.xml" ContentType="application/vnd.openxmlformats-officedocument.presentationml.notesSlide+xml"/>
  <Override PartName="/ppt/slideLayouts/slideLayout6.xml" ContentType="application/vnd.openxmlformats-officedocument.presentationml.slideLayout+xml"/>
  <Override PartName="/ppt/slides/slide39.xml" ContentType="application/vnd.openxmlformats-officedocument.presentationml.slide+xml"/>
  <Override PartName="/ppt/notesSlides/notesSlide33.xml" ContentType="application/vnd.openxmlformats-officedocument.presentationml.notesSlide+xml"/>
  <Override PartName="/ppt/notesSlides/notesSlide81.xml" ContentType="application/vnd.openxmlformats-officedocument.presentationml.notesSlide+xml"/>
  <Override PartName="/ppt/slides/slide162.xml" ContentType="application/vnd.openxmlformats-officedocument.presentationml.slide+xml"/>
  <Override PartName="/ppt/notesSlides/notesSlide3.xml" ContentType="application/vnd.openxmlformats-officedocument.presentationml.notesSlide+xml"/>
  <Override PartName="/ppt/slides/slide94.xml" ContentType="application/vnd.openxmlformats-officedocument.presentationml.slide+xml"/>
  <Override PartName="/ppt/notesSlides/notesSlide75.xml" ContentType="application/vnd.openxmlformats-officedocument.presentationml.notesSlide+xml"/>
  <Override PartName="/ppt/slides/slide5.xml" ContentType="application/vnd.openxmlformats-officedocument.presentationml.slide+xml"/>
  <Override PartName="/ppt/slides/slide17.xml" ContentType="application/vnd.openxmlformats-officedocument.presentationml.slide+xml"/>
  <Override PartName="/ppt/notesSlides/notesSlide102.xml" ContentType="application/vnd.openxmlformats-officedocument.presentationml.notesSlide+xml"/>
  <Override PartName="/ppt/slides/slide140.xml" ContentType="application/vnd.openxmlformats-officedocument.presentationml.slide+xml"/>
  <Override PartName="/ppt/notesSlides/notesSlide144.xml" ContentType="application/vnd.openxmlformats-officedocument.presentationml.notesSlide+xml"/>
  <Override PartName="/ppt/slides/slide59.xml" ContentType="application/vnd.openxmlformats-officedocument.presentationml.slide+xml"/>
  <Override PartName="/ppt/notesSlides/notesSlide53.xml" ContentType="application/vnd.openxmlformats-officedocument.presentationml.notesSlide+xml"/>
  <Override PartName="/ppt/slides/slide105.xml" ContentType="application/vnd.openxmlformats-officedocument.presentationml.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notesSlides/notesSlide18.xml" ContentType="application/vnd.openxmlformats-officedocument.presentationml.notesSlide+xml"/>
  <Override PartName="/ppt/slideLayouts/slideLayout4.xml" ContentType="application/vnd.openxmlformats-officedocument.presentationml.slideLayout+xml"/>
  <Override PartName="/ppt/slides/slide37.xml" ContentType="application/vnd.openxmlformats-officedocument.presentationml.slide+xml"/>
  <Override PartName="/ppt/notesSlides/notesSlide31.xml" ContentType="application/vnd.openxmlformats-officedocument.presentationml.notesSlide+xml"/>
  <Override PartName="/ppt/slides/slide160.xml" ContentType="application/vnd.openxmlformats-officedocument.presentationml.slide+xml"/>
  <Override PartName="/ppt/slides/slide79.xml" ContentType="application/vnd.openxmlformats-officedocument.presentationml.slide+xml"/>
  <Override PartName="/ppt/slides/slide9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5.xml" ContentType="application/vnd.openxmlformats-officedocument.presentationml.slide+xml"/>
  <Override PartName="/ppt/notesSlides/notesSlide73.xml" ContentType="application/vnd.openxmlformats-officedocument.presentationml.notesSlide+xml"/>
  <Override PartName="/ppt/notesSlides/notesSlide100.xml" ContentType="application/vnd.openxmlformats-officedocument.presentationml.notesSlide+xml"/>
  <Override PartName="/ppt/notesSlides/notesSlide142.xml" ContentType="application/vnd.openxmlformats-officedocument.presentationml.notesSlide+xml"/>
  <Override PartName="/ppt/notesSlides/notesSlide38.xml" ContentType="application/vnd.openxmlformats-officedocument.presentationml.notesSlide+xml"/>
  <Override PartName="/ppt/slides/slide57.xml" ContentType="application/vnd.openxmlformats-officedocument.presentationml.slide+xml"/>
  <Override PartName="/ppt/slides/slide70.xml" ContentType="application/vnd.openxmlformats-officedocument.presentationml.slide+xml"/>
  <Override PartName="/ppt/slides/slide119.xml" ContentType="application/vnd.openxmlformats-officedocument.presentationml.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slides/slide99.xml" ContentType="application/vnd.openxmlformats-officedocument.presentationml.slide+xml"/>
  <Override PartName="/ppt/notesSlides/notesSlide93.xml" ContentType="application/vnd.openxmlformats-officedocument.presentationml.notesSlide+xml"/>
  <Override PartName="/ppt/notesSlides/notesSlide120.xml" ContentType="application/vnd.openxmlformats-officedocument.presentationml.notesSlide+xml"/>
  <Override PartName="/ppt/notesSlides/notesSlide16.xml" ContentType="application/vnd.openxmlformats-officedocument.presentationml.notesSlide+xml"/>
  <Override PartName="/ppt/slideLayouts/slideLayout2.xml" ContentType="application/vnd.openxmlformats-officedocument.presentationml.slideLayout+xml"/>
  <Override PartName="/ppt/slides/slide35.xml" ContentType="application/vnd.openxmlformats-officedocument.presentationml.slide+xml"/>
  <Override PartName="/ppt/slides/slide29.xml" ContentType="application/vnd.openxmlformats-officedocument.presentationml.slide+xml"/>
  <Override PartName="/ppt/slides/slide77.xml" ContentType="application/vnd.openxmlformats-officedocument.presentationml.slide+xml"/>
  <Override PartName="/ppt/slides/slide90.xml" ContentType="application/vnd.openxmlformats-officedocument.presentationml.slide+xml"/>
  <Override PartName="/ppt/slides/slide139.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notesSlides/notesSlide71.xml" ContentType="application/vnd.openxmlformats-officedocument.presentationml.notesSlide+xml"/>
  <Override PartName="/ppt/notesSlides/notesSlide140.xml" ContentType="application/vnd.openxmlformats-officedocument.presentationml.notesSlide+xml"/>
  <Override PartName="/ppt/notesSlides/notesSlide36.xml" ContentType="application/vnd.openxmlformats-officedocument.presentationml.notesSlide+xml"/>
  <Override PartName="/ppt/slides/slide117.xml" ContentType="application/vnd.openxmlformats-officedocument.presentationml.slide+xml"/>
  <Override PartName="/ppt/slides/slide55.xml" ContentType="application/vnd.openxmlformats-officedocument.presentationml.slide+xml"/>
  <Override PartName="/ppt/slides/slide49.xml" ContentType="application/vnd.openxmlformats-officedocument.presentationml.slide+xml"/>
  <Override PartName="/ppt/slides/slide97.xml" ContentType="application/vnd.openxmlformats-officedocument.presentationml.slide+xml"/>
  <Override PartName="/ppt/slides/slide159.xml" ContentType="application/vnd.openxmlformats-officedocument.presentationml.slide+xml"/>
  <Override PartName="/ppt/notesSlides/notesSlide91.xml" ContentType="application/vnd.openxmlformats-officedocument.presentationml.notesSlide+xml"/>
  <Override PartName="/ppt/notesSlides/notesSlide14.xml" ContentType="application/vnd.openxmlformats-officedocument.presentationml.notesSlide+xml"/>
  <Override PartName="/ppt/slides/slide33.xml" ContentType="application/vnd.openxmlformats-officedocument.presentationml.slide+xml"/>
  <Override PartName="/ppt/viewProps.xml" ContentType="application/vnd.openxmlformats-officedocument.presentationml.viewProps+xml"/>
  <Override PartName="/ppt/slides/slide27.xml" ContentType="application/vnd.openxmlformats-officedocument.presentationml.slide+xml"/>
  <Override PartName="/ppt/slides/slide75.xml" ContentType="application/vnd.openxmlformats-officedocument.presentationml.slide+xml"/>
  <Override PartName="/ppt/slides/slide137.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s/slide69.xml" ContentType="application/vnd.openxmlformats-officedocument.presentationml.slide+xml"/>
  <Override PartName="/ppt/slides/slide179.xml" ContentType="application/vnd.openxmlformats-officedocument.presentationml.slide+xml"/>
  <Override PartName="/ppt/slides/slide53.xml" ContentType="application/vnd.openxmlformats-officedocument.presentationml.slide+xml"/>
  <Override PartName="/ppt/slides/slide115.xml" ContentType="application/vnd.openxmlformats-officedocument.presentationml.slide+xml"/>
  <Override PartName="/ppt/notesSlides/notesSlide119.xml" ContentType="application/vnd.openxmlformats-officedocument.presentationml.notesSlide+xml"/>
  <Override PartName="/ppt/notesSlides/notesSlide132.xml" ContentType="application/vnd.openxmlformats-officedocument.presentationml.notesSlide+xml"/>
  <Override PartName="/ppt/notesSlides/notesSlide28.xml" ContentType="application/vnd.openxmlformats-officedocument.presentationml.notesSlide+xml"/>
  <Override PartName="/ppt/slides/slide47.xml" ContentType="application/vnd.openxmlformats-officedocument.presentationml.slide+xml"/>
  <Override PartName="/ppt/slides/slide157.xml" ContentType="application/vnd.openxmlformats-officedocument.presentationml.slide+xml"/>
  <Override PartName="/ppt/theme/theme1.xml" ContentType="application/vnd.openxmlformats-officedocument.theme+xml"/>
  <Override PartName="/ppt/notesSlides/notesSlide12.xml" ContentType="application/vnd.openxmlformats-officedocument.presentationml.notesSlide+xml"/>
  <Override PartName="/ppt/slides/slide31.xml" ContentType="application/vnd.openxmlformats-officedocument.presentationml.slide+xml"/>
  <Override PartName="/ppt/slides/slide89.xml" ContentType="application/vnd.openxmlformats-officedocument.presentationml.slide+xml"/>
  <Override PartName="/ppt/slides/slide25.xml" ContentType="application/vnd.openxmlformats-officedocument.presentationml.slide+xml"/>
  <Override PartName="/ppt/slides/slide73.xml" ContentType="application/vnd.openxmlformats-officedocument.presentationml.slide+xml"/>
  <Override PartName="/ppt/slides/slide135.xml" ContentType="application/vnd.openxmlformats-officedocument.presentationml.slide+xml"/>
  <Override PartName="/ppt/notesSlides/notesSlide139.xml" ContentType="application/vnd.openxmlformats-officedocument.presentationml.notesSlide+xml"/>
  <Override PartName="/ppt/notesSlides/notesSlide48.xml" ContentType="application/vnd.openxmlformats-officedocument.presentationml.notesSlide+xml"/>
  <Override PartName="/ppt/slides/slide67.xml" ContentType="application/vnd.openxmlformats-officedocument.presentationml.slide+xml"/>
  <Override PartName="/ppt/slides/slide177.xml" ContentType="application/vnd.openxmlformats-officedocument.presentationml.slide+xml"/>
  <Override PartName="/ppt/slides/slide51.xml" ContentType="application/vnd.openxmlformats-officedocument.presentationml.slide+xml"/>
  <Override PartName="/ppt/slides/slide113.xml" ContentType="application/vnd.openxmlformats-officedocument.presentationml.slide+xml"/>
  <Override PartName="/ppt/slideLayouts/slideLayout14.xml" ContentType="application/vnd.openxmlformats-officedocument.presentationml.slideLayout+xml"/>
  <Override PartName="/ppt/notesSlides/notesSlide117.xml" ContentType="application/vnd.openxmlformats-officedocument.presentationml.notesSlide+xml"/>
  <Override PartName="/ppt/notesSlides/notesSlide26.xml" ContentType="application/vnd.openxmlformats-officedocument.presentationml.notesSlide+xml"/>
  <Override PartName="/ppt/slides/slide45.xml" ContentType="application/vnd.openxmlformats-officedocument.presentationml.slide+xml"/>
  <Override PartName="/ppt/notesSlides/notesSlide130.xml" ContentType="application/vnd.openxmlformats-officedocument.presentationml.notesSlide+xml"/>
  <Override PartName="/ppt/slides/slide155.xml" ContentType="application/vnd.openxmlformats-officedocument.presentationml.slide+xml"/>
  <Override PartName="/ppt/notesSlides/notesSlide68.xml" ContentType="application/vnd.openxmlformats-officedocument.presentationml.notesSlide+xml"/>
  <Override PartName="/ppt/slides/slide87.xml" ContentType="application/vnd.openxmlformats-officedocument.presentationml.slide+xml"/>
  <Override PartName="/ppt/slides/slide149.xml" ContentType="application/vnd.openxmlformats-officedocument.presentationml.slide+xml"/>
  <Override PartName="/ppt/slides/slide23.xml" ContentType="application/vnd.openxmlformats-officedocument.presentationml.slide+xml"/>
  <Override PartName="/ppt/slides/slide133.xml" ContentType="application/vnd.openxmlformats-officedocument.presentationml.slide+xml"/>
  <Override PartName="/ppt/notesSlides/notesSlide137.xml" ContentType="application/vnd.openxmlformats-officedocument.presentationml.notesSlide+xml"/>
  <Override PartName="/ppt/notesSlides/notesSlide150.xml" ContentType="application/vnd.openxmlformats-officedocument.presentationml.notesSlide+xml"/>
  <Override PartName="/ppt/notesSlides/notesSlide46.xml" ContentType="application/vnd.openxmlformats-officedocument.presentationml.notesSlide+xml"/>
  <Override PartName="/ppt/slides/slide127.xml" ContentType="application/vnd.openxmlformats-officedocument.presentationml.slide+xml"/>
  <Override PartName="/ppt/slides/slide65.xml" ContentType="application/vnd.openxmlformats-officedocument.presentationml.slide+xml"/>
  <Override PartName="/ppt/slides/slide175.xml" ContentType="application/vnd.openxmlformats-officedocument.presentationml.slide+xml"/>
  <Override PartName="/ppt/slides/slide111.xml" ContentType="application/vnd.openxmlformats-officedocument.presentationml.slide+xml"/>
  <Override PartName="/ppt/slideLayouts/slideLayout12.xml" ContentType="application/vnd.openxmlformats-officedocument.presentationml.slideLayout+xml"/>
  <Override PartName="/ppt/slides/slide169.xml" ContentType="application/vnd.openxmlformats-officedocument.presentationml.slide+xml"/>
  <Override PartName="/ppt/notesSlides/notesSlide88.xml" ContentType="application/vnd.openxmlformats-officedocument.presentationml.notesSlide+xml"/>
  <Override PartName="/ppt/notesSlides/notesSlide24.xml" ContentType="application/vnd.openxmlformats-officedocument.presentationml.notesSlide+xml"/>
  <Override PartName="/ppt/slides/slide43.xml" ContentType="application/vnd.openxmlformats-officedocument.presentationml.slide+xml"/>
  <Override PartName="/ppt/notesSlides/notesSlide109.xml" ContentType="application/vnd.openxmlformats-officedocument.presentationml.notesSlide+xml"/>
  <Override PartName="/ppt/notesSlides/notesSlide115.xml" ContentType="application/vnd.openxmlformats-officedocument.presentationml.notesSlide+xml"/>
  <Override PartName="/ppt/slides/slide153.xml" ContentType="application/vnd.openxmlformats-officedocument.presentationml.slide+xml"/>
  <Override PartName="/ppt/notesSlides/notesSlide66.xml" ContentType="application/vnd.openxmlformats-officedocument.presentationml.notesSlide+xml"/>
  <Override PartName="/ppt/slides/slide85.xml" ContentType="application/vnd.openxmlformats-officedocument.presentationml.slide+xml"/>
  <Override PartName="/ppt/slides/slide147.xml" ContentType="application/vnd.openxmlformats-officedocument.presentationml.slide+xml"/>
  <Override PartName="/ppt/slides/slide21.xml" ContentType="application/vnd.openxmlformats-officedocument.presentationml.slide+xml"/>
  <Override PartName="/ppt/slides/slide131.xml" ContentType="application/vnd.openxmlformats-officedocument.presentationml.slide+xml"/>
  <Override PartName="/ppt/notesSlides/notesSlide135.xml" ContentType="application/vnd.openxmlformats-officedocument.presentationml.notesSlide+xml"/>
  <Override PartName="/ppt/notesMasters/notesMaster1.xml" ContentType="application/vnd.openxmlformats-officedocument.presentationml.notesMaster+xml"/>
  <Override PartName="/ppt/notesSlides/notesSlide44.xml" ContentType="application/vnd.openxmlformats-officedocument.presentationml.notesSlide+xml"/>
  <Override PartName="/ppt/slides/slide63.xml" ContentType="application/vnd.openxmlformats-officedocument.presentationml.slide+xml"/>
  <Override PartName="/ppt/slides/slide125.xml" ContentType="application/vnd.openxmlformats-officedocument.presentationml.slide+xml"/>
  <Override PartName="/ppt/notesSlides/notesSlide129.xml" ContentType="application/vnd.openxmlformats-officedocument.presentationml.notesSlide+xml"/>
  <Override PartName="/ppt/slides/slide173.xml" ContentType="application/vnd.openxmlformats-officedocument.presentationml.slide+xml"/>
  <Override PartName="/ppt/notesSlides/notesSlide86.xml" ContentType="application/vnd.openxmlformats-officedocument.presentationml.notesSlide+xml"/>
  <Override PartName="/ppt/slideLayouts/slideLayout10.xml" ContentType="application/vnd.openxmlformats-officedocument.presentationml.slideLayout+xml"/>
  <Override PartName="/ppt/slides/slide167.xml" ContentType="application/vnd.openxmlformats-officedocument.presentationml.slide+xml"/>
  <Override PartName="/ppt/notesSlides/notesSlide113.xml" ContentType="application/vnd.openxmlformats-officedocument.presentationml.notesSlide+xml"/>
  <Override PartName="/ppt/notesSlides/notesSlide22.xml" ContentType="application/vnd.openxmlformats-officedocument.presentationml.notesSlide+xml"/>
  <Override PartName="/ppt/slides/slide41.xml" ContentType="application/vnd.openxmlformats-officedocument.presentationml.slide+xml"/>
  <Override PartName="/ppt/slides/slide103.xml" ContentType="application/vnd.openxmlformats-officedocument.presentationml.slide+xml"/>
  <Override PartName="/ppt/presentation.xml" ContentType="application/vnd.openxmlformats-officedocument.presentationml.presentation.main+xml"/>
  <Override PartName="/ppt/notesSlides/notesSlide107.xml" ContentType="application/vnd.openxmlformats-officedocument.presentationml.notesSlide+xml"/>
  <Override PartName="/ppt/slides/slide151.xml" ContentType="application/vnd.openxmlformats-officedocument.presentationml.slide+xml"/>
  <Override PartName="/ppt/notesSlides/notesSlide64.xml" ContentType="application/vnd.openxmlformats-officedocument.presentationml.notesSlide+xml"/>
  <Override PartName="/ppt/slides/slide83.xml" ContentType="application/vnd.openxmlformats-officedocument.presentationml.slide+xml"/>
  <Override PartName="/ppt/slides/slide145.xml" ContentType="application/vnd.openxmlformats-officedocument.presentationml.slide+xml"/>
  <Override PartName="/ppt/notesSlides/notesSlide149.xml" ContentType="application/vnd.openxmlformats-officedocument.presentationml.notesSlide+xml"/>
  <Override PartName="/ppt/notesSlides/notesSlide58.xml" ContentType="application/vnd.openxmlformats-officedocument.presentationml.notesSlide+xml"/>
  <Override PartName="/ppt/notesSlides/notesSlide133.xml" ContentType="application/vnd.openxmlformats-officedocument.presentationml.notesSlide+xml"/>
  <Override PartName="/ppt/notesSlides/notesSlide42.xml" ContentType="application/vnd.openxmlformats-officedocument.presentationml.notesSlide+xml"/>
  <Override PartName="/ppt/slides/slide61.xml" ContentType="application/vnd.openxmlformats-officedocument.presentationml.slide+xml"/>
  <Override PartName="/ppt/slides/slide123.xml" ContentType="application/vnd.openxmlformats-officedocument.presentationml.slide+xml"/>
  <Override PartName="/ppt/notesSlides/notesSlide127.xml" ContentType="application/vnd.openxmlformats-officedocument.presentationml.notesSlide+xml"/>
  <Override PartName="/ppt/slides/slide171.xml" ContentType="application/vnd.openxmlformats-officedocument.presentationml.slide+xml"/>
  <Override PartName="/ppt/slideLayouts/slideLayout9.xml" ContentType="application/vnd.openxmlformats-officedocument.presentationml.slideLayout+xml"/>
  <Override PartName="/ppt/notesSlides/notesSlide84.xml" ContentType="application/vnd.openxmlformats-officedocument.presentationml.notesSlide+xml"/>
  <Override PartName="/ppt/slides/slide165.xml" ContentType="application/vnd.openxmlformats-officedocument.presentationml.slide+xml"/>
  <Override PartName="/ppt/notesSlides/notesSlide111.xml" ContentType="application/vnd.openxmlformats-officedocument.presentationml.notesSlide+xml"/>
  <Override PartName="/ppt/notesSlides/notesSlide20.xml" ContentType="application/vnd.openxmlformats-officedocument.presentationml.notesSlide+xml"/>
  <Override PartName="/ppt/slides/slide101.xml" ContentType="application/vnd.openxmlformats-officedocument.presentationml.slide+xml"/>
  <Override PartName="/ppt/notesSlides/notesSlide6.xml" ContentType="application/vnd.openxmlformats-officedocument.presentationml.notesSlide+xml"/>
  <Override PartName="/ppt/notesSlides/notesSlide78.xml" ContentType="application/vnd.openxmlformats-officedocument.presentationml.notesSlide+xml"/>
  <Override PartName="/ppt/slides/slide8.xml" ContentType="application/vnd.openxmlformats-officedocument.presentationml.slide+xml"/>
  <Override PartName="/ppt/notesSlides/notesSlide105.xml" ContentType="application/vnd.openxmlformats-officedocument.presentationml.notesSlide+xml"/>
  <Override PartName="/ppt/notesSlides/notesSlide62.xml" ContentType="application/vnd.openxmlformats-officedocument.presentationml.notesSlide+xml"/>
  <Override PartName="/ppt/slides/slide81.xml" ContentType="application/vnd.openxmlformats-officedocument.presentationml.slide+xml"/>
  <Override PartName="/ppt/slides/slide143.xml" ContentType="application/vnd.openxmlformats-officedocument.presentationml.slide+xml"/>
  <Override PartName="/ppt/notesSlides/notesSlide147.xml" ContentType="application/vnd.openxmlformats-officedocument.presentationml.notesSlide+xml"/>
  <Override PartName="/ppt/notesSlides/notesSlide56.xml" ContentType="application/vnd.openxmlformats-officedocument.presentationml.notesSlide+xml"/>
  <Override PartName="/ppt/slides/slide108.xml" ContentType="application/vnd.openxmlformats-officedocument.presentationml.slide+xml"/>
  <Override PartName="/ppt/slides/slide121.xml" ContentType="application/vnd.openxmlformats-officedocument.presentationml.slide+xml"/>
  <Override PartName="/ppt/notesSlides/notesSlide40.xml" ContentType="application/vnd.openxmlformats-officedocument.presentationml.notesSlide+xml"/>
  <Override PartName="/ppt/notesSlides/notesSlide98.xml" ContentType="application/vnd.openxmlformats-officedocument.presentationml.notesSlide+xml"/>
  <Override PartName="/ppt/notesSlides/notesSlide125.xml" ContentType="application/vnd.openxmlformats-officedocument.presentationml.notesSlide+xml"/>
  <Override PartName="/ppt/slideLayouts/slideLayout7.xml" ContentType="application/vnd.openxmlformats-officedocument.presentationml.slideLayout+xml"/>
  <Override PartName="/ppt/notesSlides/notesSlide34.xml" ContentType="application/vnd.openxmlformats-officedocument.presentationml.notesSlide+xml"/>
  <Override PartName="/ppt/notesSlides/notesSlide82.xml" ContentType="application/vnd.openxmlformats-officedocument.presentationml.notesSlide+xml"/>
  <Override PartName="/ppt/slides/slide163.xml" ContentType="application/vnd.openxmlformats-officedocument.presentationml.slide+xml"/>
  <Override PartName="/ppt/notesSlides/notesSlide4.xml" ContentType="application/vnd.openxmlformats-officedocument.presentationml.notesSlide+xml"/>
  <Override PartName="/ppt/slides/slide95.xml" ContentType="application/vnd.openxmlformats-officedocument.presentationml.slide+xml"/>
  <Override PartName="/ppt/notesSlides/notesSlide76.xml" ContentType="application/vnd.openxmlformats-officedocument.presentationml.notesSlide+xml"/>
  <Override PartName="/ppt/slides/slide6.xml" ContentType="application/vnd.openxmlformats-officedocument.presentationml.slide+xml"/>
  <Override PartName="/ppt/slides/slide18.xml" ContentType="application/vnd.openxmlformats-officedocument.presentationml.slide+xml"/>
  <Override PartName="/ppt/notesSlides/notesSlide103.xml" ContentType="application/vnd.openxmlformats-officedocument.presentationml.notesSlide+xml"/>
  <Override PartName="/ppt/notesSlides/notesSlide60.xml" ContentType="application/vnd.openxmlformats-officedocument.presentationml.notesSlide+xml"/>
  <Override PartName="/ppt/slides/slide141.xml" ContentType="application/vnd.openxmlformats-officedocument.presentationml.slide+xml"/>
  <Override PartName="/ppt/notesSlides/notesSlide145.xml" ContentType="application/vnd.openxmlformats-officedocument.presentationml.notesSlide+xml"/>
  <Override PartName="/ppt/notesSlides/notesSlide54.xml" ContentType="application/vnd.openxmlformats-officedocument.presentationml.notesSlide+xml"/>
  <Override PartName="/ppt/slides/slide106.xml" ContentType="application/vnd.openxmlformats-officedocument.presentationml.slide+xml"/>
  <Override PartName="/ppt/notesSlides/notesSlide96.xml" ContentType="application/vnd.openxmlformats-officedocument.presentationml.notesSlide+xml"/>
  <Override PartName="/ppt/tableStyles.xml" ContentType="application/vnd.openxmlformats-officedocument.presentationml.tableStyles+xml"/>
  <Override PartName="/ppt/notesSlides/notesSlide123.xml" ContentType="application/vnd.openxmlformats-officedocument.presentationml.notesSlide+xml"/>
  <Override PartName="/ppt/notesSlides/notesSlide19.xml" ContentType="application/vnd.openxmlformats-officedocument.presentationml.notesSlide+xml"/>
  <Override PartName="/ppt/slideLayouts/slideLayout5.xml" ContentType="application/vnd.openxmlformats-officedocument.presentationml.slideLayout+xml"/>
  <Override PartName="/ppt/slides/slide38.xml" ContentType="application/vnd.openxmlformats-officedocument.presentationml.slide+xml"/>
  <Override PartName="/ppt/notesSlides/notesSlide32.xml" ContentType="application/vnd.openxmlformats-officedocument.presentationml.notesSlide+xml"/>
  <Override PartName="/ppt/notesSlides/notesSlide80.xml" ContentType="application/vnd.openxmlformats-officedocument.presentationml.notesSlide+xml"/>
  <Override PartName="/ppt/slides/slide161.xml" ContentType="application/vnd.openxmlformats-officedocument.presentationml.slide+xml"/>
  <Default Extension="bin" ContentType="application/vnd.openxmlformats-officedocument.presentationml.printerSettings"/>
  <Override PartName="/ppt/notesSlides/notesSlide2.xml" ContentType="application/vnd.openxmlformats-officedocument.presentationml.notesSlide+xml"/>
  <Override PartName="/ppt/slides/slide93.xml" ContentType="application/vnd.openxmlformats-officedocument.presentationml.slide+xml"/>
  <Override PartName="/ppt/notesSlides/notesSlide74.xml" ContentType="application/vnd.openxmlformats-officedocument.presentationml.notesSlide+xml"/>
  <Override PartName="/ppt/slides/slide4.xml" ContentType="application/vnd.openxmlformats-officedocument.presentationml.slide+xml"/>
  <Override PartName="/ppt/slides/slide16.xml" ContentType="application/vnd.openxmlformats-officedocument.presentationml.slide+xml"/>
  <Override PartName="/ppt/notesSlides/notesSlide10.xml" ContentType="application/vnd.openxmlformats-officedocument.presentationml.notesSlide+xml"/>
  <Override PartName="/ppt/notesSlides/notesSlide101.xml" ContentType="application/vnd.openxmlformats-officedocument.presentationml.notesSlide+xml"/>
  <Override PartName="/ppt/notesSlides/notesSlide143.xml" ContentType="application/vnd.openxmlformats-officedocument.presentationml.notesSlide+xml"/>
  <Override PartName="/ppt/notesSlides/notesSlide39.xml" ContentType="application/vnd.openxmlformats-officedocument.presentationml.notesSlide+xml"/>
  <Override PartName="/ppt/slides/slide58.xml" ContentType="application/vnd.openxmlformats-officedocument.presentationml.slide+xml"/>
  <Override PartName="/ppt/slides/slide71.xml" ContentType="application/vnd.openxmlformats-officedocument.presentationml.slide+xml"/>
  <Override PartName="/ppt/notesSlides/notesSlide52.xml" ContentType="application/vnd.openxmlformats-officedocument.presentationml.notesSlide+xml"/>
  <Override PartName="/ppt/slides/slide104.xml" ContentType="application/vnd.openxmlformats-officedocument.presentationml.slide+xml"/>
  <Override PartName="/ppt/notesSlides/notesSlide9.xml" ContentType="application/vnd.openxmlformats-officedocument.presentationml.notesSlide+xml"/>
  <Override PartName="/ppt/notesSlides/notesSlide94.xml" ContentType="application/vnd.openxmlformats-officedocument.presentationml.notesSlide+xml"/>
  <Override PartName="/ppt/notesSlides/notesSlide121.xml" ContentType="application/vnd.openxmlformats-officedocument.presentationml.notesSlide+xml"/>
  <Override PartName="/ppt/notesSlides/notesSlide17.xml" ContentType="application/vnd.openxmlformats-officedocument.presentationml.notesSlide+xml"/>
  <Override PartName="/ppt/slideLayouts/slideLayout3.xml" ContentType="application/vnd.openxmlformats-officedocument.presentationml.slideLayout+xml"/>
  <Override PartName="/ppt/slides/slide36.xml" ContentType="application/vnd.openxmlformats-officedocument.presentationml.slide+xml"/>
  <Override PartName="/ppt/notesSlides/notesSlide30.xml" ContentType="application/vnd.openxmlformats-officedocument.presentationml.notesSlide+xml"/>
  <Override PartName="/ppt/slides/slide78.xml" ContentType="application/vnd.openxmlformats-officedocument.presentationml.slide+xml"/>
  <Override PartName="/ppt/slides/slide91.xml" ContentType="application/vnd.openxmlformats-officedocument.presentationml.slide+xml"/>
  <Override PartName="/ppt/notesSlides/notesSlide72.xml" ContentType="application/vnd.openxmlformats-officedocument.presentationml.notesSlide+xml"/>
  <Override PartName="/ppt/slides/slide2.xml" ContentType="application/vnd.openxmlformats-officedocument.presentationml.slide+xml"/>
  <Override PartName="/ppt/slides/slide14.xml" ContentType="application/vnd.openxmlformats-officedocument.presentationml.slide+xml"/>
  <Override PartName="/ppt/notesSlides/notesSlide141.xml" ContentType="application/vnd.openxmlformats-officedocument.presentationml.notesSlide+xml"/>
  <Override PartName="/ppt/notesSlides/notesSlide37.xml" ContentType="application/vnd.openxmlformats-officedocument.presentationml.notesSlide+xml"/>
  <Override PartName="/ppt/slides/slide56.xml" ContentType="application/vnd.openxmlformats-officedocument.presentationml.slide+xml"/>
  <Override PartName="/ppt/slides/slide118.xml" ContentType="application/vnd.openxmlformats-officedocument.presentationml.slide+xml"/>
  <Override PartName="/ppt/notesSlides/notesSlide50.xml" ContentType="application/vnd.openxmlformats-officedocument.presentationml.notesSlide+xml"/>
  <Override PartName="/ppt/slides/slide98.xml" ContentType="application/vnd.openxmlformats-officedocument.presentationml.slide+xml"/>
  <Override PartName="/ppt/notesSlides/notesSlide92.xml" ContentType="application/vnd.openxmlformats-officedocument.presentationml.notesSlide+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slides/slide34.xml" ContentType="application/vnd.openxmlformats-officedocument.presentationml.slide+xml"/>
  <Override PartName="/ppt/slides/slide28.xml" ContentType="application/vnd.openxmlformats-officedocument.presentationml.slide+xml"/>
  <Override PartName="/ppt/slides/slide76.xml" ContentType="application/vnd.openxmlformats-officedocument.presentationml.slide+xml"/>
  <Override PartName="/ppt/slides/slide138.xml" ContentType="application/vnd.openxmlformats-officedocument.presentationml.slide+xml"/>
  <Override PartName="/ppt/notesSlides/notesSlide70.xml" ContentType="application/vnd.openxmlformats-officedocument.presentationml.notesSlide+xml"/>
  <Default Extension="png" ContentType="image/png"/>
  <Override PartName="/ppt/slides/slide12.xml" ContentType="application/vnd.openxmlformats-officedocument.presentationml.slide+xml"/>
  <Override PartName="/ppt/slides/slide54.xml" ContentType="application/vnd.openxmlformats-officedocument.presentationml.slide+xml"/>
  <Override PartName="/ppt/slides/slide116.xml" ContentType="application/vnd.openxmlformats-officedocument.presentationml.slide+xml"/>
  <Default Extension="rels" ContentType="application/vnd.openxmlformats-package.relationships+xml"/>
  <Override PartName="/ppt/notesSlides/notesSlide29.xml" ContentType="application/vnd.openxmlformats-officedocument.presentationml.notesSlide+xml"/>
  <Override PartName="/ppt/slides/slide48.xml" ContentType="application/vnd.openxmlformats-officedocument.presentationml.slide+xml"/>
  <Override PartName="/ppt/slides/slide96.xml" ContentType="application/vnd.openxmlformats-officedocument.presentationml.slide+xml"/>
  <Override PartName="/ppt/theme/theme2.xml" ContentType="application/vnd.openxmlformats-officedocument.theme+xml"/>
  <Override PartName="/ppt/slides/slide158.xml" ContentType="application/vnd.openxmlformats-officedocument.presentationml.slide+xml"/>
  <Override PartName="/ppt/notesSlides/notesSlide13.xml" ContentType="application/vnd.openxmlformats-officedocument.presentationml.notesSlide+xml"/>
  <Override PartName="/ppt/slides/slide32.xml" ContentType="application/vnd.openxmlformats-officedocument.presentationml.slide+xml"/>
  <Override PartName="/ppt/notesSlides/notesSlide90.xml" ContentType="application/vnd.openxmlformats-officedocument.presentationml.notesSlide+xml"/>
  <Override PartName="/ppt/slides/slide26.xml" ContentType="application/vnd.openxmlformats-officedocument.presentationml.slide+xml"/>
  <Override PartName="/ppt/slides/slide136.xml" ContentType="application/vnd.openxmlformats-officedocument.presentationml.slide+xml"/>
  <Override PartName="/ppt/slides/slide74.xml" ContentType="application/vnd.openxmlformats-officedocument.presentationml.slide+xml"/>
  <Override PartName="/ppt/slides/slide10.xml" ContentType="application/vnd.openxmlformats-officedocument.presentationml.slide+xml"/>
  <Override PartName="/ppt/slides/slide68.xml" ContentType="application/vnd.openxmlformats-officedocument.presentationml.slide+xml"/>
  <Override PartName="/ppt/notesSlides/notesSlide49.xml" ContentType="application/vnd.openxmlformats-officedocument.presentationml.notesSlide+xml"/>
  <Override PartName="/ppt/slides/slide178.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s/slide114.xml" ContentType="application/vnd.openxmlformats-officedocument.presentationml.slide+xml"/>
  <Override PartName="/ppt/notesSlides/notesSlide118.xml" ContentType="application/vnd.openxmlformats-officedocument.presentationml.notesSlide+xml"/>
  <Override PartName="/ppt/notesSlides/notesSlide27.xml" ContentType="application/vnd.openxmlformats-officedocument.presentationml.notesSlide+xml"/>
  <Override PartName="/ppt/slides/slide46.xml" ContentType="application/vnd.openxmlformats-officedocument.presentationml.slide+xml"/>
  <Override PartName="/ppt/presProps.xml" ContentType="application/vnd.openxmlformats-officedocument.presentationml.presProps+xml"/>
  <Override PartName="/ppt/notesSlides/notesSlide131.xml" ContentType="application/vnd.openxmlformats-officedocument.presentationml.notesSlide+xml"/>
  <Override PartName="/ppt/slides/slide156.xml" ContentType="application/vnd.openxmlformats-officedocument.presentationml.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81"/>
  </p:notesMasterIdLst>
  <p:sldIdLst>
    <p:sldId id="257" r:id="rId2"/>
    <p:sldId id="444" r:id="rId3"/>
    <p:sldId id="432" r:id="rId4"/>
    <p:sldId id="433" r:id="rId5"/>
    <p:sldId id="434" r:id="rId6"/>
    <p:sldId id="435" r:id="rId7"/>
    <p:sldId id="445" r:id="rId8"/>
    <p:sldId id="258" r:id="rId9"/>
    <p:sldId id="259" r:id="rId10"/>
    <p:sldId id="260" r:id="rId11"/>
    <p:sldId id="261" r:id="rId12"/>
    <p:sldId id="262" r:id="rId13"/>
    <p:sldId id="263" r:id="rId14"/>
    <p:sldId id="264" r:id="rId15"/>
    <p:sldId id="428" r:id="rId16"/>
    <p:sldId id="265" r:id="rId17"/>
    <p:sldId id="266" r:id="rId18"/>
    <p:sldId id="267" r:id="rId19"/>
    <p:sldId id="429" r:id="rId20"/>
    <p:sldId id="268" r:id="rId21"/>
    <p:sldId id="269" r:id="rId22"/>
    <p:sldId id="270" r:id="rId23"/>
    <p:sldId id="271" r:id="rId24"/>
    <p:sldId id="272" r:id="rId25"/>
    <p:sldId id="440"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441" r:id="rId49"/>
    <p:sldId id="295" r:id="rId50"/>
    <p:sldId id="296" r:id="rId51"/>
    <p:sldId id="297" r:id="rId52"/>
    <p:sldId id="298" r:id="rId53"/>
    <p:sldId id="299" r:id="rId54"/>
    <p:sldId id="300" r:id="rId55"/>
    <p:sldId id="301" r:id="rId56"/>
    <p:sldId id="302" r:id="rId57"/>
    <p:sldId id="303" r:id="rId58"/>
    <p:sldId id="305" r:id="rId59"/>
    <p:sldId id="304" r:id="rId60"/>
    <p:sldId id="306" r:id="rId61"/>
    <p:sldId id="307" r:id="rId62"/>
    <p:sldId id="308" r:id="rId63"/>
    <p:sldId id="30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430" r:id="rId77"/>
    <p:sldId id="442" r:id="rId78"/>
    <p:sldId id="322" r:id="rId79"/>
    <p:sldId id="323" r:id="rId80"/>
    <p:sldId id="324" r:id="rId81"/>
    <p:sldId id="325" r:id="rId82"/>
    <p:sldId id="328" r:id="rId83"/>
    <p:sldId id="329" r:id="rId84"/>
    <p:sldId id="330" r:id="rId85"/>
    <p:sldId id="331" r:id="rId86"/>
    <p:sldId id="332" r:id="rId87"/>
    <p:sldId id="333" r:id="rId88"/>
    <p:sldId id="334" r:id="rId89"/>
    <p:sldId id="335" r:id="rId90"/>
    <p:sldId id="336" r:id="rId91"/>
    <p:sldId id="393" r:id="rId92"/>
    <p:sldId id="394" r:id="rId93"/>
    <p:sldId id="395" r:id="rId94"/>
    <p:sldId id="397" r:id="rId95"/>
    <p:sldId id="398" r:id="rId96"/>
    <p:sldId id="399" r:id="rId97"/>
    <p:sldId id="400" r:id="rId98"/>
    <p:sldId id="401" r:id="rId99"/>
    <p:sldId id="402" r:id="rId100"/>
    <p:sldId id="403" r:id="rId101"/>
    <p:sldId id="404" r:id="rId102"/>
    <p:sldId id="405" r:id="rId103"/>
    <p:sldId id="406" r:id="rId104"/>
    <p:sldId id="407" r:id="rId105"/>
    <p:sldId id="408" r:id="rId106"/>
    <p:sldId id="409" r:id="rId107"/>
    <p:sldId id="410" r:id="rId108"/>
    <p:sldId id="411" r:id="rId109"/>
    <p:sldId id="412" r:id="rId110"/>
    <p:sldId id="413" r:id="rId111"/>
    <p:sldId id="414" r:id="rId112"/>
    <p:sldId id="415" r:id="rId113"/>
    <p:sldId id="416" r:id="rId114"/>
    <p:sldId id="417" r:id="rId115"/>
    <p:sldId id="418" r:id="rId116"/>
    <p:sldId id="419" r:id="rId117"/>
    <p:sldId id="420" r:id="rId118"/>
    <p:sldId id="443" r:id="rId119"/>
    <p:sldId id="421" r:id="rId120"/>
    <p:sldId id="422" r:id="rId121"/>
    <p:sldId id="423" r:id="rId122"/>
    <p:sldId id="337" r:id="rId123"/>
    <p:sldId id="338" r:id="rId124"/>
    <p:sldId id="339" r:id="rId125"/>
    <p:sldId id="340" r:id="rId126"/>
    <p:sldId id="341" r:id="rId127"/>
    <p:sldId id="342" r:id="rId128"/>
    <p:sldId id="343" r:id="rId129"/>
    <p:sldId id="344" r:id="rId130"/>
    <p:sldId id="345" r:id="rId131"/>
    <p:sldId id="346" r:id="rId132"/>
    <p:sldId id="347" r:id="rId133"/>
    <p:sldId id="348" r:id="rId134"/>
    <p:sldId id="349" r:id="rId135"/>
    <p:sldId id="350" r:id="rId136"/>
    <p:sldId id="351" r:id="rId137"/>
    <p:sldId id="352" r:id="rId138"/>
    <p:sldId id="353" r:id="rId139"/>
    <p:sldId id="354" r:id="rId140"/>
    <p:sldId id="355" r:id="rId141"/>
    <p:sldId id="356" r:id="rId142"/>
    <p:sldId id="357" r:id="rId143"/>
    <p:sldId id="358" r:id="rId144"/>
    <p:sldId id="359" r:id="rId145"/>
    <p:sldId id="360" r:id="rId146"/>
    <p:sldId id="361" r:id="rId147"/>
    <p:sldId id="362" r:id="rId148"/>
    <p:sldId id="363" r:id="rId149"/>
    <p:sldId id="364" r:id="rId150"/>
    <p:sldId id="365" r:id="rId151"/>
    <p:sldId id="366" r:id="rId152"/>
    <p:sldId id="367" r:id="rId153"/>
    <p:sldId id="368" r:id="rId154"/>
    <p:sldId id="369" r:id="rId155"/>
    <p:sldId id="370" r:id="rId156"/>
    <p:sldId id="371" r:id="rId157"/>
    <p:sldId id="372" r:id="rId158"/>
    <p:sldId id="373" r:id="rId159"/>
    <p:sldId id="374" r:id="rId160"/>
    <p:sldId id="375" r:id="rId161"/>
    <p:sldId id="376" r:id="rId162"/>
    <p:sldId id="377" r:id="rId163"/>
    <p:sldId id="378" r:id="rId164"/>
    <p:sldId id="379" r:id="rId165"/>
    <p:sldId id="380" r:id="rId166"/>
    <p:sldId id="381" r:id="rId167"/>
    <p:sldId id="382" r:id="rId168"/>
    <p:sldId id="383" r:id="rId169"/>
    <p:sldId id="384" r:id="rId170"/>
    <p:sldId id="385" r:id="rId171"/>
    <p:sldId id="386" r:id="rId172"/>
    <p:sldId id="387" r:id="rId173"/>
    <p:sldId id="388" r:id="rId174"/>
    <p:sldId id="389" r:id="rId175"/>
    <p:sldId id="390" r:id="rId176"/>
    <p:sldId id="391" r:id="rId177"/>
    <p:sldId id="437" r:id="rId178"/>
    <p:sldId id="438" r:id="rId179"/>
    <p:sldId id="439" r:id="rId1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19042" autoAdjust="0"/>
    <p:restoredTop sz="90240" autoAdjust="0"/>
  </p:normalViewPr>
  <p:slideViewPr>
    <p:cSldViewPr snapToGrid="0" snapToObjects="1">
      <p:cViewPr>
        <p:scale>
          <a:sx n="100" d="100"/>
          <a:sy n="100" d="100"/>
        </p:scale>
        <p:origin x="-104" y="1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736"/>
    </p:cViewPr>
  </p:sorterViewPr>
  <p:gridSpacing cx="73736200" cy="73736200"/>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180" Type="http://schemas.openxmlformats.org/officeDocument/2006/relationships/slide" Target="slides/slide179.xml"/><Relationship Id="rId181" Type="http://schemas.openxmlformats.org/officeDocument/2006/relationships/notesMaster" Target="notesMasters/notesMaster1.xml"/><Relationship Id="rId182"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83" Type="http://schemas.openxmlformats.org/officeDocument/2006/relationships/presProps" Target="presProps.xml"/><Relationship Id="rId184" Type="http://schemas.openxmlformats.org/officeDocument/2006/relationships/viewProps" Target="viewProps.xml"/><Relationship Id="rId185" Type="http://schemas.openxmlformats.org/officeDocument/2006/relationships/theme" Target="theme/theme1.xml"/><Relationship Id="rId186" Type="http://schemas.openxmlformats.org/officeDocument/2006/relationships/tableStyles" Target="tableStyle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slide" Target="slides/slide15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160" Type="http://schemas.openxmlformats.org/officeDocument/2006/relationships/slide" Target="slides/slide159.xml"/><Relationship Id="rId161" Type="http://schemas.openxmlformats.org/officeDocument/2006/relationships/slide" Target="slides/slide160.xml"/><Relationship Id="rId162" Type="http://schemas.openxmlformats.org/officeDocument/2006/relationships/slide" Target="slides/slide16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63" Type="http://schemas.openxmlformats.org/officeDocument/2006/relationships/slide" Target="slides/slide162.xml"/><Relationship Id="rId164" Type="http://schemas.openxmlformats.org/officeDocument/2006/relationships/slide" Target="slides/slide163.xml"/><Relationship Id="rId165" Type="http://schemas.openxmlformats.org/officeDocument/2006/relationships/slide" Target="slides/slide164.xml"/><Relationship Id="rId166" Type="http://schemas.openxmlformats.org/officeDocument/2006/relationships/slide" Target="slides/slide165.xml"/><Relationship Id="rId167" Type="http://schemas.openxmlformats.org/officeDocument/2006/relationships/slide" Target="slides/slide166.xml"/><Relationship Id="rId168" Type="http://schemas.openxmlformats.org/officeDocument/2006/relationships/slide" Target="slides/slide167.xml"/><Relationship Id="rId169" Type="http://schemas.openxmlformats.org/officeDocument/2006/relationships/slide" Target="slides/slide16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70" Type="http://schemas.openxmlformats.org/officeDocument/2006/relationships/slide" Target="slides/slide169.xml"/><Relationship Id="rId171" Type="http://schemas.openxmlformats.org/officeDocument/2006/relationships/slide" Target="slides/slide170.xml"/><Relationship Id="rId172" Type="http://schemas.openxmlformats.org/officeDocument/2006/relationships/slide" Target="slides/slide17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173" Type="http://schemas.openxmlformats.org/officeDocument/2006/relationships/slide" Target="slides/slide172.xml"/><Relationship Id="rId174" Type="http://schemas.openxmlformats.org/officeDocument/2006/relationships/slide" Target="slides/slide173.xml"/><Relationship Id="rId175" Type="http://schemas.openxmlformats.org/officeDocument/2006/relationships/slide" Target="slides/slide174.xml"/><Relationship Id="rId176" Type="http://schemas.openxmlformats.org/officeDocument/2006/relationships/slide" Target="slides/slide175.xml"/><Relationship Id="rId177" Type="http://schemas.openxmlformats.org/officeDocument/2006/relationships/slide" Target="slides/slide176.xml"/><Relationship Id="rId178" Type="http://schemas.openxmlformats.org/officeDocument/2006/relationships/slide" Target="slides/slide177.xml"/><Relationship Id="rId179" Type="http://schemas.openxmlformats.org/officeDocument/2006/relationships/slide" Target="slides/slide17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2022CB-5A25-B24F-B416-1762A2D69BF4}" type="datetimeFigureOut">
              <a:rPr lang="en-US" smtClean="0"/>
              <a:pPr/>
              <a:t>4/18/12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30F90-DD7D-4342-8972-8986E13436A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3.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4.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5.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8.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9.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0.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2.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3.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4.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5.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6.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8.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9.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0.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2.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3.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4.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5.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6.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8.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9.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0.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2.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3.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4.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5.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6.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docstore.mik.ua/orelly/perl/perlnut/ch03_01.htm%23AUTOID-1492" TargetMode="Externa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TODO, Explain where</a:t>
            </a:r>
            <a:r>
              <a:rPr lang="en-US" baseline="0" dirty="0" smtClean="0"/>
              <a:t> to </a:t>
            </a:r>
            <a:r>
              <a:rPr lang="en-US" baseline="0" smtClean="0"/>
              <a:t>download files</a:t>
            </a:r>
            <a:endParaRPr lang="en-US"/>
          </a:p>
        </p:txBody>
      </p:sp>
      <p:sp>
        <p:nvSpPr>
          <p:cNvPr id="4" name="Slide Number Placeholder 3"/>
          <p:cNvSpPr>
            <a:spLocks noGrp="1"/>
          </p:cNvSpPr>
          <p:nvPr>
            <p:ph type="sldNum" sz="quarter" idx="10"/>
          </p:nvPr>
        </p:nvSpPr>
        <p:spPr/>
        <p:txBody>
          <a:bodyPr/>
          <a:lstStyle/>
          <a:p>
            <a:fld id="{F8D30F90-DD7D-4342-8972-8986E13436A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-Perl</a:t>
            </a:r>
            <a:r>
              <a:rPr lang="en-US" baseline="0" dirty="0" smtClean="0"/>
              <a:t> identifier is what follows the dollar sign</a:t>
            </a:r>
          </a:p>
          <a:p>
            <a:r>
              <a:rPr lang="en-US" baseline="0" dirty="0" smtClean="0"/>
              <a:t>-Choosing Good Variable Names. You should generally select variable names that mean something regarding the purpose of the variable. For example, $</a:t>
            </a:r>
            <a:r>
              <a:rPr lang="en-US" baseline="0" dirty="0" err="1" smtClean="0"/>
              <a:t>r</a:t>
            </a:r>
            <a:r>
              <a:rPr lang="en-US" baseline="0" dirty="0" smtClean="0"/>
              <a:t> is probably not very descriptive but $</a:t>
            </a:r>
            <a:r>
              <a:rPr lang="en-US" baseline="0" dirty="0" err="1" smtClean="0"/>
              <a:t>line_length</a:t>
            </a:r>
            <a:r>
              <a:rPr lang="en-US" baseline="0" dirty="0" smtClean="0"/>
              <a:t> is.</a:t>
            </a:r>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14</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87CC058-42D0-A941-820B-2109E60957F1}" type="slidenum">
              <a:rPr lang="en-US"/>
              <a:pPr/>
              <a:t>128</a:t>
            </a:fld>
            <a:endParaRPr lang="en-US"/>
          </a:p>
        </p:txBody>
      </p:sp>
      <p:sp>
        <p:nvSpPr>
          <p:cNvPr id="3993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993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CD83043-7D0F-E643-A641-526C49B562E0}" type="slidenum">
              <a:rPr lang="en-US"/>
              <a:pPr/>
              <a:t>129</a:t>
            </a:fld>
            <a:endParaRPr lang="en-US"/>
          </a:p>
        </p:txBody>
      </p:sp>
      <p:sp>
        <p:nvSpPr>
          <p:cNvPr id="40961"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096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FFEC88C-9C99-014D-A846-54B119706AD1}" type="slidenum">
              <a:rPr lang="en-US"/>
              <a:pPr/>
              <a:t>130</a:t>
            </a:fld>
            <a:endParaRPr lang="en-US"/>
          </a:p>
        </p:txBody>
      </p:sp>
      <p:sp>
        <p:nvSpPr>
          <p:cNvPr id="41985"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198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87BF60B-D7DE-1F44-93BE-E10BA2484CF4}" type="slidenum">
              <a:rPr lang="en-US"/>
              <a:pPr/>
              <a:t>131</a:t>
            </a:fld>
            <a:endParaRPr lang="en-US"/>
          </a:p>
        </p:txBody>
      </p:sp>
      <p:sp>
        <p:nvSpPr>
          <p:cNvPr id="4300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301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306D973-4C98-8D4A-9272-51DFC8C803CC}" type="slidenum">
              <a:rPr lang="en-US"/>
              <a:pPr/>
              <a:t>132</a:t>
            </a:fld>
            <a:endParaRPr lang="en-US"/>
          </a:p>
        </p:txBody>
      </p:sp>
      <p:sp>
        <p:nvSpPr>
          <p:cNvPr id="4403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4034"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4BBBD88-8D86-D747-B146-67581786FB7E}" type="slidenum">
              <a:rPr lang="en-US"/>
              <a:pPr/>
              <a:t>133</a:t>
            </a:fld>
            <a:endParaRPr lang="en-US"/>
          </a:p>
        </p:txBody>
      </p:sp>
      <p:sp>
        <p:nvSpPr>
          <p:cNvPr id="4505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505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2FB4AB6-01D6-2D4E-8992-7F8375DB626A}" type="slidenum">
              <a:rPr lang="en-US"/>
              <a:pPr/>
              <a:t>134</a:t>
            </a:fld>
            <a:endParaRPr lang="en-US"/>
          </a:p>
        </p:txBody>
      </p:sp>
      <p:sp>
        <p:nvSpPr>
          <p:cNvPr id="46081"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608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6592D0A-656C-834E-868F-572D0622B38F}" type="slidenum">
              <a:rPr lang="en-US"/>
              <a:pPr/>
              <a:t>135</a:t>
            </a:fld>
            <a:endParaRPr lang="en-US"/>
          </a:p>
        </p:txBody>
      </p:sp>
      <p:sp>
        <p:nvSpPr>
          <p:cNvPr id="47105"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710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135CEEE-D1A5-414D-8E5F-EA374A20EB09}" type="slidenum">
              <a:rPr lang="en-US"/>
              <a:pPr/>
              <a:t>136</a:t>
            </a:fld>
            <a:endParaRPr lang="en-US"/>
          </a:p>
        </p:txBody>
      </p:sp>
      <p:sp>
        <p:nvSpPr>
          <p:cNvPr id="4812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813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0F8FA85-2F94-5549-81C4-335674EAC5BD}" type="slidenum">
              <a:rPr lang="en-US"/>
              <a:pPr/>
              <a:t>137</a:t>
            </a:fld>
            <a:endParaRPr lang="en-US"/>
          </a:p>
        </p:txBody>
      </p:sp>
      <p:sp>
        <p:nvSpPr>
          <p:cNvPr id="4915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49154"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23</a:t>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8F43610-0488-484F-A18C-7F78B42961E7}" type="slidenum">
              <a:rPr lang="en-US"/>
              <a:pPr/>
              <a:t>138</a:t>
            </a:fld>
            <a:endParaRPr lang="en-US"/>
          </a:p>
        </p:txBody>
      </p:sp>
      <p:sp>
        <p:nvSpPr>
          <p:cNvPr id="50177" name="Text Box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5017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5253994-CEBB-1C41-9698-5EEB12D450CC}" type="slidenum">
              <a:rPr lang="en-US"/>
              <a:pPr/>
              <a:t>139</a:t>
            </a:fld>
            <a:endParaRPr lang="en-US"/>
          </a:p>
        </p:txBody>
      </p:sp>
      <p:sp>
        <p:nvSpPr>
          <p:cNvPr id="51201"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120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D8B3FE2-466E-E744-92D5-DE5FAC882741}" type="slidenum">
              <a:rPr lang="en-US"/>
              <a:pPr/>
              <a:t>140</a:t>
            </a:fld>
            <a:endParaRPr lang="en-US"/>
          </a:p>
        </p:txBody>
      </p:sp>
      <p:sp>
        <p:nvSpPr>
          <p:cNvPr id="52225" name="Text Box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5222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973528F-0961-464D-AE4F-ABF97109596D}" type="slidenum">
              <a:rPr lang="en-US"/>
              <a:pPr/>
              <a:t>141</a:t>
            </a:fld>
            <a:endParaRPr lang="en-US"/>
          </a:p>
        </p:txBody>
      </p:sp>
      <p:sp>
        <p:nvSpPr>
          <p:cNvPr id="5324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325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7E7BD79-65E7-AB40-8B49-3E49EA81923F}" type="slidenum">
              <a:rPr lang="en-US"/>
              <a:pPr/>
              <a:t>142</a:t>
            </a:fld>
            <a:endParaRPr lang="en-US"/>
          </a:p>
        </p:txBody>
      </p:sp>
      <p:sp>
        <p:nvSpPr>
          <p:cNvPr id="5427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4274"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BFD73A8-2ED8-F645-BE97-BF1FE40DDA3F}" type="slidenum">
              <a:rPr lang="en-US"/>
              <a:pPr/>
              <a:t>143</a:t>
            </a:fld>
            <a:endParaRPr lang="en-US"/>
          </a:p>
        </p:txBody>
      </p:sp>
      <p:sp>
        <p:nvSpPr>
          <p:cNvPr id="5529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529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9218D29-B17C-5C47-834A-34EFEF6F8AD2}" type="slidenum">
              <a:rPr lang="en-US"/>
              <a:pPr/>
              <a:t>144</a:t>
            </a:fld>
            <a:endParaRPr lang="en-US"/>
          </a:p>
        </p:txBody>
      </p:sp>
      <p:sp>
        <p:nvSpPr>
          <p:cNvPr id="56321"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85F2957-50E7-8E4D-8C79-FF556F69E1AC}" type="slidenum">
              <a:rPr lang="en-US"/>
              <a:pPr/>
              <a:t>145</a:t>
            </a:fld>
            <a:endParaRPr lang="en-US"/>
          </a:p>
        </p:txBody>
      </p:sp>
      <p:sp>
        <p:nvSpPr>
          <p:cNvPr id="57345"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734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473D005-AEF7-DE46-ABCE-D31D30D372DA}" type="slidenum">
              <a:rPr lang="en-US"/>
              <a:pPr/>
              <a:t>146</a:t>
            </a:fld>
            <a:endParaRPr lang="en-US"/>
          </a:p>
        </p:txBody>
      </p:sp>
      <p:sp>
        <p:nvSpPr>
          <p:cNvPr id="5836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837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093BC23-6299-3A40-AA82-88F0FA89A071}" type="slidenum">
              <a:rPr lang="en-US"/>
              <a:pPr/>
              <a:t>147</a:t>
            </a:fld>
            <a:endParaRPr lang="en-US"/>
          </a:p>
        </p:txBody>
      </p:sp>
      <p:sp>
        <p:nvSpPr>
          <p:cNvPr id="5939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59394"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67C1F19-DEAD-5044-A5C0-39B9DF3621E4}" type="slidenum">
              <a:rPr lang="en-US"/>
              <a:pPr/>
              <a:t>35</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70EEFA6-AD6B-1841-BE9F-08D26A64F6E3}" type="slidenum">
              <a:rPr lang="en-US"/>
              <a:pPr/>
              <a:t>148</a:t>
            </a:fld>
            <a:endParaRPr lang="en-US"/>
          </a:p>
        </p:txBody>
      </p:sp>
      <p:sp>
        <p:nvSpPr>
          <p:cNvPr id="6041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6041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5069948-E1CE-E64B-BE69-27230AE5D834}" type="slidenum">
              <a:rPr lang="en-US"/>
              <a:pPr/>
              <a:t>149</a:t>
            </a:fld>
            <a:endParaRPr lang="en-US"/>
          </a:p>
        </p:txBody>
      </p:sp>
      <p:sp>
        <p:nvSpPr>
          <p:cNvPr id="61441" name="Text Box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6144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7AD331F-32A2-4148-ABCB-FC5BA62D032E}" type="slidenum">
              <a:rPr lang="en-US"/>
              <a:pPr/>
              <a:t>150</a:t>
            </a:fld>
            <a:endParaRPr lang="en-US"/>
          </a:p>
        </p:txBody>
      </p:sp>
      <p:sp>
        <p:nvSpPr>
          <p:cNvPr id="62465"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6246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522714A-77A4-A340-992A-DE0045EE1ED7}" type="slidenum">
              <a:rPr lang="en-US"/>
              <a:pPr/>
              <a:t>151</a:t>
            </a:fld>
            <a:endParaRPr lang="en-US"/>
          </a:p>
        </p:txBody>
      </p:sp>
      <p:sp>
        <p:nvSpPr>
          <p:cNvPr id="6348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6349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C749FF-259D-B44A-AD97-F010A43F4AC1}" type="slidenum">
              <a:rPr lang="en-US"/>
              <a:pPr/>
              <a:t>152</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7A8FDA-5806-DA42-9C4B-292CE1433578}" type="slidenum">
              <a:rPr lang="en-US"/>
              <a:pPr/>
              <a:t>153</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5EF7E8-E614-F04C-A589-1586A8E8F9DA}" type="slidenum">
              <a:rPr lang="en-US"/>
              <a:pPr/>
              <a:t>154</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0D19F7-FF0E-9746-A338-E5C9D17BB144}" type="slidenum">
              <a:rPr lang="en-US"/>
              <a:pPr/>
              <a:t>155</a:t>
            </a:fld>
            <a:endParaRPr 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2877FF-27F1-544C-94B8-5F166F561452}" type="slidenum">
              <a:rPr lang="en-US"/>
              <a:pPr/>
              <a:t>156</a:t>
            </a:fld>
            <a:endParaRPr lang="en-US"/>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868857-669B-A442-BC4F-393655F049FF}" type="slidenum">
              <a:rPr lang="en-US"/>
              <a:pPr/>
              <a:t>157</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90C57FA-E2E7-F349-8ADF-DCAE33836D4B}" type="slidenum">
              <a:rPr lang="en-US"/>
              <a:pPr/>
              <a:t>36</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41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6582EA-25EB-3249-B9F0-981400BC4B95}" type="slidenum">
              <a:rPr lang="en-US"/>
              <a:pPr/>
              <a:t>158</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0864F4-8ADB-864F-A1FF-CF42B37535FC}" type="slidenum">
              <a:rPr lang="en-US"/>
              <a:pPr/>
              <a:t>159</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E25CF3-FB6A-3741-AD89-3A59AE6DAD95}" type="slidenum">
              <a:rPr lang="en-US"/>
              <a:pPr/>
              <a:t>160</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596502-0C49-1442-AA30-41417C96B6FF}" type="slidenum">
              <a:rPr lang="en-US"/>
              <a:pPr/>
              <a:t>161</a:t>
            </a:fld>
            <a:endParaRPr lang="en-US"/>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7A34E6-B4AA-4C48-9C9F-D51D14C1E397}" type="slidenum">
              <a:rPr lang="en-US"/>
              <a:pPr/>
              <a:t>162</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BF6F6-94C0-2C4E-B27A-6D4EF3267C5B}" type="slidenum">
              <a:rPr lang="en-US"/>
              <a:pPr/>
              <a:t>163</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6DF9F7-4C70-514C-9354-CF87FDC5425F}" type="slidenum">
              <a:rPr lang="en-US"/>
              <a:pPr/>
              <a:t>164</a:t>
            </a:fld>
            <a:endParaRPr lang="en-US"/>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AFD2B6-1BEF-7D49-8A7A-2E92523395EC}" type="slidenum">
              <a:rPr lang="en-US"/>
              <a:pPr/>
              <a:t>165</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657C6C-BBD8-2A4F-87FC-F4EBF378FD5C}" type="slidenum">
              <a:rPr lang="en-US"/>
              <a:pPr/>
              <a:t>166</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047AB0-AD53-4F49-A94F-431081C604D0}" type="slidenum">
              <a:rPr lang="en-US"/>
              <a:pPr/>
              <a:t>167</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524B7B1-0497-224F-8080-4AF164206D15}" type="slidenum">
              <a:rPr lang="en-US"/>
              <a:pPr/>
              <a:t>37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0DB3F6-4515-0D41-8C92-F19C99C3CBBB}" type="slidenum">
              <a:rPr lang="en-US"/>
              <a:pPr/>
              <a:t>168</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8008EF-103E-2542-BE8B-C41C73D2EF92}" type="slidenum">
              <a:rPr lang="en-US"/>
              <a:pPr/>
              <a:t>169</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2D2646-2293-D644-962B-8AE3790D5AD9}" type="slidenum">
              <a:rPr lang="en-US"/>
              <a:pPr/>
              <a:t>170</a:t>
            </a:fld>
            <a:endParaRPr lang="en-US"/>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83160F-778E-1B4D-B3DA-ECBE3B3546FA}" type="slidenum">
              <a:rPr lang="en-US"/>
              <a:pPr/>
              <a:t>171</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8DE015-0222-9F4F-B0D9-733435C33E29}" type="slidenum">
              <a:rPr lang="en-US"/>
              <a:pPr/>
              <a:t>172</a:t>
            </a:fld>
            <a:endParaRPr 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5E7A4-6A21-554A-9E5F-B5F1569FE66B}" type="slidenum">
              <a:rPr lang="en-US"/>
              <a:pPr/>
              <a:t>173</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C90A6-C06F-5548-9BA4-B35B23C2F41D}" type="slidenum">
              <a:rPr lang="en-US"/>
              <a:pPr/>
              <a:t>174</a:t>
            </a:fld>
            <a:endParaRPr lang="en-US"/>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E5F5A-1589-F44A-8E5B-56ABCE9631CD}" type="slidenum">
              <a:rPr lang="en-US"/>
              <a:pPr/>
              <a:t>175</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7B34F-BA46-694B-BB9D-CB4D60DC421D}" type="slidenum">
              <a:rPr lang="en-US"/>
              <a:pPr/>
              <a:t>176</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506" name="Rectangle 10"/>
          <p:cNvSpPr>
            <a:spLocks noGrp="1" noChangeArrowheads="1"/>
          </p:cNvSpPr>
          <p:nvPr>
            <p:ph type="sldNum" sz="quarter"/>
          </p:nvPr>
        </p:nvSpPr>
        <p:spPr>
          <a:noFill/>
        </p:spPr>
        <p:txBody>
          <a:bodyPr/>
          <a:lstStyle/>
          <a:p>
            <a:fld id="{93E43A4B-2B0E-614E-AA70-C9F87DFE8428}" type="slidenum">
              <a:rPr lang="en-US"/>
              <a:pPr/>
              <a:t>178</a:t>
            </a:fld>
            <a:endParaRPr lang="en-US"/>
          </a:p>
        </p:txBody>
      </p:sp>
      <p:sp>
        <p:nvSpPr>
          <p:cNvPr id="21507" name="Text Box 1"/>
          <p:cNvSpPr txBox="1">
            <a:spLocks noGrp="1" noRot="1" noChangeAspect="1" noChangeArrowheads="1"/>
          </p:cNvSpPr>
          <p:nvPr>
            <p:ph type="sldImg"/>
          </p:nvPr>
        </p:nvSpPr>
        <p:spPr>
          <a:xfrm>
            <a:off x="1003786" y="695134"/>
            <a:ext cx="4848989" cy="3428152"/>
          </a:xfrm>
          <a:solidFill>
            <a:srgbClr val="FFFFFF"/>
          </a:solidFill>
          <a:ln>
            <a:solidFill>
              <a:srgbClr val="000000"/>
            </a:solidFill>
            <a:miter lim="800000"/>
          </a:ln>
        </p:spPr>
      </p:sp>
      <p:sp>
        <p:nvSpPr>
          <p:cNvPr id="21508" name="Text Box 2"/>
          <p:cNvSpPr txBox="1">
            <a:spLocks noGrp="1" noChangeArrowheads="1"/>
          </p:cNvSpPr>
          <p:nvPr>
            <p:ph type="body" idx="1"/>
          </p:nvPr>
        </p:nvSpPr>
        <p:spPr>
          <a:xfrm>
            <a:off x="685512" y="4343230"/>
            <a:ext cx="5486976" cy="4115139"/>
          </a:xfrm>
          <a:noFill/>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C0D4D66-5DB6-C84F-AB76-AF9A36574EE7}" type="slidenum">
              <a:rPr lang="en-US"/>
              <a:pPr/>
              <a:t>38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7650" name="Rectangle 10"/>
          <p:cNvSpPr>
            <a:spLocks noGrp="1" noChangeArrowheads="1"/>
          </p:cNvSpPr>
          <p:nvPr>
            <p:ph type="sldNum" sz="quarter"/>
          </p:nvPr>
        </p:nvSpPr>
        <p:spPr>
          <a:noFill/>
        </p:spPr>
        <p:txBody>
          <a:bodyPr/>
          <a:lstStyle/>
          <a:p>
            <a:fld id="{4ABF3F03-BB36-0C4A-9916-D3617BFFED7D}" type="slidenum">
              <a:rPr lang="en-US"/>
              <a:pPr/>
              <a:t>179</a:t>
            </a:fld>
            <a:endParaRPr lang="en-US"/>
          </a:p>
        </p:txBody>
      </p:sp>
      <p:sp>
        <p:nvSpPr>
          <p:cNvPr id="27651"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ln>
        </p:spPr>
      </p:sp>
      <p:sp>
        <p:nvSpPr>
          <p:cNvPr id="27652" name="Text Box 2"/>
          <p:cNvSpPr txBox="1">
            <a:spLocks noGrp="1" noChangeArrowheads="1"/>
          </p:cNvSpPr>
          <p:nvPr>
            <p:ph type="body" idx="1"/>
          </p:nvPr>
        </p:nvSpPr>
        <p:spPr>
          <a:xfrm>
            <a:off x="685512" y="4343230"/>
            <a:ext cx="5486976" cy="4115139"/>
          </a:xfrm>
          <a:noFill/>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2AEC7E4-9C95-8045-81B9-EC48E509C8AB}" type="slidenum">
              <a:rPr lang="en-US"/>
              <a:pPr/>
              <a:t>39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49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AFD2377-8D24-5149-BCA1-BBEF2683A294}"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51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39CD14B-196B-474A-892C-C691FC6CA6D5}" type="slidenum">
              <a:rPr lang="en-US"/>
              <a:pPr/>
              <a:t>41</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53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3DEEB0D-B63E-B248-A0E7-91CFD470E45C}" type="slidenum">
              <a:rPr lang="en-US"/>
              <a:pPr/>
              <a:t>42</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656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7410" name="Rectangle 10"/>
          <p:cNvSpPr>
            <a:spLocks noGrp="1" noChangeArrowheads="1"/>
          </p:cNvSpPr>
          <p:nvPr>
            <p:ph type="sldNum" sz="quarter"/>
          </p:nvPr>
        </p:nvSpPr>
        <p:spPr>
          <a:noFill/>
        </p:spPr>
        <p:txBody>
          <a:bodyPr/>
          <a:lstStyle/>
          <a:p>
            <a:fld id="{5D044A75-99DB-B04F-A066-D234E2C943B4}" type="slidenum">
              <a:rPr lang="en-US"/>
              <a:pPr/>
              <a:t>3</a:t>
            </a:fld>
            <a:endParaRPr lang="en-US"/>
          </a:p>
        </p:txBody>
      </p:sp>
      <p:sp>
        <p:nvSpPr>
          <p:cNvPr id="17411" name="Text Box 1"/>
          <p:cNvSpPr txBox="1">
            <a:spLocks noGrp="1" noRot="1" noChangeAspect="1" noChangeArrowheads="1"/>
          </p:cNvSpPr>
          <p:nvPr>
            <p:ph type="sldImg"/>
          </p:nvPr>
        </p:nvSpPr>
        <p:spPr>
          <a:xfrm>
            <a:off x="1005225" y="695134"/>
            <a:ext cx="4840349" cy="3422721"/>
          </a:xfrm>
          <a:solidFill>
            <a:srgbClr val="FFFFFF"/>
          </a:solidFill>
          <a:ln>
            <a:solidFill>
              <a:srgbClr val="000000"/>
            </a:solidFill>
            <a:miter lim="800000"/>
          </a:ln>
        </p:spPr>
      </p:sp>
      <p:sp>
        <p:nvSpPr>
          <p:cNvPr id="17412" name="Text Box 2"/>
          <p:cNvSpPr txBox="1">
            <a:spLocks noGrp="1" noChangeArrowheads="1"/>
          </p:cNvSpPr>
          <p:nvPr>
            <p:ph type="body" idx="1"/>
          </p:nvPr>
        </p:nvSpPr>
        <p:spPr>
          <a:xfrm>
            <a:off x="685513" y="4343231"/>
            <a:ext cx="5481215" cy="4109708"/>
          </a:xfrm>
          <a:noFill/>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A5FFD93-4E7C-0E4C-9FA9-D03DBD05A671}" type="slidenum">
              <a:rPr lang="en-US"/>
              <a:pPr/>
              <a:t>43</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58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E30FED5-43E6-F944-BBCC-912C07AE0BCA}" type="slidenum">
              <a:rPr lang="en-US"/>
              <a:pPr/>
              <a:t>44</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61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0313C6F-77C1-4C49-A3EF-EDCA14B32BDF}" type="slidenum">
              <a:rPr lang="en-US"/>
              <a:pPr/>
              <a:t>45</a:t>
            </a:fld>
            <a:endParaRPr lang="en-US"/>
          </a:p>
        </p:txBody>
      </p:sp>
      <p:sp>
        <p:nvSpPr>
          <p:cNvPr id="6963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963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6D8BAC1-539F-994F-87C7-1EEED7BF6517}" type="slidenum">
              <a:rPr lang="en-US"/>
              <a:pPr/>
              <a:t>46</a:t>
            </a:fld>
            <a:endParaRPr lang="en-US"/>
          </a:p>
        </p:txBody>
      </p:sp>
      <p:sp>
        <p:nvSpPr>
          <p:cNvPr id="7065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065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68FB1A1-FC14-8046-B118-BF11A4A4234C}" type="slidenum">
              <a:rPr lang="en-US"/>
              <a:pPr/>
              <a:t>47</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68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46A3FAF-A325-B64C-9DEA-28482471C7DE}" type="slidenum">
              <a:rPr lang="en-US"/>
              <a:pPr/>
              <a:t>49</a:t>
            </a:fld>
            <a:endParaRPr lang="en-US"/>
          </a:p>
        </p:txBody>
      </p:sp>
      <p:sp>
        <p:nvSpPr>
          <p:cNvPr id="7270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270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09581B0-7581-5A41-B5F1-EABDC54310D4}" type="slidenum">
              <a:rPr lang="en-US"/>
              <a:pPr/>
              <a:t>50</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373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2F43928-C03F-2A4C-A289-A8E46E23A094}" type="slidenum">
              <a:rPr lang="en-US"/>
              <a:pPr/>
              <a:t>51</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475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EFA01C7-521C-9D4A-870A-D275651F3D8D}" type="slidenum">
              <a:rPr lang="en-US"/>
              <a:pPr/>
              <a:t>52</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577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2EF6632-2B9A-F243-B835-58B98FD26557}" type="slidenum">
              <a:rPr lang="en-US"/>
              <a:pPr/>
              <a:t>53</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680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458" name="Rectangle 10"/>
          <p:cNvSpPr>
            <a:spLocks noGrp="1" noChangeArrowheads="1"/>
          </p:cNvSpPr>
          <p:nvPr>
            <p:ph type="sldNum" sz="quarter"/>
          </p:nvPr>
        </p:nvSpPr>
        <p:spPr>
          <a:noFill/>
        </p:spPr>
        <p:txBody>
          <a:bodyPr/>
          <a:lstStyle/>
          <a:p>
            <a:fld id="{88EBBC44-234A-B244-9A7A-835087B237EB}" type="slidenum">
              <a:rPr lang="en-US"/>
              <a:pPr/>
              <a:t>4</a:t>
            </a:fld>
            <a:endParaRPr lang="en-US"/>
          </a:p>
        </p:txBody>
      </p:sp>
      <p:sp>
        <p:nvSpPr>
          <p:cNvPr id="19459" name="Text Box 1"/>
          <p:cNvSpPr txBox="1">
            <a:spLocks noGrp="1" noRot="1" noChangeAspect="1" noChangeArrowheads="1"/>
          </p:cNvSpPr>
          <p:nvPr>
            <p:ph type="sldImg"/>
          </p:nvPr>
        </p:nvSpPr>
        <p:spPr>
          <a:xfrm>
            <a:off x="1143000" y="695325"/>
            <a:ext cx="4565650" cy="3424238"/>
          </a:xfrm>
          <a:solidFill>
            <a:srgbClr val="FFFFFF"/>
          </a:solidFill>
          <a:ln>
            <a:solidFill>
              <a:srgbClr val="000000"/>
            </a:solidFill>
            <a:miter lim="800000"/>
          </a:ln>
        </p:spPr>
      </p:sp>
      <p:sp>
        <p:nvSpPr>
          <p:cNvPr id="19460" name="Text Box 2"/>
          <p:cNvSpPr txBox="1">
            <a:spLocks noGrp="1" noChangeArrowheads="1"/>
          </p:cNvSpPr>
          <p:nvPr>
            <p:ph type="body" idx="1"/>
          </p:nvPr>
        </p:nvSpPr>
        <p:spPr>
          <a:xfrm>
            <a:off x="685512" y="4343231"/>
            <a:ext cx="5482656" cy="4111066"/>
          </a:xfrm>
          <a:noFill/>
          <a:ln/>
        </p:spPr>
        <p:txBody>
          <a:bodyPr wrap="none" anchor="ct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A1EDEC2-678F-F24E-A722-C1CAEFBD301D}" type="slidenum">
              <a:rPr lang="en-US"/>
              <a:pPr/>
              <a:t>54</a:t>
            </a:fld>
            <a:endParaRPr lang="en-US"/>
          </a:p>
        </p:txBody>
      </p:sp>
      <p:sp>
        <p:nvSpPr>
          <p:cNvPr id="778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782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04811F4-895C-8040-A852-FE178E1D2587}" type="slidenum">
              <a:rPr lang="en-US"/>
              <a:pPr/>
              <a:t>55</a:t>
            </a:fld>
            <a:endParaRPr lang="en-US"/>
          </a:p>
        </p:txBody>
      </p:sp>
      <p:sp>
        <p:nvSpPr>
          <p:cNvPr id="788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B1A0747-9D9B-644C-8919-EDC7C2D78194}" type="slidenum">
              <a:rPr lang="en-US"/>
              <a:pPr/>
              <a:t>56</a:t>
            </a:fld>
            <a:endParaRPr lang="en-US"/>
          </a:p>
        </p:txBody>
      </p:sp>
      <p:sp>
        <p:nvSpPr>
          <p:cNvPr id="798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987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78B4B65-BE87-DA4B-AA99-B7B329A0477F}" type="slidenum">
              <a:rPr lang="en-US"/>
              <a:pPr/>
              <a:t>57</a:t>
            </a:fld>
            <a:endParaRPr lang="en-US"/>
          </a:p>
        </p:txBody>
      </p:sp>
      <p:sp>
        <p:nvSpPr>
          <p:cNvPr id="808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089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3BA45A3-F13E-9E4C-A7CE-62E09A004541}" type="slidenum">
              <a:rPr lang="en-US"/>
              <a:pPr/>
              <a:t>58</a:t>
            </a:fld>
            <a:endParaRPr lang="en-US"/>
          </a:p>
        </p:txBody>
      </p:sp>
      <p:sp>
        <p:nvSpPr>
          <p:cNvPr id="829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27589C7-DCD7-954D-A9BE-9C600E8EEA00}" type="slidenum">
              <a:rPr lang="en-US"/>
              <a:pPr/>
              <a:t>59</a:t>
            </a:fld>
            <a:endParaRPr lang="en-US"/>
          </a:p>
        </p:txBody>
      </p:sp>
      <p:sp>
        <p:nvSpPr>
          <p:cNvPr id="819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192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0983F2D-6C7E-E247-8396-70CBB69252D1}" type="slidenum">
              <a:rPr lang="en-US"/>
              <a:pPr/>
              <a:t>60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397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5B2381D-7603-DF4E-BC8D-521994ECEA80}" type="slidenum">
              <a:rPr lang="en-US"/>
              <a:pPr/>
              <a:t>61</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499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2BBBDDE-334C-BB48-9EE3-606D3EF4609E}" type="slidenum">
              <a:rPr lang="en-US"/>
              <a:pPr/>
              <a:t>62</a:t>
            </a:fld>
            <a:endParaRPr lang="en-US"/>
          </a:p>
        </p:txBody>
      </p:sp>
      <p:sp>
        <p:nvSpPr>
          <p:cNvPr id="860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4170706-FD49-7549-96D5-E84E8B291BEA}" type="slidenum">
              <a:rPr lang="en-US"/>
              <a:pPr/>
              <a:t>63</a:t>
            </a:fld>
            <a:endParaRPr lang="en-US"/>
          </a:p>
        </p:txBody>
      </p:sp>
      <p:sp>
        <p:nvSpPr>
          <p:cNvPr id="870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704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506" name="Rectangle 10"/>
          <p:cNvSpPr>
            <a:spLocks noGrp="1" noChangeArrowheads="1"/>
          </p:cNvSpPr>
          <p:nvPr>
            <p:ph type="sldNum" sz="quarter"/>
          </p:nvPr>
        </p:nvSpPr>
        <p:spPr>
          <a:noFill/>
        </p:spPr>
        <p:txBody>
          <a:bodyPr/>
          <a:lstStyle/>
          <a:p>
            <a:fld id="{93E43A4B-2B0E-614E-AA70-C9F87DFE8428}" type="slidenum">
              <a:rPr lang="en-US"/>
              <a:pPr/>
              <a:t>5</a:t>
            </a:fld>
            <a:endParaRPr lang="en-US"/>
          </a:p>
        </p:txBody>
      </p:sp>
      <p:sp>
        <p:nvSpPr>
          <p:cNvPr id="21507"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ln>
        </p:spPr>
      </p:sp>
      <p:sp>
        <p:nvSpPr>
          <p:cNvPr id="21508" name="Text Box 2"/>
          <p:cNvSpPr txBox="1">
            <a:spLocks noGrp="1" noChangeArrowheads="1"/>
          </p:cNvSpPr>
          <p:nvPr>
            <p:ph type="body" idx="1"/>
          </p:nvPr>
        </p:nvSpPr>
        <p:spPr>
          <a:xfrm>
            <a:off x="685512" y="4343230"/>
            <a:ext cx="5486976" cy="4115139"/>
          </a:xfrm>
          <a:noFill/>
          <a:ln/>
        </p:spPr>
        <p:txBody>
          <a:bodyPr wrap="none" anchor="ct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5990A5A-FA6E-DC4A-8830-2126DBB9BB79}" type="slidenum">
              <a:rPr lang="en-US"/>
              <a:pPr/>
              <a:t>64</a:t>
            </a:fld>
            <a:endParaRPr lang="en-US"/>
          </a:p>
        </p:txBody>
      </p:sp>
      <p:sp>
        <p:nvSpPr>
          <p:cNvPr id="880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8925F2F-C262-5C49-869F-E64C554A89BB}" type="slidenum">
              <a:rPr lang="en-US"/>
              <a:pPr/>
              <a:t>65</a:t>
            </a:fld>
            <a:endParaRPr lang="en-US"/>
          </a:p>
        </p:txBody>
      </p:sp>
      <p:sp>
        <p:nvSpPr>
          <p:cNvPr id="890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909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9EA12D9-FB8C-2A45-891C-73624A5403F5}" type="slidenum">
              <a:rPr lang="en-US"/>
              <a:pPr/>
              <a:t>66</a:t>
            </a:fld>
            <a:endParaRPr lang="en-US"/>
          </a:p>
        </p:txBody>
      </p:sp>
      <p:sp>
        <p:nvSpPr>
          <p:cNvPr id="901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011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D7025BE-9B98-9E44-A6A2-234FDDFE86CC}" type="slidenum">
              <a:rPr lang="en-US"/>
              <a:pPr/>
              <a:t>67</a:t>
            </a:fld>
            <a:endParaRPr lang="en-US"/>
          </a:p>
        </p:txBody>
      </p:sp>
      <p:sp>
        <p:nvSpPr>
          <p:cNvPr id="911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113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A499704-28C4-F445-AA1E-9CB62F09CC1D}" type="slidenum">
              <a:rPr lang="en-US"/>
              <a:pPr/>
              <a:t>68</a:t>
            </a:fld>
            <a:endParaRPr lang="en-US"/>
          </a:p>
        </p:txBody>
      </p:sp>
      <p:sp>
        <p:nvSpPr>
          <p:cNvPr id="921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216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FAE11C1-37AC-6A41-9F2C-C199EA05801E}" type="slidenum">
              <a:rPr lang="en-US"/>
              <a:pPr/>
              <a:t>69</a:t>
            </a:fld>
            <a:endParaRPr lang="en-US"/>
          </a:p>
        </p:txBody>
      </p:sp>
      <p:sp>
        <p:nvSpPr>
          <p:cNvPr id="931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318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963EA95-62D8-6742-ABC4-BB824F256C3A}" type="slidenum">
              <a:rPr lang="en-US"/>
              <a:pPr/>
              <a:t>70</a:t>
            </a:fld>
            <a:endParaRPr lang="en-US"/>
          </a:p>
        </p:txBody>
      </p:sp>
      <p:sp>
        <p:nvSpPr>
          <p:cNvPr id="942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421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E1B42C7-C592-6A4F-A1D8-3FC32E8EA9D7}" type="slidenum">
              <a:rPr lang="en-US"/>
              <a:pPr/>
              <a:t>71</a:t>
            </a:fld>
            <a:endParaRPr lang="en-US"/>
          </a:p>
        </p:txBody>
      </p:sp>
      <p:sp>
        <p:nvSpPr>
          <p:cNvPr id="9523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523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C262B84-D448-2043-875C-1B663E5D818F}" type="slidenum">
              <a:rPr lang="en-US"/>
              <a:pPr/>
              <a:t>72</a:t>
            </a:fld>
            <a:endParaRPr lang="en-US"/>
          </a:p>
        </p:txBody>
      </p:sp>
      <p:sp>
        <p:nvSpPr>
          <p:cNvPr id="9625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625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CBAAAA-CBC1-9B4C-846B-39B5C35F05F0}" type="slidenum">
              <a:rPr lang="en-US"/>
              <a:pPr/>
              <a:t>73</a:t>
            </a:fld>
            <a:endParaRPr lang="en-US"/>
          </a:p>
        </p:txBody>
      </p:sp>
      <p:sp>
        <p:nvSpPr>
          <p:cNvPr id="972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728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3554" name="Rectangle 10"/>
          <p:cNvSpPr>
            <a:spLocks noGrp="1" noChangeArrowheads="1"/>
          </p:cNvSpPr>
          <p:nvPr>
            <p:ph type="sldNum" sz="quarter"/>
          </p:nvPr>
        </p:nvSpPr>
        <p:spPr>
          <a:noFill/>
        </p:spPr>
        <p:txBody>
          <a:bodyPr/>
          <a:lstStyle/>
          <a:p>
            <a:fld id="{F32E85A3-2055-824C-BC49-29C0E717769D}" type="slidenum">
              <a:rPr lang="en-US"/>
              <a:pPr/>
              <a:t>6</a:t>
            </a:fld>
            <a:endParaRPr lang="en-US"/>
          </a:p>
        </p:txBody>
      </p:sp>
      <p:sp>
        <p:nvSpPr>
          <p:cNvPr id="23555" name="Text Box 1"/>
          <p:cNvSpPr txBox="1">
            <a:spLocks noGrp="1" noRot="1" noChangeAspect="1" noChangeArrowheads="1"/>
          </p:cNvSpPr>
          <p:nvPr>
            <p:ph type="sldImg"/>
          </p:nvPr>
        </p:nvSpPr>
        <p:spPr>
          <a:xfrm>
            <a:off x="1003786" y="695135"/>
            <a:ext cx="4844669" cy="3424078"/>
          </a:xfrm>
          <a:solidFill>
            <a:srgbClr val="FFFFFF"/>
          </a:solidFill>
          <a:ln>
            <a:solidFill>
              <a:srgbClr val="000000"/>
            </a:solidFill>
            <a:miter lim="800000"/>
          </a:ln>
        </p:spPr>
      </p:sp>
      <p:sp>
        <p:nvSpPr>
          <p:cNvPr id="23556" name="Text Box 2"/>
          <p:cNvSpPr txBox="1">
            <a:spLocks noGrp="1" noChangeArrowheads="1"/>
          </p:cNvSpPr>
          <p:nvPr>
            <p:ph type="body" idx="1"/>
          </p:nvPr>
        </p:nvSpPr>
        <p:spPr>
          <a:xfrm>
            <a:off x="685512" y="4343231"/>
            <a:ext cx="5482656" cy="4111066"/>
          </a:xfrm>
          <a:noFill/>
          <a:ln/>
        </p:spPr>
        <p:txBody>
          <a:bodyPr wrap="none" anchor="ct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AE98C24-11A1-6448-8647-7793ADC0496F}" type="slidenum">
              <a:rPr lang="en-US"/>
              <a:pPr/>
              <a:t>74</a:t>
            </a:fld>
            <a:endParaRPr lang="en-US"/>
          </a:p>
        </p:txBody>
      </p:sp>
      <p:sp>
        <p:nvSpPr>
          <p:cNvPr id="9830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830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36D8043-D584-C645-817A-A620CB376266}" type="slidenum">
              <a:rPr lang="en-US"/>
              <a:pPr/>
              <a:t>75</a:t>
            </a:fld>
            <a:endParaRPr lang="en-US"/>
          </a:p>
        </p:txBody>
      </p:sp>
      <p:sp>
        <p:nvSpPr>
          <p:cNvPr id="993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933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72476BA-74A6-4643-9234-0087EC4B4E6B}" type="slidenum">
              <a:rPr lang="en-US"/>
              <a:pPr/>
              <a:t>78</a:t>
            </a:fld>
            <a:endParaRPr lang="en-US"/>
          </a:p>
        </p:txBody>
      </p:sp>
      <p:sp>
        <p:nvSpPr>
          <p:cNvPr id="1003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035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937AE6DC-6458-1148-BB30-B5760ED3F6A0}" type="slidenum">
              <a:rPr lang="en-US"/>
              <a:pPr/>
              <a:t>79</a:t>
            </a:fld>
            <a:endParaRPr lang="en-US"/>
          </a:p>
        </p:txBody>
      </p:sp>
      <p:sp>
        <p:nvSpPr>
          <p:cNvPr id="1013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137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E40C886-9804-2341-98E8-7FDB011AD7BB}" type="slidenum">
              <a:rPr lang="en-US"/>
              <a:pPr/>
              <a:t>80</a:t>
            </a:fld>
            <a:endParaRPr lang="en-US"/>
          </a:p>
        </p:txBody>
      </p:sp>
      <p:sp>
        <p:nvSpPr>
          <p:cNvPr id="1024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0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3E1C0D4-17CD-2D46-9327-DDCCA7DA18EA}" type="slidenum">
              <a:rPr lang="en-US"/>
              <a:pPr/>
              <a:t>81</a:t>
            </a:fld>
            <a:endParaRPr lang="en-US"/>
          </a:p>
        </p:txBody>
      </p:sp>
      <p:sp>
        <p:nvSpPr>
          <p:cNvPr id="1034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342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DAE1588-5480-D945-B1A7-DE3236E2EDE1}" type="slidenum">
              <a:rPr lang="en-US"/>
              <a:pPr/>
              <a:t>82</a:t>
            </a:fld>
            <a:endParaRPr lang="en-US"/>
          </a:p>
        </p:txBody>
      </p:sp>
      <p:sp>
        <p:nvSpPr>
          <p:cNvPr id="1064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649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FEDDE69-C3FD-4941-AFB5-AAF2CE0191D2}" type="slidenum">
              <a:rPr lang="en-US"/>
              <a:pPr/>
              <a:t>83</a:t>
            </a:fld>
            <a:endParaRPr lang="en-US"/>
          </a:p>
        </p:txBody>
      </p:sp>
      <p:sp>
        <p:nvSpPr>
          <p:cNvPr id="1075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7522" name="Text Box 2"/>
          <p:cNvSpPr txBox="1">
            <a:spLocks noGrp="1" noChangeArrowheads="1"/>
          </p:cNvSpPr>
          <p:nvPr>
            <p:ph type="body" idx="1"/>
          </p:nvPr>
        </p:nvSpPr>
        <p:spPr bwMode="auto">
          <a:xfrm>
            <a:off x="914400" y="4343400"/>
            <a:ext cx="5029200" cy="4124325"/>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9C7963D-BBA7-8940-9122-9EFC99D752C3}" type="slidenum">
              <a:rPr lang="en-US"/>
              <a:pPr/>
              <a:t>84</a:t>
            </a:fld>
            <a:endParaRPr lang="en-US"/>
          </a:p>
        </p:txBody>
      </p:sp>
      <p:sp>
        <p:nvSpPr>
          <p:cNvPr id="1085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854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8673319-8AE9-AD47-8AF1-A527A74C5597}" type="slidenum">
              <a:rPr lang="en-US"/>
              <a:pPr/>
              <a:t>85</a:t>
            </a:fld>
            <a:endParaRPr lang="en-US"/>
          </a:p>
        </p:txBody>
      </p:sp>
      <p:sp>
        <p:nvSpPr>
          <p:cNvPr id="1095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9570" name="Text Box 2"/>
          <p:cNvSpPr txBox="1">
            <a:spLocks noGrp="1" noChangeArrowheads="1"/>
          </p:cNvSpPr>
          <p:nvPr>
            <p:ph type="body" idx="1"/>
          </p:nvPr>
        </p:nvSpPr>
        <p:spPr bwMode="auto">
          <a:xfrm>
            <a:off x="914400" y="4343400"/>
            <a:ext cx="5029200" cy="4124325"/>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-Larry wall is a linguist</a:t>
            </a:r>
          </a:p>
          <a:p>
            <a:r>
              <a:rPr lang="en-US" dirty="0" smtClean="0"/>
              <a:t>-what does the Perl interpreter do? It compiles the program (source</a:t>
            </a:r>
            <a:r>
              <a:rPr lang="en-US" baseline="0" dirty="0" smtClean="0"/>
              <a:t> code) </a:t>
            </a:r>
            <a:r>
              <a:rPr lang="en-US" dirty="0" smtClean="0"/>
              <a:t>internally into</a:t>
            </a:r>
            <a:r>
              <a:rPr lang="en-US" baseline="0" dirty="0" smtClean="0"/>
              <a:t> </a:t>
            </a:r>
            <a:r>
              <a:rPr lang="en-US" baseline="0" dirty="0" err="1" smtClean="0"/>
              <a:t>bytecode</a:t>
            </a:r>
            <a:r>
              <a:rPr lang="en-US" dirty="0" smtClean="0"/>
              <a:t>  and then executes it immediately. Perl is commonly known as an interpreted language, but this is not strictly true. Since the interpreter actually does convert the program into byte code before executing it, it is sometimes called an </a:t>
            </a:r>
            <a:r>
              <a:rPr lang="en-US" i="1" dirty="0" smtClean="0"/>
              <a:t>interpreter/compiler</a:t>
            </a:r>
            <a:r>
              <a:rPr lang="en-US" dirty="0" smtClean="0"/>
              <a:t> , if anything at all. [</a:t>
            </a:r>
            <a:r>
              <a:rPr lang="en-US" dirty="0" smtClean="0">
                <a:hlinkClick r:id="rId3"/>
              </a:rPr>
              <a:t> 1</a:t>
            </a:r>
            <a:r>
              <a:rPr lang="en-US" dirty="0" smtClean="0"/>
              <a:t> ] Although the compiled form is not stored as a file, release 5.005 of Perl includes a working version of a standalone Perl compiler.</a:t>
            </a:r>
          </a:p>
          <a:p>
            <a:r>
              <a:rPr lang="en-US" dirty="0" smtClean="0"/>
              <a:t>[1] So do you call something a Perl "script" or a Perl "program"? Typically, the word "program" is used to describe something that needs to be compiled into assembler or byte code before executing, as in the C language, and the word "script" is used to describe something that runs through an interpreter, as in the Bourne shell. For Perl, you can use either phrase and not worry about offending anyone.</a:t>
            </a:r>
          </a:p>
          <a:p>
            <a:r>
              <a:rPr lang="en-US" dirty="0" smtClean="0"/>
              <a:t>What does all this brouhaha mean for you? When you write a Perl program, you can just give it a correct #! line at the top of the script, make it executable with </a:t>
            </a:r>
            <a:r>
              <a:rPr lang="en-US" dirty="0" err="1" smtClean="0"/>
              <a:t>chmod</a:t>
            </a:r>
            <a:r>
              <a:rPr lang="en-US" dirty="0" smtClean="0"/>
              <a:t> +</a:t>
            </a:r>
            <a:r>
              <a:rPr lang="en-US" dirty="0" err="1" smtClean="0"/>
              <a:t>x</a:t>
            </a:r>
            <a:r>
              <a:rPr lang="en-US" dirty="0" smtClean="0"/>
              <a:t> , and run it. For 95% of Perl programmers in this world, that's all you'll care about.</a:t>
            </a:r>
          </a:p>
          <a:p>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8</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C161967-0D13-7B44-8168-BC2B2BF2FDDB}" type="slidenum">
              <a:rPr lang="en-US"/>
              <a:pPr/>
              <a:t>86</a:t>
            </a:fld>
            <a:endParaRPr lang="en-US"/>
          </a:p>
        </p:txBody>
      </p:sp>
      <p:sp>
        <p:nvSpPr>
          <p:cNvPr id="1105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594"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7B07CDC-A00E-3944-96D4-B850BCFA24A7}" type="slidenum">
              <a:rPr lang="en-US"/>
              <a:pPr/>
              <a:t>87</a:t>
            </a:fld>
            <a:endParaRPr lang="en-US"/>
          </a:p>
        </p:txBody>
      </p:sp>
      <p:sp>
        <p:nvSpPr>
          <p:cNvPr id="1116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1618"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0462910-EB70-2A4F-A858-EAF3EDB7F5BD}" type="slidenum">
              <a:rPr lang="en-US"/>
              <a:pPr/>
              <a:t>88</a:t>
            </a:fld>
            <a:endParaRPr lang="en-US"/>
          </a:p>
        </p:txBody>
      </p:sp>
      <p:sp>
        <p:nvSpPr>
          <p:cNvPr id="1126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2642"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A58081B-A941-D243-8D8D-EAE4DC0A9C81}" type="slidenum">
              <a:rPr lang="en-US"/>
              <a:pPr/>
              <a:t>89</a:t>
            </a:fld>
            <a:endParaRPr lang="en-US"/>
          </a:p>
        </p:txBody>
      </p:sp>
      <p:sp>
        <p:nvSpPr>
          <p:cNvPr id="1136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3666"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4F49876-8379-7D44-9A3C-E27BCAAA666E}" type="slidenum">
              <a:rPr lang="en-US"/>
              <a:pPr/>
              <a:t>90</a:t>
            </a:fld>
            <a:endParaRPr lang="en-US"/>
          </a:p>
        </p:txBody>
      </p:sp>
      <p:sp>
        <p:nvSpPr>
          <p:cNvPr id="1146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4690" name="Text Box 2"/>
          <p:cNvSpPr txBox="1">
            <a:spLocks noGrp="1" noChangeArrowheads="1"/>
          </p:cNvSpPr>
          <p:nvPr>
            <p:ph type="body" idx="1"/>
          </p:nvPr>
        </p:nvSpPr>
        <p:spPr bwMode="auto">
          <a:xfrm>
            <a:off x="914400" y="4343400"/>
            <a:ext cx="5029200" cy="411480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66914" name="Rectangle 13"/>
          <p:cNvSpPr>
            <a:spLocks noGrp="1" noChangeArrowheads="1"/>
          </p:cNvSpPr>
          <p:nvPr>
            <p:ph type="sldNum" sz="quarter"/>
          </p:nvPr>
        </p:nvSpPr>
        <p:spPr>
          <a:noFill/>
        </p:spPr>
        <p:txBody>
          <a:bodyPr/>
          <a:lstStyle/>
          <a:p>
            <a:fld id="{0C5097BD-CD88-6D4D-9BBF-8CA616574104}" type="slidenum">
              <a:rPr lang="en-US"/>
              <a:pPr/>
              <a:t>92</a:t>
            </a:fld>
            <a:endParaRPr lang="en-US"/>
          </a:p>
        </p:txBody>
      </p:sp>
      <p:sp>
        <p:nvSpPr>
          <p:cNvPr id="166915" name="Text Box 1"/>
          <p:cNvSpPr>
            <a:spLocks noGrp="1" noRot="1" noChangeAspect="1" noChangeArrowheads="1"/>
          </p:cNvSpPr>
          <p:nvPr>
            <p:ph type="sldImg"/>
          </p:nvPr>
        </p:nvSpPr>
        <p:spPr>
          <a:xfrm>
            <a:off x="1143000" y="693738"/>
            <a:ext cx="4572000" cy="3429000"/>
          </a:xfrm>
          <a:solidFill>
            <a:srgbClr val="FFFFFF"/>
          </a:solidFill>
          <a:ln>
            <a:solidFill>
              <a:srgbClr val="000000"/>
            </a:solidFill>
            <a:miter lim="800000"/>
          </a:ln>
        </p:spPr>
      </p:sp>
      <p:sp>
        <p:nvSpPr>
          <p:cNvPr id="166916"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68962" name="Rectangle 13"/>
          <p:cNvSpPr>
            <a:spLocks noGrp="1" noChangeArrowheads="1"/>
          </p:cNvSpPr>
          <p:nvPr>
            <p:ph type="sldNum" sz="quarter"/>
          </p:nvPr>
        </p:nvSpPr>
        <p:spPr>
          <a:noFill/>
        </p:spPr>
        <p:txBody>
          <a:bodyPr/>
          <a:lstStyle/>
          <a:p>
            <a:fld id="{504EE291-54B0-664F-B1A7-9561F8C5E200}" type="slidenum">
              <a:rPr lang="en-US"/>
              <a:pPr/>
              <a:t>93</a:t>
            </a:fld>
            <a:endParaRPr lang="en-US"/>
          </a:p>
        </p:txBody>
      </p:sp>
      <p:sp>
        <p:nvSpPr>
          <p:cNvPr id="168963" name="Text Box 1"/>
          <p:cNvSpPr>
            <a:spLocks noGrp="1" noRot="1" noChangeAspect="1" noChangeArrowheads="1"/>
          </p:cNvSpPr>
          <p:nvPr>
            <p:ph type="sldImg"/>
          </p:nvPr>
        </p:nvSpPr>
        <p:spPr>
          <a:xfrm>
            <a:off x="1144588" y="693738"/>
            <a:ext cx="4567237" cy="3427412"/>
          </a:xfrm>
          <a:solidFill>
            <a:srgbClr val="FFFFFF"/>
          </a:solidFill>
          <a:ln>
            <a:solidFill>
              <a:srgbClr val="000000"/>
            </a:solidFill>
            <a:miter lim="800000"/>
          </a:ln>
        </p:spPr>
      </p:sp>
      <p:sp>
        <p:nvSpPr>
          <p:cNvPr id="168964"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73058" name="Rectangle 13"/>
          <p:cNvSpPr>
            <a:spLocks noGrp="1" noChangeArrowheads="1"/>
          </p:cNvSpPr>
          <p:nvPr>
            <p:ph type="sldNum" sz="quarter"/>
          </p:nvPr>
        </p:nvSpPr>
        <p:spPr>
          <a:noFill/>
        </p:spPr>
        <p:txBody>
          <a:bodyPr/>
          <a:lstStyle/>
          <a:p>
            <a:fld id="{2B26EB30-8E98-6241-B9EC-9377C0E035AB}" type="slidenum">
              <a:rPr lang="en-US"/>
              <a:pPr/>
              <a:t>94</a:t>
            </a:fld>
            <a:endParaRPr lang="en-US"/>
          </a:p>
        </p:txBody>
      </p:sp>
      <p:sp>
        <p:nvSpPr>
          <p:cNvPr id="173059" name="Text Box 1"/>
          <p:cNvSpPr>
            <a:spLocks noGrp="1" noRot="1" noChangeAspect="1" noChangeArrowheads="1"/>
          </p:cNvSpPr>
          <p:nvPr>
            <p:ph type="sldImg"/>
          </p:nvPr>
        </p:nvSpPr>
        <p:spPr>
          <a:xfrm>
            <a:off x="1144588" y="693738"/>
            <a:ext cx="4567237" cy="3427412"/>
          </a:xfrm>
          <a:solidFill>
            <a:srgbClr val="FFFFFF"/>
          </a:solidFill>
          <a:ln>
            <a:solidFill>
              <a:srgbClr val="000000"/>
            </a:solidFill>
            <a:miter lim="800000"/>
          </a:ln>
        </p:spPr>
      </p:sp>
      <p:sp>
        <p:nvSpPr>
          <p:cNvPr id="173060"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75106" name="Rectangle 13"/>
          <p:cNvSpPr>
            <a:spLocks noGrp="1" noChangeArrowheads="1"/>
          </p:cNvSpPr>
          <p:nvPr>
            <p:ph type="sldNum" sz="quarter"/>
          </p:nvPr>
        </p:nvSpPr>
        <p:spPr>
          <a:noFill/>
        </p:spPr>
        <p:txBody>
          <a:bodyPr/>
          <a:lstStyle/>
          <a:p>
            <a:fld id="{FB46D8DF-6EF7-9042-AD2E-F0B340BFC442}" type="slidenum">
              <a:rPr lang="en-US"/>
              <a:pPr/>
              <a:t>95</a:t>
            </a:fld>
            <a:endParaRPr lang="en-US"/>
          </a:p>
        </p:txBody>
      </p:sp>
      <p:sp>
        <p:nvSpPr>
          <p:cNvPr id="175107"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175108"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77154" name="Rectangle 13"/>
          <p:cNvSpPr>
            <a:spLocks noGrp="1" noChangeArrowheads="1"/>
          </p:cNvSpPr>
          <p:nvPr>
            <p:ph type="sldNum" sz="quarter"/>
          </p:nvPr>
        </p:nvSpPr>
        <p:spPr>
          <a:noFill/>
        </p:spPr>
        <p:txBody>
          <a:bodyPr/>
          <a:lstStyle/>
          <a:p>
            <a:fld id="{D2CD6983-6552-9444-AEB7-DC905DAA8120}" type="slidenum">
              <a:rPr lang="en-US"/>
              <a:pPr/>
              <a:t>96</a:t>
            </a:fld>
            <a:endParaRPr lang="en-US"/>
          </a:p>
        </p:txBody>
      </p:sp>
      <p:sp>
        <p:nvSpPr>
          <p:cNvPr id="177155"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177156" name="Text Box 2"/>
          <p:cNvSpPr txBox="1">
            <a:spLocks noGrp="1" noChangeArrowheads="1"/>
          </p:cNvSpPr>
          <p:nvPr>
            <p:ph type="body" idx="1"/>
          </p:nvPr>
        </p:nvSpPr>
        <p:spPr>
          <a:noFill/>
          <a:ln w="9525"/>
        </p:spPr>
        <p:txBody>
          <a:bodyPr/>
          <a:lstStyle/>
          <a:p>
            <a:r>
              <a:rPr lang="en-US" sz="1200" dirty="0" smtClean="0">
                <a:solidFill>
                  <a:srgbClr val="808080"/>
                </a:solidFill>
              </a:rPr>
              <a:t>$line = &lt;FH&gt;</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t>
            </a:r>
            <a:r>
              <a:rPr lang="en-US" dirty="0" err="1" smtClean="0"/>
              <a:t>perldoc.perl.org</a:t>
            </a:r>
            <a:r>
              <a:rPr lang="en-US" dirty="0" smtClean="0"/>
              <a:t>/ (official documentation)</a:t>
            </a:r>
          </a:p>
          <a:p>
            <a:r>
              <a:rPr lang="en-US" dirty="0" smtClean="0"/>
              <a:t>https://www.socialtext.net/perl5/index.cgi (Perl wiki)</a:t>
            </a:r>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10</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79202" name="Rectangle 13"/>
          <p:cNvSpPr>
            <a:spLocks noGrp="1" noChangeArrowheads="1"/>
          </p:cNvSpPr>
          <p:nvPr>
            <p:ph type="sldNum" sz="quarter"/>
          </p:nvPr>
        </p:nvSpPr>
        <p:spPr>
          <a:noFill/>
        </p:spPr>
        <p:txBody>
          <a:bodyPr/>
          <a:lstStyle/>
          <a:p>
            <a:fld id="{86F30BC2-C518-0A41-9D36-6D404A4BDE7E}" type="slidenum">
              <a:rPr lang="en-US"/>
              <a:pPr/>
              <a:t>97</a:t>
            </a:fld>
            <a:endParaRPr lang="en-US"/>
          </a:p>
        </p:txBody>
      </p:sp>
      <p:sp>
        <p:nvSpPr>
          <p:cNvPr id="179203" name="Text Box 1"/>
          <p:cNvSpPr>
            <a:spLocks noGrp="1" noRot="1" noChangeAspect="1" noChangeArrowheads="1"/>
          </p:cNvSpPr>
          <p:nvPr>
            <p:ph type="sldImg"/>
          </p:nvPr>
        </p:nvSpPr>
        <p:spPr>
          <a:xfrm>
            <a:off x="1210236" y="694171"/>
            <a:ext cx="4436129" cy="3427556"/>
          </a:xfrm>
          <a:solidFill>
            <a:srgbClr val="FFFFFF"/>
          </a:solidFill>
          <a:ln>
            <a:solidFill>
              <a:srgbClr val="000000"/>
            </a:solidFill>
            <a:miter lim="800000"/>
          </a:ln>
        </p:spPr>
      </p:sp>
      <p:sp>
        <p:nvSpPr>
          <p:cNvPr id="179204"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1250" name="Rectangle 13"/>
          <p:cNvSpPr>
            <a:spLocks noGrp="1" noChangeArrowheads="1"/>
          </p:cNvSpPr>
          <p:nvPr>
            <p:ph type="sldNum" sz="quarter"/>
          </p:nvPr>
        </p:nvSpPr>
        <p:spPr>
          <a:noFill/>
        </p:spPr>
        <p:txBody>
          <a:bodyPr/>
          <a:lstStyle/>
          <a:p>
            <a:fld id="{89D33F3A-C7AF-0F41-A066-26E3699C1F24}" type="slidenum">
              <a:rPr lang="en-US"/>
              <a:pPr/>
              <a:t>98</a:t>
            </a:fld>
            <a:endParaRPr lang="en-US"/>
          </a:p>
        </p:txBody>
      </p:sp>
      <p:sp>
        <p:nvSpPr>
          <p:cNvPr id="181251" name="Text Box 1"/>
          <p:cNvSpPr>
            <a:spLocks noGrp="1" noRot="1" noChangeAspect="1" noChangeArrowheads="1"/>
          </p:cNvSpPr>
          <p:nvPr>
            <p:ph type="sldImg"/>
          </p:nvPr>
        </p:nvSpPr>
        <p:spPr>
          <a:xfrm>
            <a:off x="1144588" y="693738"/>
            <a:ext cx="4567237" cy="3427412"/>
          </a:xfrm>
          <a:solidFill>
            <a:srgbClr val="FFFFFF"/>
          </a:solidFill>
          <a:ln>
            <a:solidFill>
              <a:srgbClr val="000000"/>
            </a:solidFill>
            <a:miter lim="800000"/>
          </a:ln>
        </p:spPr>
      </p:sp>
      <p:sp>
        <p:nvSpPr>
          <p:cNvPr id="181252"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3298" name="Rectangle 13"/>
          <p:cNvSpPr>
            <a:spLocks noGrp="1" noChangeArrowheads="1"/>
          </p:cNvSpPr>
          <p:nvPr>
            <p:ph type="sldNum" sz="quarter"/>
          </p:nvPr>
        </p:nvSpPr>
        <p:spPr>
          <a:noFill/>
        </p:spPr>
        <p:txBody>
          <a:bodyPr/>
          <a:lstStyle/>
          <a:p>
            <a:fld id="{C6306ACF-D760-0645-81BA-49392BBA565F}" type="slidenum">
              <a:rPr lang="en-US"/>
              <a:pPr/>
              <a:t>99</a:t>
            </a:fld>
            <a:endParaRPr lang="en-US"/>
          </a:p>
        </p:txBody>
      </p:sp>
      <p:sp>
        <p:nvSpPr>
          <p:cNvPr id="183299" name="Text Box 1"/>
          <p:cNvSpPr>
            <a:spLocks noGrp="1" noRot="1" noChangeAspect="1" noChangeArrowheads="1"/>
          </p:cNvSpPr>
          <p:nvPr>
            <p:ph type="sldImg"/>
          </p:nvPr>
        </p:nvSpPr>
        <p:spPr>
          <a:xfrm>
            <a:off x="1210236" y="694171"/>
            <a:ext cx="4436129" cy="3427556"/>
          </a:xfrm>
          <a:solidFill>
            <a:srgbClr val="FFFFFF"/>
          </a:solidFill>
          <a:ln>
            <a:solidFill>
              <a:srgbClr val="000000"/>
            </a:solidFill>
            <a:miter lim="800000"/>
          </a:ln>
        </p:spPr>
      </p:sp>
      <p:sp>
        <p:nvSpPr>
          <p:cNvPr id="183300"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5346" name="Rectangle 13"/>
          <p:cNvSpPr>
            <a:spLocks noGrp="1" noChangeArrowheads="1"/>
          </p:cNvSpPr>
          <p:nvPr>
            <p:ph type="sldNum" sz="quarter"/>
          </p:nvPr>
        </p:nvSpPr>
        <p:spPr>
          <a:noFill/>
        </p:spPr>
        <p:txBody>
          <a:bodyPr/>
          <a:lstStyle/>
          <a:p>
            <a:fld id="{2AD1387A-AF79-3341-84E7-EDD31ED38A6C}" type="slidenum">
              <a:rPr lang="en-US"/>
              <a:pPr/>
              <a:t>100</a:t>
            </a:fld>
            <a:endParaRPr lang="en-US"/>
          </a:p>
        </p:txBody>
      </p:sp>
      <p:sp>
        <p:nvSpPr>
          <p:cNvPr id="185347" name="Text Box 1"/>
          <p:cNvSpPr>
            <a:spLocks noGrp="1" noRot="1" noChangeAspect="1" noChangeArrowheads="1"/>
          </p:cNvSpPr>
          <p:nvPr>
            <p:ph type="sldImg"/>
          </p:nvPr>
        </p:nvSpPr>
        <p:spPr>
          <a:xfrm>
            <a:off x="1144588" y="693738"/>
            <a:ext cx="4567237" cy="3427412"/>
          </a:xfrm>
          <a:solidFill>
            <a:srgbClr val="FFFFFF"/>
          </a:solidFill>
          <a:ln>
            <a:solidFill>
              <a:srgbClr val="000000"/>
            </a:solidFill>
            <a:miter lim="800000"/>
          </a:ln>
        </p:spPr>
      </p:sp>
      <p:sp>
        <p:nvSpPr>
          <p:cNvPr id="185348"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7394" name="Rectangle 13"/>
          <p:cNvSpPr>
            <a:spLocks noGrp="1" noChangeArrowheads="1"/>
          </p:cNvSpPr>
          <p:nvPr>
            <p:ph type="sldNum" sz="quarter"/>
          </p:nvPr>
        </p:nvSpPr>
        <p:spPr>
          <a:noFill/>
        </p:spPr>
        <p:txBody>
          <a:bodyPr/>
          <a:lstStyle/>
          <a:p>
            <a:fld id="{39CF1777-D1A9-B74E-92D1-43B826D43FB5}" type="slidenum">
              <a:rPr lang="en-US"/>
              <a:pPr/>
              <a:t>101</a:t>
            </a:fld>
            <a:endParaRPr lang="en-US"/>
          </a:p>
        </p:txBody>
      </p:sp>
      <p:sp>
        <p:nvSpPr>
          <p:cNvPr id="187395" name="Text Box 1"/>
          <p:cNvSpPr>
            <a:spLocks noGrp="1" noRot="1" noChangeAspect="1" noChangeArrowheads="1"/>
          </p:cNvSpPr>
          <p:nvPr>
            <p:ph type="sldImg"/>
          </p:nvPr>
        </p:nvSpPr>
        <p:spPr>
          <a:xfrm>
            <a:off x="1210236" y="694171"/>
            <a:ext cx="4436129" cy="3427556"/>
          </a:xfrm>
          <a:solidFill>
            <a:srgbClr val="FFFFFF"/>
          </a:solidFill>
          <a:ln>
            <a:solidFill>
              <a:srgbClr val="000000"/>
            </a:solidFill>
            <a:miter lim="800000"/>
          </a:ln>
        </p:spPr>
      </p:sp>
      <p:sp>
        <p:nvSpPr>
          <p:cNvPr id="187396"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9442" name="Rectangle 13"/>
          <p:cNvSpPr>
            <a:spLocks noGrp="1" noChangeArrowheads="1"/>
          </p:cNvSpPr>
          <p:nvPr>
            <p:ph type="sldNum" sz="quarter"/>
          </p:nvPr>
        </p:nvSpPr>
        <p:spPr>
          <a:noFill/>
        </p:spPr>
        <p:txBody>
          <a:bodyPr/>
          <a:lstStyle/>
          <a:p>
            <a:fld id="{4DD198F4-4624-374E-B9CF-F774B710DFB5}" type="slidenum">
              <a:rPr lang="en-US"/>
              <a:pPr/>
              <a:t>102</a:t>
            </a:fld>
            <a:endParaRPr lang="en-US"/>
          </a:p>
        </p:txBody>
      </p:sp>
      <p:sp>
        <p:nvSpPr>
          <p:cNvPr id="189443" name="Text Box 1"/>
          <p:cNvSpPr>
            <a:spLocks noGrp="1" noRot="1" noChangeAspect="1" noChangeArrowheads="1"/>
          </p:cNvSpPr>
          <p:nvPr>
            <p:ph type="sldImg"/>
          </p:nvPr>
        </p:nvSpPr>
        <p:spPr>
          <a:xfrm>
            <a:off x="1210236" y="694171"/>
            <a:ext cx="4436129" cy="3427556"/>
          </a:xfrm>
          <a:solidFill>
            <a:srgbClr val="FFFFFF"/>
          </a:solidFill>
          <a:ln>
            <a:solidFill>
              <a:srgbClr val="000000"/>
            </a:solidFill>
            <a:miter lim="800000"/>
          </a:ln>
        </p:spPr>
      </p:sp>
      <p:sp>
        <p:nvSpPr>
          <p:cNvPr id="189444"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1490" name="Rectangle 13"/>
          <p:cNvSpPr>
            <a:spLocks noGrp="1" noChangeArrowheads="1"/>
          </p:cNvSpPr>
          <p:nvPr>
            <p:ph type="sldNum" sz="quarter"/>
          </p:nvPr>
        </p:nvSpPr>
        <p:spPr>
          <a:noFill/>
        </p:spPr>
        <p:txBody>
          <a:bodyPr/>
          <a:lstStyle/>
          <a:p>
            <a:fld id="{DF364B7C-3DD4-D047-A1DA-A6C819E06853}" type="slidenum">
              <a:rPr lang="en-US"/>
              <a:pPr/>
              <a:t>103</a:t>
            </a:fld>
            <a:endParaRPr lang="en-US"/>
          </a:p>
        </p:txBody>
      </p:sp>
      <p:sp>
        <p:nvSpPr>
          <p:cNvPr id="191491" name="Text Box 1"/>
          <p:cNvSpPr>
            <a:spLocks noGrp="1" noRot="1" noChangeAspect="1" noChangeArrowheads="1"/>
          </p:cNvSpPr>
          <p:nvPr>
            <p:ph type="sldImg"/>
          </p:nvPr>
        </p:nvSpPr>
        <p:spPr>
          <a:xfrm>
            <a:off x="1210236" y="694171"/>
            <a:ext cx="4434728" cy="3426114"/>
          </a:xfrm>
          <a:solidFill>
            <a:srgbClr val="FFFFFF"/>
          </a:solidFill>
          <a:ln>
            <a:solidFill>
              <a:srgbClr val="000000"/>
            </a:solidFill>
            <a:miter lim="800000"/>
          </a:ln>
        </p:spPr>
      </p:sp>
      <p:sp>
        <p:nvSpPr>
          <p:cNvPr id="191492"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3538" name="Rectangle 13"/>
          <p:cNvSpPr>
            <a:spLocks noGrp="1" noChangeArrowheads="1"/>
          </p:cNvSpPr>
          <p:nvPr>
            <p:ph type="sldNum" sz="quarter"/>
          </p:nvPr>
        </p:nvSpPr>
        <p:spPr>
          <a:noFill/>
        </p:spPr>
        <p:txBody>
          <a:bodyPr/>
          <a:lstStyle/>
          <a:p>
            <a:fld id="{D0583749-69FF-CC42-B883-9161EE4B8B0E}" type="slidenum">
              <a:rPr lang="en-US"/>
              <a:pPr/>
              <a:t>104</a:t>
            </a:fld>
            <a:endParaRPr lang="en-US"/>
          </a:p>
        </p:txBody>
      </p:sp>
      <p:sp>
        <p:nvSpPr>
          <p:cNvPr id="193539" name="Text Box 1"/>
          <p:cNvSpPr>
            <a:spLocks noGrp="1" noRot="1" noChangeAspect="1" noChangeArrowheads="1"/>
          </p:cNvSpPr>
          <p:nvPr>
            <p:ph type="sldImg"/>
          </p:nvPr>
        </p:nvSpPr>
        <p:spPr>
          <a:xfrm>
            <a:off x="1210236" y="694171"/>
            <a:ext cx="4434728" cy="3426114"/>
          </a:xfrm>
          <a:solidFill>
            <a:srgbClr val="FFFFFF"/>
          </a:solidFill>
          <a:ln>
            <a:solidFill>
              <a:srgbClr val="000000"/>
            </a:solidFill>
            <a:miter lim="800000"/>
          </a:ln>
        </p:spPr>
      </p:sp>
      <p:sp>
        <p:nvSpPr>
          <p:cNvPr id="193540"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5586" name="Rectangle 13"/>
          <p:cNvSpPr>
            <a:spLocks noGrp="1" noChangeArrowheads="1"/>
          </p:cNvSpPr>
          <p:nvPr>
            <p:ph type="sldNum" sz="quarter"/>
          </p:nvPr>
        </p:nvSpPr>
        <p:spPr>
          <a:noFill/>
        </p:spPr>
        <p:txBody>
          <a:bodyPr/>
          <a:lstStyle/>
          <a:p>
            <a:fld id="{423BAF25-2A63-0E4A-8FD4-1C5398239CF6}" type="slidenum">
              <a:rPr lang="en-US"/>
              <a:pPr/>
              <a:t>105</a:t>
            </a:fld>
            <a:endParaRPr lang="en-US"/>
          </a:p>
        </p:txBody>
      </p:sp>
      <p:sp>
        <p:nvSpPr>
          <p:cNvPr id="195587" name="Text Box 1"/>
          <p:cNvSpPr>
            <a:spLocks noGrp="1" noRot="1" noChangeAspect="1" noChangeArrowheads="1"/>
          </p:cNvSpPr>
          <p:nvPr>
            <p:ph type="sldImg"/>
          </p:nvPr>
        </p:nvSpPr>
        <p:spPr>
          <a:xfrm>
            <a:off x="1143000" y="693738"/>
            <a:ext cx="4567238" cy="3425825"/>
          </a:xfrm>
          <a:solidFill>
            <a:srgbClr val="FFFFFF"/>
          </a:solidFill>
          <a:ln>
            <a:solidFill>
              <a:srgbClr val="000000"/>
            </a:solidFill>
            <a:miter lim="800000"/>
          </a:ln>
        </p:spPr>
      </p:sp>
      <p:sp>
        <p:nvSpPr>
          <p:cNvPr id="195588"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7634" name="Rectangle 13"/>
          <p:cNvSpPr>
            <a:spLocks noGrp="1" noChangeArrowheads="1"/>
          </p:cNvSpPr>
          <p:nvPr>
            <p:ph type="sldNum" sz="quarter"/>
          </p:nvPr>
        </p:nvSpPr>
        <p:spPr>
          <a:noFill/>
        </p:spPr>
        <p:txBody>
          <a:bodyPr/>
          <a:lstStyle/>
          <a:p>
            <a:fld id="{FF3EFFA7-8B7F-DE45-914C-B4D6F23F44F3}" type="slidenum">
              <a:rPr lang="en-US"/>
              <a:pPr/>
              <a:t>106</a:t>
            </a:fld>
            <a:endParaRPr lang="en-US"/>
          </a:p>
        </p:txBody>
      </p:sp>
      <p:sp>
        <p:nvSpPr>
          <p:cNvPr id="197635" name="Text Box 1"/>
          <p:cNvSpPr>
            <a:spLocks noGrp="1" noRot="1" noChangeAspect="1" noChangeArrowheads="1"/>
          </p:cNvSpPr>
          <p:nvPr>
            <p:ph type="sldImg"/>
          </p:nvPr>
        </p:nvSpPr>
        <p:spPr>
          <a:xfrm>
            <a:off x="1143000" y="693738"/>
            <a:ext cx="4567238" cy="3425825"/>
          </a:xfrm>
          <a:solidFill>
            <a:srgbClr val="FFFFFF"/>
          </a:solidFill>
          <a:ln>
            <a:solidFill>
              <a:srgbClr val="000000"/>
            </a:solidFill>
            <a:miter lim="800000"/>
          </a:ln>
        </p:spPr>
      </p:sp>
      <p:sp>
        <p:nvSpPr>
          <p:cNvPr id="197636"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(hash-bang or shebang) tells</a:t>
            </a:r>
            <a:r>
              <a:rPr lang="en-US" baseline="0" dirty="0" smtClean="0"/>
              <a:t> the shell where to look for </a:t>
            </a:r>
            <a:r>
              <a:rPr lang="en-US" baseline="0" dirty="0" err="1" smtClean="0"/>
              <a:t>perl</a:t>
            </a:r>
            <a:endParaRPr lang="en-US" baseline="0" dirty="0" smtClean="0"/>
          </a:p>
          <a:p>
            <a:r>
              <a:rPr lang="en-US" baseline="0" dirty="0" smtClean="0"/>
              <a:t>-</a:t>
            </a:r>
            <a:r>
              <a:rPr lang="en-US" dirty="0" smtClean="0"/>
              <a:t>The print built-in function is one of the most frequently used parts of Perl. You use it to display things on the screen or to send information to a file.</a:t>
            </a:r>
          </a:p>
          <a:p>
            <a:r>
              <a:rPr lang="en-US" dirty="0" smtClean="0"/>
              <a:t>-Perl program consists of </a:t>
            </a:r>
            <a:r>
              <a:rPr lang="en-US" i="1" dirty="0" smtClean="0"/>
              <a:t>statements</a:t>
            </a:r>
            <a:r>
              <a:rPr lang="en-US" dirty="0" smtClean="0"/>
              <a:t>, each of which ends with a semicolon.</a:t>
            </a:r>
          </a:p>
          <a:p>
            <a:r>
              <a:rPr lang="en-US" dirty="0" smtClean="0"/>
              <a:t>-”.pl” extension is optional but is commonly used</a:t>
            </a:r>
          </a:p>
          <a:p>
            <a:r>
              <a:rPr lang="en-US" dirty="0" smtClean="0"/>
              <a:t>-”-</a:t>
            </a:r>
            <a:r>
              <a:rPr lang="en-US" dirty="0" err="1" smtClean="0"/>
              <a:t>w</a:t>
            </a:r>
            <a:r>
              <a:rPr lang="en-US" dirty="0" smtClean="0"/>
              <a:t>” switches</a:t>
            </a:r>
            <a:r>
              <a:rPr lang="en-US" baseline="0" dirty="0" smtClean="0"/>
              <a:t> on warnings: is not required but it is advisable</a:t>
            </a:r>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11</a:t>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9682" name="Rectangle 13"/>
          <p:cNvSpPr>
            <a:spLocks noGrp="1" noChangeArrowheads="1"/>
          </p:cNvSpPr>
          <p:nvPr>
            <p:ph type="sldNum" sz="quarter"/>
          </p:nvPr>
        </p:nvSpPr>
        <p:spPr>
          <a:noFill/>
        </p:spPr>
        <p:txBody>
          <a:bodyPr/>
          <a:lstStyle/>
          <a:p>
            <a:fld id="{6CE9F270-8342-F548-8C75-00E0B549B2A5}" type="slidenum">
              <a:rPr lang="en-US"/>
              <a:pPr/>
              <a:t>107</a:t>
            </a:fld>
            <a:endParaRPr lang="en-US"/>
          </a:p>
        </p:txBody>
      </p:sp>
      <p:sp>
        <p:nvSpPr>
          <p:cNvPr id="199683" name="Text Box 1"/>
          <p:cNvSpPr>
            <a:spLocks noGrp="1" noRot="1" noChangeAspect="1" noChangeArrowheads="1"/>
          </p:cNvSpPr>
          <p:nvPr>
            <p:ph type="sldImg"/>
          </p:nvPr>
        </p:nvSpPr>
        <p:spPr>
          <a:xfrm>
            <a:off x="1210235" y="694171"/>
            <a:ext cx="4433328" cy="3424670"/>
          </a:xfrm>
          <a:solidFill>
            <a:srgbClr val="FFFFFF"/>
          </a:solidFill>
          <a:ln>
            <a:solidFill>
              <a:srgbClr val="000000"/>
            </a:solidFill>
            <a:miter lim="800000"/>
          </a:ln>
        </p:spPr>
      </p:sp>
      <p:sp>
        <p:nvSpPr>
          <p:cNvPr id="199684"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01730" name="Rectangle 13"/>
          <p:cNvSpPr>
            <a:spLocks noGrp="1" noChangeArrowheads="1"/>
          </p:cNvSpPr>
          <p:nvPr>
            <p:ph type="sldNum" sz="quarter"/>
          </p:nvPr>
        </p:nvSpPr>
        <p:spPr>
          <a:noFill/>
        </p:spPr>
        <p:txBody>
          <a:bodyPr/>
          <a:lstStyle/>
          <a:p>
            <a:fld id="{6ED8C758-AB5D-A041-8570-C945276137D4}" type="slidenum">
              <a:rPr lang="en-US"/>
              <a:pPr/>
              <a:t>108</a:t>
            </a:fld>
            <a:endParaRPr lang="en-US"/>
          </a:p>
        </p:txBody>
      </p:sp>
      <p:sp>
        <p:nvSpPr>
          <p:cNvPr id="201731" name="Text Box 1"/>
          <p:cNvSpPr>
            <a:spLocks noGrp="1" noRot="1" noChangeAspect="1" noChangeArrowheads="1"/>
          </p:cNvSpPr>
          <p:nvPr>
            <p:ph type="sldImg"/>
          </p:nvPr>
        </p:nvSpPr>
        <p:spPr>
          <a:xfrm>
            <a:off x="1210235" y="694171"/>
            <a:ext cx="4433328" cy="3424670"/>
          </a:xfrm>
          <a:solidFill>
            <a:srgbClr val="FFFFFF"/>
          </a:solidFill>
          <a:ln>
            <a:solidFill>
              <a:srgbClr val="000000"/>
            </a:solidFill>
            <a:miter lim="800000"/>
          </a:ln>
        </p:spPr>
      </p:sp>
      <p:sp>
        <p:nvSpPr>
          <p:cNvPr id="201732"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03778" name="Rectangle 13"/>
          <p:cNvSpPr>
            <a:spLocks noGrp="1" noChangeArrowheads="1"/>
          </p:cNvSpPr>
          <p:nvPr>
            <p:ph type="sldNum" sz="quarter"/>
          </p:nvPr>
        </p:nvSpPr>
        <p:spPr>
          <a:noFill/>
        </p:spPr>
        <p:txBody>
          <a:bodyPr/>
          <a:lstStyle/>
          <a:p>
            <a:fld id="{9DB625FA-ADD3-D944-85B5-491832E32CD4}" type="slidenum">
              <a:rPr lang="en-US"/>
              <a:pPr/>
              <a:t>109</a:t>
            </a:fld>
            <a:endParaRPr lang="en-US"/>
          </a:p>
        </p:txBody>
      </p:sp>
      <p:sp>
        <p:nvSpPr>
          <p:cNvPr id="203779"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203780"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05826" name="Rectangle 13"/>
          <p:cNvSpPr>
            <a:spLocks noGrp="1" noChangeArrowheads="1"/>
          </p:cNvSpPr>
          <p:nvPr>
            <p:ph type="sldNum" sz="quarter"/>
          </p:nvPr>
        </p:nvSpPr>
        <p:spPr>
          <a:noFill/>
        </p:spPr>
        <p:txBody>
          <a:bodyPr/>
          <a:lstStyle/>
          <a:p>
            <a:fld id="{CCF04074-51FA-3842-B063-C850073B80C0}" type="slidenum">
              <a:rPr lang="en-US"/>
              <a:pPr/>
              <a:t>110</a:t>
            </a:fld>
            <a:endParaRPr lang="en-US"/>
          </a:p>
        </p:txBody>
      </p:sp>
      <p:sp>
        <p:nvSpPr>
          <p:cNvPr id="205827"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205828"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07874" name="Rectangle 13"/>
          <p:cNvSpPr>
            <a:spLocks noGrp="1" noChangeArrowheads="1"/>
          </p:cNvSpPr>
          <p:nvPr>
            <p:ph type="sldNum" sz="quarter"/>
          </p:nvPr>
        </p:nvSpPr>
        <p:spPr>
          <a:noFill/>
        </p:spPr>
        <p:txBody>
          <a:bodyPr/>
          <a:lstStyle/>
          <a:p>
            <a:fld id="{5C2DD091-7A0F-5841-B945-65C770A50708}" type="slidenum">
              <a:rPr lang="en-US"/>
              <a:pPr/>
              <a:t>111</a:t>
            </a:fld>
            <a:endParaRPr lang="en-US"/>
          </a:p>
        </p:txBody>
      </p:sp>
      <p:sp>
        <p:nvSpPr>
          <p:cNvPr id="207875" name="Text Box 1"/>
          <p:cNvSpPr>
            <a:spLocks noGrp="1" noRot="1" noChangeAspect="1" noChangeArrowheads="1"/>
          </p:cNvSpPr>
          <p:nvPr>
            <p:ph type="sldImg"/>
          </p:nvPr>
        </p:nvSpPr>
        <p:spPr>
          <a:xfrm>
            <a:off x="1210236" y="694171"/>
            <a:ext cx="4436129" cy="3427556"/>
          </a:xfrm>
          <a:solidFill>
            <a:srgbClr val="FFFFFF"/>
          </a:solidFill>
          <a:ln>
            <a:solidFill>
              <a:srgbClr val="000000"/>
            </a:solidFill>
            <a:miter lim="800000"/>
          </a:ln>
        </p:spPr>
      </p:sp>
      <p:sp>
        <p:nvSpPr>
          <p:cNvPr id="207876"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09922" name="Rectangle 13"/>
          <p:cNvSpPr>
            <a:spLocks noGrp="1" noChangeArrowheads="1"/>
          </p:cNvSpPr>
          <p:nvPr>
            <p:ph type="sldNum" sz="quarter"/>
          </p:nvPr>
        </p:nvSpPr>
        <p:spPr>
          <a:noFill/>
        </p:spPr>
        <p:txBody>
          <a:bodyPr/>
          <a:lstStyle/>
          <a:p>
            <a:fld id="{E630869B-EDC9-0141-8926-9953CCE236D9}" type="slidenum">
              <a:rPr lang="en-US"/>
              <a:pPr/>
              <a:t>112</a:t>
            </a:fld>
            <a:endParaRPr lang="en-US"/>
          </a:p>
        </p:txBody>
      </p:sp>
      <p:sp>
        <p:nvSpPr>
          <p:cNvPr id="209923" name="Text Box 1"/>
          <p:cNvSpPr>
            <a:spLocks noGrp="1" noRot="1" noChangeAspect="1" noChangeArrowheads="1"/>
          </p:cNvSpPr>
          <p:nvPr>
            <p:ph type="sldImg"/>
          </p:nvPr>
        </p:nvSpPr>
        <p:spPr>
          <a:xfrm>
            <a:off x="1210235" y="694171"/>
            <a:ext cx="4433328" cy="3424670"/>
          </a:xfrm>
          <a:solidFill>
            <a:srgbClr val="FFFFFF"/>
          </a:solidFill>
          <a:ln>
            <a:solidFill>
              <a:srgbClr val="000000"/>
            </a:solidFill>
            <a:miter lim="800000"/>
          </a:ln>
        </p:spPr>
      </p:sp>
      <p:sp>
        <p:nvSpPr>
          <p:cNvPr id="209924"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1970" name="Rectangle 13"/>
          <p:cNvSpPr>
            <a:spLocks noGrp="1" noChangeArrowheads="1"/>
          </p:cNvSpPr>
          <p:nvPr>
            <p:ph type="sldNum" sz="quarter"/>
          </p:nvPr>
        </p:nvSpPr>
        <p:spPr>
          <a:noFill/>
        </p:spPr>
        <p:txBody>
          <a:bodyPr/>
          <a:lstStyle/>
          <a:p>
            <a:fld id="{E004EA60-746E-DD47-BC88-15F2FFD942EF}" type="slidenum">
              <a:rPr lang="en-US"/>
              <a:pPr/>
              <a:t>113</a:t>
            </a:fld>
            <a:endParaRPr lang="en-US"/>
          </a:p>
        </p:txBody>
      </p:sp>
      <p:sp>
        <p:nvSpPr>
          <p:cNvPr id="211971"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211972"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4018" name="Rectangle 13"/>
          <p:cNvSpPr>
            <a:spLocks noGrp="1" noChangeArrowheads="1"/>
          </p:cNvSpPr>
          <p:nvPr>
            <p:ph type="sldNum" sz="quarter"/>
          </p:nvPr>
        </p:nvSpPr>
        <p:spPr>
          <a:noFill/>
        </p:spPr>
        <p:txBody>
          <a:bodyPr/>
          <a:lstStyle/>
          <a:p>
            <a:fld id="{F5193E01-DCA9-1A4B-AED4-FB58A845E3CB}" type="slidenum">
              <a:rPr lang="en-US"/>
              <a:pPr/>
              <a:t>114</a:t>
            </a:fld>
            <a:endParaRPr lang="en-US"/>
          </a:p>
        </p:txBody>
      </p:sp>
      <p:sp>
        <p:nvSpPr>
          <p:cNvPr id="214019"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214020"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6066" name="Rectangle 13"/>
          <p:cNvSpPr>
            <a:spLocks noGrp="1" noChangeArrowheads="1"/>
          </p:cNvSpPr>
          <p:nvPr>
            <p:ph type="sldNum" sz="quarter"/>
          </p:nvPr>
        </p:nvSpPr>
        <p:spPr>
          <a:noFill/>
        </p:spPr>
        <p:txBody>
          <a:bodyPr/>
          <a:lstStyle/>
          <a:p>
            <a:fld id="{F0C5B260-0366-4F40-A0D1-DE17E11BDBEE}" type="slidenum">
              <a:rPr lang="en-US"/>
              <a:pPr/>
              <a:t>115</a:t>
            </a:fld>
            <a:endParaRPr lang="en-US"/>
          </a:p>
        </p:txBody>
      </p:sp>
      <p:sp>
        <p:nvSpPr>
          <p:cNvPr id="216067" name="Text Box 1"/>
          <p:cNvSpPr>
            <a:spLocks noGrp="1" noRot="1" noChangeAspect="1" noChangeArrowheads="1"/>
          </p:cNvSpPr>
          <p:nvPr>
            <p:ph type="sldImg"/>
          </p:nvPr>
        </p:nvSpPr>
        <p:spPr>
          <a:xfrm>
            <a:off x="1211637" y="694171"/>
            <a:ext cx="4429125" cy="3423227"/>
          </a:xfrm>
          <a:solidFill>
            <a:srgbClr val="FFFFFF"/>
          </a:solidFill>
          <a:ln>
            <a:solidFill>
              <a:srgbClr val="000000"/>
            </a:solidFill>
            <a:miter lim="800000"/>
          </a:ln>
        </p:spPr>
      </p:sp>
      <p:sp>
        <p:nvSpPr>
          <p:cNvPr id="216068"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18114" name="Rectangle 13"/>
          <p:cNvSpPr>
            <a:spLocks noGrp="1" noChangeArrowheads="1"/>
          </p:cNvSpPr>
          <p:nvPr>
            <p:ph type="sldNum" sz="quarter"/>
          </p:nvPr>
        </p:nvSpPr>
        <p:spPr>
          <a:noFill/>
        </p:spPr>
        <p:txBody>
          <a:bodyPr/>
          <a:lstStyle/>
          <a:p>
            <a:fld id="{6F920E3E-F52C-F94F-B67B-3BF8440A4B43}" type="slidenum">
              <a:rPr lang="en-US"/>
              <a:pPr/>
              <a:t>116</a:t>
            </a:fld>
            <a:endParaRPr lang="en-US"/>
          </a:p>
        </p:txBody>
      </p:sp>
      <p:sp>
        <p:nvSpPr>
          <p:cNvPr id="218115" name="Text Box 1"/>
          <p:cNvSpPr>
            <a:spLocks noGrp="1" noRot="1" noChangeAspect="1" noChangeArrowheads="1"/>
          </p:cNvSpPr>
          <p:nvPr>
            <p:ph type="sldImg"/>
          </p:nvPr>
        </p:nvSpPr>
        <p:spPr>
          <a:xfrm>
            <a:off x="1144588" y="693738"/>
            <a:ext cx="4560887" cy="3422650"/>
          </a:xfrm>
          <a:solidFill>
            <a:srgbClr val="FFFFFF"/>
          </a:solidFill>
          <a:ln>
            <a:solidFill>
              <a:srgbClr val="000000"/>
            </a:solidFill>
            <a:miter lim="800000"/>
          </a:ln>
        </p:spPr>
      </p:sp>
      <p:sp>
        <p:nvSpPr>
          <p:cNvPr id="218116" name="Text Box 2"/>
          <p:cNvSpPr txBox="1">
            <a:spLocks noGrp="1" noChangeArrowheads="1"/>
          </p:cNvSpPr>
          <p:nvPr>
            <p:ph type="body" idx="1"/>
          </p:nvPr>
        </p:nvSpPr>
        <p:spPr>
          <a:xfrm>
            <a:off x="686361" y="4342535"/>
            <a:ext cx="5476875" cy="4114511"/>
          </a:xfrm>
          <a:noFill/>
          <a:ln w="9525"/>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3F3D30-3964-A242-ADD2-56F608E89B99}" type="slidenum">
              <a:rPr lang="en-US" smtClean="0"/>
              <a:pPr/>
              <a:t>12</a:t>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20162" name="Rectangle 13"/>
          <p:cNvSpPr>
            <a:spLocks noGrp="1" noChangeArrowheads="1"/>
          </p:cNvSpPr>
          <p:nvPr>
            <p:ph type="sldNum" sz="quarter"/>
          </p:nvPr>
        </p:nvSpPr>
        <p:spPr>
          <a:noFill/>
        </p:spPr>
        <p:txBody>
          <a:bodyPr/>
          <a:lstStyle/>
          <a:p>
            <a:fld id="{78E83867-BF6A-F94E-98CB-2107B60B3BCC}" type="slidenum">
              <a:rPr lang="en-US"/>
              <a:pPr/>
              <a:t>117</a:t>
            </a:fld>
            <a:endParaRPr lang="en-US"/>
          </a:p>
        </p:txBody>
      </p:sp>
      <p:sp>
        <p:nvSpPr>
          <p:cNvPr id="220163" name="Text Box 1"/>
          <p:cNvSpPr>
            <a:spLocks noGrp="1" noRot="1" noChangeAspect="1" noChangeArrowheads="1"/>
          </p:cNvSpPr>
          <p:nvPr>
            <p:ph type="sldImg"/>
          </p:nvPr>
        </p:nvSpPr>
        <p:spPr>
          <a:xfrm>
            <a:off x="1144588" y="693738"/>
            <a:ext cx="4559300" cy="3419475"/>
          </a:xfrm>
          <a:solidFill>
            <a:srgbClr val="FFFFFF"/>
          </a:solidFill>
          <a:ln>
            <a:solidFill>
              <a:srgbClr val="000000"/>
            </a:solidFill>
            <a:miter lim="800000"/>
          </a:ln>
        </p:spPr>
      </p:sp>
      <p:sp>
        <p:nvSpPr>
          <p:cNvPr id="220164" name="Text Box 2"/>
          <p:cNvSpPr txBox="1">
            <a:spLocks noGrp="1" noChangeArrowheads="1"/>
          </p:cNvSpPr>
          <p:nvPr>
            <p:ph type="body" idx="1"/>
          </p:nvPr>
        </p:nvSpPr>
        <p:spPr>
          <a:noFill/>
          <a:ln w="9525"/>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22210" name="Rectangle 13"/>
          <p:cNvSpPr>
            <a:spLocks noGrp="1" noChangeArrowheads="1"/>
          </p:cNvSpPr>
          <p:nvPr>
            <p:ph type="sldNum" sz="quarter"/>
          </p:nvPr>
        </p:nvSpPr>
        <p:spPr>
          <a:noFill/>
        </p:spPr>
        <p:txBody>
          <a:bodyPr/>
          <a:lstStyle/>
          <a:p>
            <a:fld id="{86E04F1C-602E-5F4C-A41D-80774ACF34E7}" type="slidenum">
              <a:rPr lang="en-US"/>
              <a:pPr/>
              <a:t>119</a:t>
            </a:fld>
            <a:endParaRPr lang="en-US"/>
          </a:p>
        </p:txBody>
      </p:sp>
      <p:sp>
        <p:nvSpPr>
          <p:cNvPr id="222211" name="Text Box 1"/>
          <p:cNvSpPr>
            <a:spLocks noGrp="1" noRot="1" noChangeAspect="1" noChangeArrowheads="1"/>
          </p:cNvSpPr>
          <p:nvPr>
            <p:ph type="sldImg"/>
          </p:nvPr>
        </p:nvSpPr>
        <p:spPr>
          <a:xfrm>
            <a:off x="1211637" y="694172"/>
            <a:ext cx="4424922" cy="3418897"/>
          </a:xfrm>
          <a:solidFill>
            <a:srgbClr val="FFFFFF"/>
          </a:solidFill>
          <a:ln>
            <a:solidFill>
              <a:srgbClr val="000000"/>
            </a:solidFill>
            <a:miter lim="800000"/>
          </a:ln>
        </p:spPr>
      </p:sp>
      <p:sp>
        <p:nvSpPr>
          <p:cNvPr id="222212" name="Text Box 2"/>
          <p:cNvSpPr txBox="1">
            <a:spLocks noGrp="1" noChangeArrowheads="1"/>
          </p:cNvSpPr>
          <p:nvPr>
            <p:ph type="body" idx="1"/>
          </p:nvPr>
        </p:nvSpPr>
        <p:spPr>
          <a:xfrm>
            <a:off x="686361" y="4342535"/>
            <a:ext cx="5476875" cy="4022147"/>
          </a:xfrm>
          <a:noFill/>
          <a:ln w="9525"/>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24258" name="Rectangle 13"/>
          <p:cNvSpPr>
            <a:spLocks noGrp="1" noChangeArrowheads="1"/>
          </p:cNvSpPr>
          <p:nvPr>
            <p:ph type="sldNum" sz="quarter"/>
          </p:nvPr>
        </p:nvSpPr>
        <p:spPr>
          <a:noFill/>
        </p:spPr>
        <p:txBody>
          <a:bodyPr/>
          <a:lstStyle/>
          <a:p>
            <a:fld id="{ADC58486-E555-9940-8D9A-930B49951BCF}" type="slidenum">
              <a:rPr lang="en-US"/>
              <a:pPr/>
              <a:t>120</a:t>
            </a:fld>
            <a:endParaRPr lang="en-US"/>
          </a:p>
        </p:txBody>
      </p:sp>
      <p:sp>
        <p:nvSpPr>
          <p:cNvPr id="224259" name="Text Box 1"/>
          <p:cNvSpPr>
            <a:spLocks noGrp="1" noRot="1" noChangeAspect="1" noChangeArrowheads="1"/>
          </p:cNvSpPr>
          <p:nvPr>
            <p:ph type="sldImg"/>
          </p:nvPr>
        </p:nvSpPr>
        <p:spPr>
          <a:xfrm>
            <a:off x="1211637" y="694172"/>
            <a:ext cx="4424922" cy="3418897"/>
          </a:xfrm>
          <a:solidFill>
            <a:srgbClr val="FFFFFF"/>
          </a:solidFill>
          <a:ln>
            <a:solidFill>
              <a:srgbClr val="000000"/>
            </a:solidFill>
            <a:miter lim="800000"/>
          </a:ln>
        </p:spPr>
      </p:sp>
      <p:sp>
        <p:nvSpPr>
          <p:cNvPr id="224260" name="Text Box 2"/>
          <p:cNvSpPr txBox="1">
            <a:spLocks noGrp="1" noChangeArrowheads="1"/>
          </p:cNvSpPr>
          <p:nvPr>
            <p:ph type="body" idx="1"/>
          </p:nvPr>
        </p:nvSpPr>
        <p:spPr>
          <a:xfrm>
            <a:off x="686361" y="4342535"/>
            <a:ext cx="5476875" cy="4022147"/>
          </a:xfrm>
          <a:noFill/>
          <a:ln w="9525"/>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26306" name="Rectangle 13"/>
          <p:cNvSpPr>
            <a:spLocks noGrp="1" noChangeArrowheads="1"/>
          </p:cNvSpPr>
          <p:nvPr>
            <p:ph type="sldNum" sz="quarter"/>
          </p:nvPr>
        </p:nvSpPr>
        <p:spPr>
          <a:noFill/>
        </p:spPr>
        <p:txBody>
          <a:bodyPr/>
          <a:lstStyle/>
          <a:p>
            <a:fld id="{57A50045-9A65-2849-9C28-2BB395B417A7}" type="slidenum">
              <a:rPr lang="en-US"/>
              <a:pPr/>
              <a:t>121</a:t>
            </a:fld>
            <a:endParaRPr lang="en-US"/>
          </a:p>
        </p:txBody>
      </p:sp>
      <p:sp>
        <p:nvSpPr>
          <p:cNvPr id="226307" name="Text Box 1"/>
          <p:cNvSpPr>
            <a:spLocks noGrp="1" noRot="1" noChangeAspect="1" noChangeArrowheads="1"/>
          </p:cNvSpPr>
          <p:nvPr>
            <p:ph type="sldImg"/>
          </p:nvPr>
        </p:nvSpPr>
        <p:spPr>
          <a:xfrm>
            <a:off x="1211637" y="694172"/>
            <a:ext cx="4424922" cy="3418897"/>
          </a:xfrm>
          <a:solidFill>
            <a:srgbClr val="FFFFFF"/>
          </a:solidFill>
          <a:ln>
            <a:solidFill>
              <a:srgbClr val="000000"/>
            </a:solidFill>
            <a:miter lim="800000"/>
          </a:ln>
        </p:spPr>
      </p:sp>
      <p:sp>
        <p:nvSpPr>
          <p:cNvPr id="226308" name="Text Box 2"/>
          <p:cNvSpPr txBox="1">
            <a:spLocks noGrp="1" noChangeArrowheads="1"/>
          </p:cNvSpPr>
          <p:nvPr>
            <p:ph type="body" idx="1"/>
          </p:nvPr>
        </p:nvSpPr>
        <p:spPr>
          <a:xfrm>
            <a:off x="686361" y="4342535"/>
            <a:ext cx="5476875" cy="4022147"/>
          </a:xfrm>
          <a:noFill/>
          <a:ln w="9525"/>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BC69B9C-D87E-634C-B476-C16F95E84439}" type="slidenum">
              <a:rPr lang="en-US"/>
              <a:pPr/>
              <a:t>122</a:t>
            </a:fld>
            <a:endParaRPr lang="en-US"/>
          </a:p>
        </p:txBody>
      </p:sp>
      <p:sp>
        <p:nvSpPr>
          <p:cNvPr id="3379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3794" name="Text Box 2"/>
          <p:cNvSpPr txBox="1">
            <a:spLocks noGrp="1" noChangeArrowheads="1"/>
          </p:cNvSpPr>
          <p:nvPr>
            <p:ph type="body" idx="1"/>
          </p:nvPr>
        </p:nvSpPr>
        <p:spPr bwMode="auto">
          <a:xfrm>
            <a:off x="686360" y="4342535"/>
            <a:ext cx="5486681" cy="411451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EE7D30D-109E-EB4D-84D2-317963AB5D99}" type="slidenum">
              <a:rPr lang="en-US"/>
              <a:pPr/>
              <a:t>123</a:t>
            </a:fld>
            <a:endParaRPr lang="en-US"/>
          </a:p>
        </p:txBody>
      </p:sp>
      <p:sp>
        <p:nvSpPr>
          <p:cNvPr id="3481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481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0A23AB1-D0CA-4749-9E42-EC00D7523D40}" type="slidenum">
              <a:rPr lang="en-US"/>
              <a:pPr/>
              <a:t>124</a:t>
            </a:fld>
            <a:endParaRPr lang="en-US"/>
          </a:p>
        </p:txBody>
      </p:sp>
      <p:sp>
        <p:nvSpPr>
          <p:cNvPr id="35841"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5842"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6ECB787-85EE-9741-8CAE-F8F4D4440A33}" type="slidenum">
              <a:rPr lang="en-US"/>
              <a:pPr/>
              <a:t>125</a:t>
            </a:fld>
            <a:endParaRPr lang="en-US"/>
          </a:p>
        </p:txBody>
      </p:sp>
      <p:sp>
        <p:nvSpPr>
          <p:cNvPr id="36865"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6866"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24FD154-1271-6147-8EFC-DC4CDAC38425}" type="slidenum">
              <a:rPr lang="en-US"/>
              <a:pPr/>
              <a:t>126</a:t>
            </a:fld>
            <a:endParaRPr lang="en-US"/>
          </a:p>
        </p:txBody>
      </p:sp>
      <p:sp>
        <p:nvSpPr>
          <p:cNvPr id="37889"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7890"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DFF86BF-A698-C146-9690-53EB3D585CF9}" type="slidenum">
              <a:rPr lang="en-US"/>
              <a:pPr/>
              <a:t>127</a:t>
            </a:fld>
            <a:endParaRPr lang="en-US"/>
          </a:p>
        </p:txBody>
      </p:sp>
      <p:sp>
        <p:nvSpPr>
          <p:cNvPr id="3891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8914"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6D3311-55E7-414E-B368-E7502375E56A}" type="datetimeFigureOut">
              <a:rPr lang="en-US" smtClean="0"/>
              <a:pPr/>
              <a:t>4/18/12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D3311-55E7-414E-B368-E7502375E56A}" type="datetimeFigureOut">
              <a:rPr lang="en-US" smtClean="0"/>
              <a:pPr/>
              <a:t>4/18/12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D3311-55E7-414E-B368-E7502375E56A}" type="datetimeFigureOut">
              <a:rPr lang="en-US" smtClean="0"/>
              <a:pPr/>
              <a:t>4/18/12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463550"/>
            <a:ext cx="7770813" cy="1433513"/>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685800" y="6248400"/>
            <a:ext cx="1903413" cy="458788"/>
          </a:xfrm>
        </p:spPr>
        <p:txBody>
          <a:bodyPr/>
          <a:lstStyle>
            <a:lvl1pPr>
              <a:defRPr/>
            </a:lvl1pPr>
          </a:lstStyle>
          <a:p>
            <a:endParaRPr lang="en-US"/>
          </a:p>
        </p:txBody>
      </p:sp>
      <p:sp>
        <p:nvSpPr>
          <p:cNvPr id="4" name="Footer Placeholder 3"/>
          <p:cNvSpPr>
            <a:spLocks noGrp="1"/>
          </p:cNvSpPr>
          <p:nvPr>
            <p:ph type="ftr" idx="11"/>
          </p:nvPr>
        </p:nvSpPr>
        <p:spPr>
          <a:xfrm>
            <a:off x="3124200" y="6248400"/>
            <a:ext cx="2894013" cy="458788"/>
          </a:xfrm>
        </p:spPr>
        <p:txBody>
          <a:bodyPr/>
          <a:lstStyle>
            <a:lvl1pPr>
              <a:defRPr/>
            </a:lvl1pPr>
          </a:lstStyle>
          <a:p>
            <a:endParaRPr lang="en-US"/>
          </a:p>
        </p:txBody>
      </p:sp>
      <p:sp>
        <p:nvSpPr>
          <p:cNvPr id="5" name="Slide Number Placeholder 4"/>
          <p:cNvSpPr>
            <a:spLocks noGrp="1"/>
          </p:cNvSpPr>
          <p:nvPr>
            <p:ph type="sldNum" idx="12"/>
          </p:nvPr>
        </p:nvSpPr>
        <p:spPr>
          <a:xfrm>
            <a:off x="6553200" y="6248400"/>
            <a:ext cx="1903413" cy="458788"/>
          </a:xfrm>
        </p:spPr>
        <p:txBody>
          <a:bodyPr/>
          <a:lstStyle>
            <a:lvl1pPr>
              <a:defRPr smtClean="0"/>
            </a:lvl1pPr>
          </a:lstStyle>
          <a:p>
            <a:fld id="{C9156F5A-0A98-5047-BCBA-6DEC60199B2E}"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8160" cy="11434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4044960" cy="45249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9680" y="1604329"/>
            <a:ext cx="4044960" cy="45249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idx="10"/>
          </p:nvPr>
        </p:nvSpPr>
        <p:spPr>
          <a:ln/>
        </p:spPr>
        <p:txBody>
          <a:bodyPr/>
          <a:lstStyle>
            <a:lvl1pPr>
              <a:defRPr/>
            </a:lvl1pPr>
          </a:lstStyle>
          <a:p>
            <a:pPr>
              <a:defRPr/>
            </a:pPr>
            <a:fld id="{DDB14056-BB1B-9C4B-B5D4-117FE6B1990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6481" y="273629"/>
            <a:ext cx="8220960" cy="1137719"/>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6480" y="1604329"/>
            <a:ext cx="3949920" cy="19154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44641" y="1604329"/>
            <a:ext cx="3949920" cy="19154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6480" y="3657984"/>
            <a:ext cx="3949920" cy="191684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44641" y="3657984"/>
            <a:ext cx="3949920" cy="191684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B5953128-A2CD-7646-8244-5A326C7251A7}"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0960" cy="1137719"/>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8038080" cy="19154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481" y="3657984"/>
            <a:ext cx="8038080" cy="191684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3405EDAB-E38E-F04C-AB86-AC754308B1E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D3311-55E7-414E-B368-E7502375E56A}" type="datetimeFigureOut">
              <a:rPr lang="en-US" smtClean="0"/>
              <a:pPr/>
              <a:t>4/18/12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6D3311-55E7-414E-B368-E7502375E56A}" type="datetimeFigureOut">
              <a:rPr lang="en-US" smtClean="0"/>
              <a:pPr/>
              <a:t>4/18/12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6D3311-55E7-414E-B368-E7502375E56A}" type="datetimeFigureOut">
              <a:rPr lang="en-US" smtClean="0"/>
              <a:pPr/>
              <a:t>4/18/12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6D3311-55E7-414E-B368-E7502375E56A}" type="datetimeFigureOut">
              <a:rPr lang="en-US" smtClean="0"/>
              <a:pPr/>
              <a:t>4/18/12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6D3311-55E7-414E-B368-E7502375E56A}" type="datetimeFigureOut">
              <a:rPr lang="en-US" smtClean="0"/>
              <a:pPr/>
              <a:t>4/18/12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6D3311-55E7-414E-B368-E7502375E56A}" type="datetimeFigureOut">
              <a:rPr lang="en-US" smtClean="0"/>
              <a:pPr/>
              <a:t>4/18/12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6D3311-55E7-414E-B368-E7502375E56A}" type="datetimeFigureOut">
              <a:rPr lang="en-US" smtClean="0"/>
              <a:pPr/>
              <a:t>4/18/12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6D3311-55E7-414E-B368-E7502375E56A}" type="datetimeFigureOut">
              <a:rPr lang="en-US" smtClean="0"/>
              <a:pPr/>
              <a:t>4/18/12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603F5-2C44-8A43-BD93-DD487595CA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6D3311-55E7-414E-B368-E7502375E56A}" type="datetimeFigureOut">
              <a:rPr lang="en-US" smtClean="0"/>
              <a:pPr/>
              <a:t>4/18/12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2603F5-2C44-8A43-BD93-DD487595CA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perl.com" TargetMode="External"/><Relationship Id="rId4" Type="http://schemas.openxmlformats.org/officeDocument/2006/relationships/hyperlink" Target="http://perldoc.perl.org/" TargetMode="External"/><Relationship Id="rId5" Type="http://schemas.openxmlformats.org/officeDocument/2006/relationships/hyperlink" Target="https://www.socialtext.net/perl5/index.cgi" TargetMode="External"/><Relationship Id="rId6" Type="http://schemas.openxmlformats.org/officeDocument/2006/relationships/hyperlink" Target="http://www.perlmonks.org/"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6.xml"/><Relationship Id="rId3" Type="http://schemas.openxmlformats.org/officeDocument/2006/relationships/hyperlink" Target="http://nin.crg.es/perlCourse2012/demo.fasta" TargetMode="Externa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8.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0.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6.xml"/><Relationship Id="rId3" Type="http://schemas.openxmlformats.org/officeDocument/2006/relationships/image" Target="../media/image8.png"/></Relationships>
</file>

<file path=ppt/slides/_rels/slide12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9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9.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0.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9.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0.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1.xml"/><Relationship Id="rId3" Type="http://schemas.openxmlformats.org/officeDocument/2006/relationships/hyperlink" Target="http://nin.crg.es/perlCourse2012/demo.fast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4.xml"/><Relationship Id="rId3" Type="http://schemas.openxmlformats.org/officeDocument/2006/relationships/hyperlink" Target="http://nin.crg.es/perlCourse2012/demo.fasta" TargetMode="Externa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8.xml"/><Relationship Id="rId3" Type="http://schemas.openxmlformats.org/officeDocument/2006/relationships/hyperlink" Target="http://nin.crg.es/perlCourse2012/demo.fasta" TargetMode="Externa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9.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0.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2.xml"/><Relationship Id="rId3" Type="http://schemas.openxmlformats.org/officeDocument/2006/relationships/hyperlink" Target="http://nin.crg.es/perlCourse2012/demo.fasta" TargetMode="Externa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4.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0.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5.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9.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0.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4.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5.xml"/><Relationship Id="rId3" Type="http://schemas.openxmlformats.org/officeDocument/2006/relationships/hyperlink" Target="http://nin.crg.es/perlCourse2012/demo.fasta" TargetMode="Externa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6.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8.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9.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hyperlink" Target="http://nin.crg.es/perlCourse2012/sequence.txt" TargetMode="Externa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rawberryperl.com/" TargetMode="External"/><Relationship Id="rId3" Type="http://schemas.openxmlformats.org/officeDocument/2006/relationships/hyperlink" Target="http://www.activestate.com/"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9.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Introduction to Perl programming</a:t>
            </a:r>
            <a:br>
              <a:rPr lang="en-US" dirty="0" smtClean="0"/>
            </a:br>
            <a:r>
              <a:rPr lang="en-US" dirty="0" smtClean="0"/>
              <a:t>Session I</a:t>
            </a:r>
            <a:endParaRPr lang="en-US" dirty="0"/>
          </a:p>
        </p:txBody>
      </p:sp>
      <p:sp>
        <p:nvSpPr>
          <p:cNvPr id="3" name="Subtitle 2"/>
          <p:cNvSpPr>
            <a:spLocks noGrp="1"/>
          </p:cNvSpPr>
          <p:nvPr>
            <p:ph type="subTitle" idx="1"/>
          </p:nvPr>
        </p:nvSpPr>
        <p:spPr>
          <a:xfrm>
            <a:off x="1371600" y="4197684"/>
            <a:ext cx="6400800" cy="1233905"/>
          </a:xfrm>
        </p:spPr>
        <p:txBody>
          <a:bodyPr/>
          <a:lstStyle/>
          <a:p>
            <a:r>
              <a:rPr lang="en-US" dirty="0" smtClean="0"/>
              <a:t>Ernesto Lowy</a:t>
            </a:r>
          </a:p>
          <a:p>
            <a:r>
              <a:rPr lang="en-US" dirty="0" smtClean="0"/>
              <a:t>CRG Bioinformatics core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Perl resources	</a:t>
            </a:r>
            <a:endParaRPr lang="en-US" dirty="0"/>
          </a:p>
        </p:txBody>
      </p:sp>
      <p:sp>
        <p:nvSpPr>
          <p:cNvPr id="3" name="Content Placeholder 2"/>
          <p:cNvSpPr>
            <a:spLocks noGrp="1"/>
          </p:cNvSpPr>
          <p:nvPr>
            <p:ph idx="1"/>
          </p:nvPr>
        </p:nvSpPr>
        <p:spPr>
          <a:xfrm>
            <a:off x="457200" y="1600201"/>
            <a:ext cx="8229600" cy="2851120"/>
          </a:xfrm>
        </p:spPr>
        <p:txBody>
          <a:bodyPr>
            <a:normAutofit lnSpcReduction="10000"/>
          </a:bodyPr>
          <a:lstStyle/>
          <a:p>
            <a:r>
              <a:rPr lang="en-US" sz="2595" dirty="0" smtClean="0"/>
              <a:t>Web sites</a:t>
            </a:r>
          </a:p>
          <a:p>
            <a:pPr lvl="1"/>
            <a:r>
              <a:rPr lang="en-US" sz="2595" dirty="0" smtClean="0">
                <a:hlinkClick r:id="rId3"/>
              </a:rPr>
              <a:t>www.perl.com</a:t>
            </a:r>
            <a:endParaRPr lang="en-US" sz="2595" dirty="0" smtClean="0"/>
          </a:p>
          <a:p>
            <a:pPr lvl="1"/>
            <a:r>
              <a:rPr lang="en-US" sz="2595" dirty="0" smtClean="0">
                <a:hlinkClick r:id="rId4"/>
              </a:rPr>
              <a:t>http://perldoc.perl.org/</a:t>
            </a:r>
            <a:endParaRPr lang="en-US" sz="2595" dirty="0" smtClean="0"/>
          </a:p>
          <a:p>
            <a:pPr lvl="1"/>
            <a:r>
              <a:rPr lang="en-US" sz="2595" dirty="0" smtClean="0">
                <a:hlinkClick r:id="rId5"/>
              </a:rPr>
              <a:t>https://www.socialtext.net/perl5/index.cgi</a:t>
            </a:r>
            <a:endParaRPr lang="en-US" sz="2595" dirty="0" smtClean="0"/>
          </a:p>
          <a:p>
            <a:pPr lvl="1"/>
            <a:r>
              <a:rPr lang="en-US" sz="2595" dirty="0" smtClean="0">
                <a:hlinkClick r:id="rId6"/>
              </a:rPr>
              <a:t>http://www.perlmonks.org/</a:t>
            </a:r>
            <a:endParaRPr lang="en-US" sz="2595" dirty="0"/>
          </a:p>
          <a:p>
            <a:pPr lvl="1">
              <a:buNone/>
            </a:pPr>
            <a:r>
              <a:rPr lang="en-US" sz="2595" dirty="0" smtClean="0"/>
              <a:t>	 </a:t>
            </a:r>
          </a:p>
          <a:p>
            <a:pPr lvl="1"/>
            <a:endParaRPr lang="en-US" dirty="0" smtClean="0"/>
          </a:p>
        </p:txBody>
      </p:sp>
      <p:sp>
        <p:nvSpPr>
          <p:cNvPr id="5" name="TextBox 4"/>
          <p:cNvSpPr txBox="1"/>
          <p:nvPr/>
        </p:nvSpPr>
        <p:spPr>
          <a:xfrm>
            <a:off x="495901" y="4190181"/>
            <a:ext cx="5220065" cy="3200876"/>
          </a:xfrm>
          <a:prstGeom prst="rect">
            <a:avLst/>
          </a:prstGeom>
          <a:noFill/>
        </p:spPr>
        <p:txBody>
          <a:bodyPr wrap="none" rtlCol="0">
            <a:spAutoFit/>
          </a:bodyPr>
          <a:lstStyle/>
          <a:p>
            <a:pPr indent="-187200">
              <a:lnSpc>
                <a:spcPct val="150000"/>
              </a:lnSpc>
              <a:buSzPct val="109000"/>
              <a:buFont typeface="Arial"/>
              <a:buChar char="•"/>
            </a:pPr>
            <a:r>
              <a:rPr lang="en-US" sz="2400" dirty="0" smtClean="0"/>
              <a:t>Books</a:t>
            </a:r>
          </a:p>
          <a:p>
            <a:pPr marL="741600" indent="-187200">
              <a:buSzPct val="109000"/>
              <a:buFont typeface="Lucida Grande"/>
              <a:buChar char="-"/>
            </a:pPr>
            <a:r>
              <a:rPr lang="en-US" sz="2400" dirty="0" smtClean="0"/>
              <a:t> Learning Perl (good for beginners)</a:t>
            </a:r>
          </a:p>
          <a:p>
            <a:pPr marL="741600" indent="-187200">
              <a:buSzPct val="109000"/>
              <a:buFont typeface="Lucida Grande"/>
              <a:buChar char="-"/>
            </a:pPr>
            <a:r>
              <a:rPr lang="en-US" sz="2400" dirty="0" smtClean="0"/>
              <a:t> Beginning Perl for Bioinformatics</a:t>
            </a:r>
          </a:p>
          <a:p>
            <a:pPr marL="741600" indent="-187200">
              <a:buSzPct val="109000"/>
              <a:buFont typeface="Lucida Grande"/>
              <a:buChar char="-"/>
            </a:pPr>
            <a:r>
              <a:rPr lang="en-US" sz="2400" dirty="0" smtClean="0"/>
              <a:t> Programming Perl (Camel book)</a:t>
            </a:r>
          </a:p>
          <a:p>
            <a:pPr marL="741600" indent="-187200">
              <a:buSzPct val="109000"/>
              <a:buFont typeface="Lucida Grande"/>
              <a:buChar char="-"/>
            </a:pPr>
            <a:r>
              <a:rPr lang="en-US" sz="2400" dirty="0" smtClean="0"/>
              <a:t> Perl cookbook</a:t>
            </a:r>
          </a:p>
          <a:p>
            <a:pPr indent="-187200">
              <a:lnSpc>
                <a:spcPct val="150000"/>
              </a:lnSpc>
              <a:buSzPct val="109000"/>
              <a:buFont typeface="Lucida Grande"/>
              <a:buChar char="-"/>
            </a:pPr>
            <a:endParaRPr lang="en-US" sz="2400" dirty="0" smtClean="0"/>
          </a:p>
          <a:p>
            <a:pPr indent="-187200">
              <a:lnSpc>
                <a:spcPct val="150000"/>
              </a:lnSpc>
              <a:buSzPct val="109000"/>
              <a:buFont typeface="Wingdings" charset="2"/>
              <a:buChar char="²"/>
            </a:pPr>
            <a:endParaRPr lang="en-US" sz="2400" dirty="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22" name="Rectangle 4"/>
          <p:cNvSpPr>
            <a:spLocks noChangeArrowheads="1"/>
          </p:cNvSpPr>
          <p:nvPr/>
        </p:nvSpPr>
        <p:spPr bwMode="auto">
          <a:xfrm>
            <a:off x="3042721" y="249146"/>
            <a:ext cx="3550648"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Simple quantifiers</a:t>
            </a:r>
          </a:p>
        </p:txBody>
      </p:sp>
      <p:sp>
        <p:nvSpPr>
          <p:cNvPr id="5" name="Rectangle 4"/>
          <p:cNvSpPr/>
          <p:nvPr/>
        </p:nvSpPr>
        <p:spPr>
          <a:xfrm>
            <a:off x="1185120" y="1493437"/>
            <a:ext cx="6981120" cy="2659846"/>
          </a:xfrm>
          <a:prstGeom prst="rect">
            <a:avLst/>
          </a:prstGeom>
        </p:spPr>
        <p:txBody>
          <a:bodyPr lIns="82945" tIns="41473" rIns="82945" bIns="41473">
            <a:spAutoFit/>
          </a:bodyPr>
          <a:lstStyle/>
          <a:p>
            <a:pPr indent="243364">
              <a:buSzPct val="45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rPr>
              <a:t>Match exactly at least </a:t>
            </a:r>
            <a:r>
              <a:rPr lang="en-US" dirty="0" err="1">
                <a:solidFill>
                  <a:srgbClr val="000000"/>
                </a:solidFill>
              </a:rPr>
              <a:t>n</a:t>
            </a:r>
            <a:r>
              <a:rPr lang="en-US" dirty="0">
                <a:solidFill>
                  <a:srgbClr val="000000"/>
                </a:solidFill>
              </a:rPr>
              <a:t> times with { }</a:t>
            </a:r>
          </a:p>
          <a:p>
            <a:pPr indent="24336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US" dirty="0">
              <a:solidFill>
                <a:srgbClr val="000000"/>
              </a:solidFill>
              <a:latin typeface="Times New Roman" charset="0"/>
            </a:endParaRPr>
          </a:p>
          <a:p>
            <a:pPr indent="243364">
              <a:buSzPct val="45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latin typeface="Times New Roman" charset="0"/>
              </a:rPr>
              <a:t>Ex:</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US" dirty="0" smtClean="0">
              <a:solidFill>
                <a:srgbClr val="000000"/>
              </a:solidFill>
              <a:latin typeface="Times New Roman"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solidFill>
                  <a:srgbClr val="000000"/>
                </a:solidFill>
                <a:latin typeface="Courier New" charset="0"/>
              </a:rPr>
              <a:t>$</a:t>
            </a:r>
            <a:r>
              <a:rPr lang="en-US" dirty="0" err="1" smtClean="0">
                <a:solidFill>
                  <a:srgbClr val="000000"/>
                </a:solidFill>
                <a:latin typeface="Courier New" charset="0"/>
              </a:rPr>
              <a:t>dna_string</a:t>
            </a:r>
            <a:r>
              <a:rPr lang="en-US" dirty="0" smtClean="0">
                <a:solidFill>
                  <a:srgbClr val="000000"/>
                </a:solidFill>
                <a:latin typeface="Courier New" charset="0"/>
              </a:rPr>
              <a:t>=”TTTTAAAAAA”; #has this string at least five As?</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US" dirty="0" smtClean="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solidFill>
                  <a:srgbClr val="000000"/>
                </a:solidFill>
                <a:latin typeface="Courier New" charset="0"/>
              </a:rPr>
              <a:t>if ($</a:t>
            </a:r>
            <a:r>
              <a:rPr lang="en-US" dirty="0" err="1" smtClean="0">
                <a:solidFill>
                  <a:srgbClr val="000000"/>
                </a:solidFill>
                <a:latin typeface="Courier New" charset="0"/>
              </a:rPr>
              <a:t>dna_string</a:t>
            </a:r>
            <a:r>
              <a:rPr lang="en-US" dirty="0" smtClean="0">
                <a:solidFill>
                  <a:srgbClr val="000000"/>
                </a:solidFill>
                <a:latin typeface="Courier New" charset="0"/>
              </a:rPr>
              <a:t>=~/A{5}/) {</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solidFill>
                  <a:srgbClr val="000000"/>
                </a:solidFill>
                <a:latin typeface="Courier New" charset="0"/>
              </a:rPr>
              <a:t>	print “this string has at least five As\</a:t>
            </a:r>
            <a:r>
              <a:rPr lang="en-US" dirty="0" err="1" smtClean="0">
                <a:solidFill>
                  <a:srgbClr val="000000"/>
                </a:solidFill>
                <a:latin typeface="Courier New" charset="0"/>
              </a:rPr>
              <a:t>n</a:t>
            </a:r>
            <a:r>
              <a:rPr lang="en-US" dirty="0" smtClean="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solidFill>
                  <a:srgbClr val="000000"/>
                </a:solidFill>
                <a:latin typeface="Courier New" charset="0"/>
              </a:rPr>
              <a:t>}</a:t>
            </a:r>
            <a:endParaRPr lang="en-US" dirty="0">
              <a:solidFill>
                <a:srgbClr val="000000"/>
              </a:solidFill>
              <a:latin typeface="Courier New"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3"/>
          <p:cNvSpPr>
            <a:spLocks noChangeArrowheads="1"/>
          </p:cNvSpPr>
          <p:nvPr/>
        </p:nvSpPr>
        <p:spPr bwMode="auto">
          <a:xfrm>
            <a:off x="2083680" y="192981"/>
            <a:ext cx="4938798"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3600" dirty="0">
                <a:solidFill>
                  <a:srgbClr val="000000"/>
                </a:solidFill>
                <a:latin typeface="Calibri" charset="0"/>
                <a:ea typeface="Calibri" charset="0"/>
                <a:cs typeface="Calibri" charset="0"/>
              </a:rPr>
              <a:t>Grouping things in REGEX</a:t>
            </a:r>
          </a:p>
        </p:txBody>
      </p:sp>
      <p:sp>
        <p:nvSpPr>
          <p:cNvPr id="5" name="Rectangle 4"/>
          <p:cNvSpPr/>
          <p:nvPr/>
        </p:nvSpPr>
        <p:spPr>
          <a:xfrm>
            <a:off x="1802881" y="1892359"/>
            <a:ext cx="5395680" cy="2349607"/>
          </a:xfrm>
          <a:prstGeom prst="rect">
            <a:avLst/>
          </a:prstGeom>
        </p:spPr>
        <p:txBody>
          <a:bodyPr lIns="82945" tIns="41473" rIns="82945" bIns="41473">
            <a:spAutoFit/>
          </a:bodyPr>
          <a:lstStyle/>
          <a:p>
            <a:pPr indent="24336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Parentheses (</a:t>
            </a:r>
            <a:r>
              <a:rPr lang="en-US" b="1" dirty="0">
                <a:solidFill>
                  <a:srgbClr val="000000"/>
                </a:solidFill>
              </a:rPr>
              <a:t>( )</a:t>
            </a:r>
            <a:r>
              <a:rPr lang="en-US" dirty="0">
                <a:solidFill>
                  <a:srgbClr val="000000"/>
                </a:solidFill>
              </a:rPr>
              <a:t>) are used for this</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dirty="0">
              <a:solidFill>
                <a:srgbClr val="000000"/>
              </a:solidFill>
              <a:latin typeface="Times New Roman"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i="1" dirty="0">
                <a:solidFill>
                  <a:srgbClr val="000000"/>
                </a:solidFill>
                <a:latin typeface="Courier New" charset="0"/>
              </a:rPr>
              <a:t>Ex:</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i="1"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i="1" dirty="0">
                <a:solidFill>
                  <a:srgbClr val="000000"/>
                </a:solidFill>
                <a:latin typeface="Courier New" charset="0"/>
              </a:rPr>
              <a:t>/</a:t>
            </a:r>
            <a:r>
              <a:rPr lang="en-US" i="1" dirty="0" err="1">
                <a:solidFill>
                  <a:srgbClr val="000000"/>
                </a:solidFill>
                <a:latin typeface="Courier New" charset="0"/>
              </a:rPr>
              <a:t>fred</a:t>
            </a:r>
            <a:r>
              <a:rPr lang="en-US" i="1" dirty="0">
                <a:solidFill>
                  <a:srgbClr val="000000"/>
                </a:solidFill>
                <a:latin typeface="Courier New" charset="0"/>
              </a:rPr>
              <a:t>+/ will match </a:t>
            </a:r>
            <a:r>
              <a:rPr lang="en-US" i="1" dirty="0" err="1">
                <a:solidFill>
                  <a:srgbClr val="000000"/>
                </a:solidFill>
                <a:latin typeface="Courier New" charset="0"/>
              </a:rPr>
              <a:t>fredddddddd</a:t>
            </a:r>
            <a:endParaRPr lang="en-US" i="1"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i="1"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i="1" dirty="0">
                <a:solidFill>
                  <a:srgbClr val="000000"/>
                </a:solidFill>
                <a:latin typeface="Courier New" charset="0"/>
              </a:rPr>
              <a:t>/(</a:t>
            </a:r>
            <a:r>
              <a:rPr lang="en-US" i="1" dirty="0" err="1">
                <a:solidFill>
                  <a:srgbClr val="000000"/>
                </a:solidFill>
                <a:latin typeface="Courier New" charset="0"/>
              </a:rPr>
              <a:t>fred</a:t>
            </a:r>
            <a:r>
              <a:rPr lang="en-US" i="1" dirty="0">
                <a:solidFill>
                  <a:srgbClr val="000000"/>
                </a:solidFill>
                <a:latin typeface="Courier New" charset="0"/>
              </a:rPr>
              <a:t>)+/ will match </a:t>
            </a:r>
            <a:r>
              <a:rPr lang="en-US" i="1" dirty="0" err="1">
                <a:solidFill>
                  <a:srgbClr val="000000"/>
                </a:solidFill>
                <a:latin typeface="Courier New" charset="0"/>
              </a:rPr>
              <a:t>fredfred</a:t>
            </a:r>
            <a:r>
              <a:rPr lang="en-US" i="1" dirty="0">
                <a:solidFill>
                  <a:srgbClr val="000000"/>
                </a:solidFill>
                <a:latin typeface="Courier New" charset="0"/>
              </a:rPr>
              <a:t> or </a:t>
            </a:r>
            <a:r>
              <a:rPr lang="en-US" i="1" dirty="0" err="1">
                <a:solidFill>
                  <a:srgbClr val="000000"/>
                </a:solidFill>
                <a:latin typeface="Courier New" charset="0"/>
              </a:rPr>
              <a:t>fred</a:t>
            </a:r>
            <a:r>
              <a:rPr lang="en-US" i="1" dirty="0">
                <a:solidFill>
                  <a:srgbClr val="000000"/>
                </a:solidFill>
                <a:latin typeface="Courier New" charset="0"/>
              </a:rPr>
              <a:t> or and so on but will not match </a:t>
            </a:r>
            <a:r>
              <a:rPr lang="en-US" i="1" dirty="0" err="1">
                <a:solidFill>
                  <a:srgbClr val="000000"/>
                </a:solidFill>
                <a:latin typeface="Courier New" charset="0"/>
              </a:rPr>
              <a:t>freafrea</a:t>
            </a:r>
            <a:endParaRPr lang="en-US" i="1" dirty="0">
              <a:solidFill>
                <a:srgbClr val="000000"/>
              </a:solidFill>
              <a:latin typeface="Courier New"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418" name="Rectangle 3"/>
          <p:cNvSpPr>
            <a:spLocks noChangeArrowheads="1"/>
          </p:cNvSpPr>
          <p:nvPr/>
        </p:nvSpPr>
        <p:spPr bwMode="auto">
          <a:xfrm>
            <a:off x="2975040" y="262108"/>
            <a:ext cx="3383610"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Character classes</a:t>
            </a:r>
          </a:p>
        </p:txBody>
      </p:sp>
      <p:sp>
        <p:nvSpPr>
          <p:cNvPr id="5" name="Rectangle 4"/>
          <p:cNvSpPr/>
          <p:nvPr/>
        </p:nvSpPr>
        <p:spPr>
          <a:xfrm>
            <a:off x="1733761" y="1116118"/>
            <a:ext cx="5741280" cy="1169130"/>
          </a:xfrm>
          <a:prstGeom prst="rect">
            <a:avLst/>
          </a:prstGeom>
        </p:spPr>
        <p:txBody>
          <a:bodyPr lIns="82945" tIns="41473" rIns="82945" bIns="41473">
            <a:spAutoFit/>
          </a:bodyPr>
          <a:lstStyle/>
          <a:p>
            <a:pPr indent="243364">
              <a:lnSpc>
                <a:spcPct val="87000"/>
              </a:lnSpc>
              <a:spcAft>
                <a:spcPts val="261"/>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List of possible characters inside brackets ([ ])</a:t>
            </a:r>
          </a:p>
          <a:p>
            <a:pPr marL="243364" indent="-243364">
              <a:lnSpc>
                <a:spcPct val="87000"/>
              </a:lnSpc>
              <a:spcBef>
                <a:spcPts val="261"/>
              </a:spcBef>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Important: It matches only a single character but this can be any of the characters</a:t>
            </a:r>
          </a:p>
          <a:p>
            <a:pPr marL="243364">
              <a:lnSpc>
                <a:spcPct val="87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within brackets</a:t>
            </a:r>
          </a:p>
        </p:txBody>
      </p:sp>
      <p:sp>
        <p:nvSpPr>
          <p:cNvPr id="6" name="Rectangle 5"/>
          <p:cNvSpPr/>
          <p:nvPr/>
        </p:nvSpPr>
        <p:spPr>
          <a:xfrm>
            <a:off x="1936801" y="2392092"/>
            <a:ext cx="6091200" cy="2928535"/>
          </a:xfrm>
          <a:prstGeom prst="rect">
            <a:avLst/>
          </a:prstGeom>
        </p:spPr>
        <p:txBody>
          <a:bodyPr lIns="82945" tIns="41473" rIns="82945" bIns="41473">
            <a:spAutoFit/>
          </a:bodyPr>
          <a:lstStyle/>
          <a:p>
            <a:pPr>
              <a:lnSpc>
                <a:spcPct val="88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$a=2;</a:t>
            </a:r>
          </a:p>
          <a:p>
            <a:pPr>
              <a:lnSpc>
                <a:spcPct val="88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if ($a=~/[0123456789]/) {</a:t>
            </a:r>
          </a:p>
          <a:p>
            <a:pPr>
              <a:lnSpc>
                <a:spcPct val="88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	print “Scalar variable is a digit!\</a:t>
            </a:r>
            <a:r>
              <a:rPr lang="en-US" dirty="0" err="1">
                <a:solidFill>
                  <a:srgbClr val="000000"/>
                </a:solidFill>
                <a:latin typeface="Courier New" charset="0"/>
              </a:rPr>
              <a:t>n</a:t>
            </a:r>
            <a:r>
              <a:rPr lang="en-US" dirty="0">
                <a:solidFill>
                  <a:srgbClr val="000000"/>
                </a:solidFill>
                <a:latin typeface="Courier New" charset="0"/>
              </a:rPr>
              <a:t>”;</a:t>
            </a:r>
          </a:p>
          <a:p>
            <a:pPr>
              <a:lnSpc>
                <a:spcPct val="88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a:t>
            </a:r>
          </a:p>
          <a:p>
            <a:pPr>
              <a:lnSpc>
                <a:spcPct val="86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dirty="0">
              <a:solidFill>
                <a:srgbClr val="000000"/>
              </a:solidFill>
              <a:latin typeface="Times New Roman" charset="0"/>
            </a:endParaRPr>
          </a:p>
          <a:p>
            <a:pPr indent="324005">
              <a:lnSpc>
                <a:spcPct val="87000"/>
              </a:lnSpc>
              <a:spcBef>
                <a:spcPts val="261"/>
              </a:spcBef>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Same example but with less typing:</a:t>
            </a:r>
          </a:p>
          <a:p>
            <a:pPr>
              <a:lnSpc>
                <a:spcPct val="94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$a=2;</a:t>
            </a:r>
          </a:p>
          <a:p>
            <a:pPr>
              <a:lnSpc>
                <a:spcPct val="94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if ($a=~/[0-9]/) {</a:t>
            </a:r>
          </a:p>
          <a:p>
            <a:pPr>
              <a:lnSpc>
                <a:spcPct val="94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	print “Scalar variable is a digit!\</a:t>
            </a:r>
            <a:r>
              <a:rPr lang="en-US" dirty="0" err="1">
                <a:solidFill>
                  <a:srgbClr val="000000"/>
                </a:solidFill>
                <a:latin typeface="Courier New" charset="0"/>
              </a:rPr>
              <a:t>n</a:t>
            </a:r>
            <a:r>
              <a:rPr lang="en-US" dirty="0">
                <a:solidFill>
                  <a:srgbClr val="000000"/>
                </a:solidFill>
                <a:latin typeface="Courier New" charset="0"/>
              </a:rPr>
              <a:t>”;</a:t>
            </a:r>
          </a:p>
          <a:p>
            <a:pPr>
              <a:lnSpc>
                <a:spcPct val="94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466" name="Freeform 2"/>
          <p:cNvSpPr>
            <a:spLocks noChangeArrowheads="1"/>
          </p:cNvSpPr>
          <p:nvPr/>
        </p:nvSpPr>
        <p:spPr bwMode="auto">
          <a:xfrm>
            <a:off x="452160" y="1101716"/>
            <a:ext cx="6900480" cy="826647"/>
          </a:xfrm>
          <a:custGeom>
            <a:avLst/>
            <a:gdLst>
              <a:gd name="T0" fmla="*/ 352 w 21600"/>
              <a:gd name="T1" fmla="*/ 42 h 21600"/>
              <a:gd name="T2" fmla="*/ 7607300 w 21600"/>
              <a:gd name="T3" fmla="*/ 42 h 21600"/>
              <a:gd name="T4" fmla="*/ 7607300 w 21600"/>
              <a:gd name="T5" fmla="*/ 911225 h 21600"/>
              <a:gd name="T6" fmla="*/ 352 w 21600"/>
              <a:gd name="T7" fmla="*/ 911225 h 21600"/>
              <a:gd name="T8" fmla="*/ 352 w 21600"/>
              <a:gd name="T9" fmla="*/ 42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600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endParaRPr lang="en-US" sz="2200" dirty="0">
              <a:solidFill>
                <a:srgbClr val="000000"/>
              </a:solidFill>
              <a:latin typeface="Times New Roman" charset="0"/>
            </a:endParaRPr>
          </a:p>
        </p:txBody>
      </p:sp>
      <p:graphicFrame>
        <p:nvGraphicFramePr>
          <p:cNvPr id="29699" name="Group 3"/>
          <p:cNvGraphicFramePr>
            <a:graphicFrameLocks noGrp="1"/>
          </p:cNvGraphicFramePr>
          <p:nvPr/>
        </p:nvGraphicFramePr>
        <p:xfrm>
          <a:off x="1378081" y="1674896"/>
          <a:ext cx="6096960" cy="1339778"/>
        </p:xfrm>
        <a:graphic>
          <a:graphicData uri="http://schemas.openxmlformats.org/drawingml/2006/table">
            <a:tbl>
              <a:tblPr/>
              <a:tblGrid>
                <a:gridCol w="3048480"/>
                <a:gridCol w="3048480"/>
              </a:tblGrid>
              <a:tr h="328793">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Class</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Shortcut</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4F81BD"/>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[0-9]</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dirty="0">
                          <a:ln>
                            <a:noFill/>
                          </a:ln>
                          <a:solidFill>
                            <a:srgbClr val="000000"/>
                          </a:solidFill>
                          <a:effectLst/>
                          <a:latin typeface="Arial" charset="0"/>
                          <a:ea typeface="DejaVu Sans" charset="0"/>
                          <a:cs typeface="DejaVu Sans" charset="0"/>
                        </a:rPr>
                        <a:t>\</a:t>
                      </a:r>
                      <a:r>
                        <a:rPr kumimoji="0" lang="en-US" sz="1600" b="0" i="0" u="none" strike="noStrike" cap="none" normalizeH="0" baseline="0" dirty="0" err="1">
                          <a:ln>
                            <a:noFill/>
                          </a:ln>
                          <a:solidFill>
                            <a:srgbClr val="000000"/>
                          </a:solidFill>
                          <a:effectLst/>
                          <a:latin typeface="Arial" charset="0"/>
                          <a:ea typeface="DejaVu Sans" charset="0"/>
                          <a:cs typeface="DejaVu Sans" charset="0"/>
                        </a:rPr>
                        <a:t>d</a:t>
                      </a:r>
                      <a:endParaRPr kumimoji="0" lang="en-US" sz="1600" b="0" i="0" u="none" strike="noStrike" cap="none" normalizeH="0" baseline="0" dirty="0">
                        <a:ln>
                          <a:noFill/>
                        </a:ln>
                        <a:solidFill>
                          <a:srgbClr val="000000"/>
                        </a:solidFill>
                        <a:effectLst/>
                        <a:latin typeface="Arial" charset="0"/>
                        <a:ea typeface="DejaVu Sans" charset="0"/>
                        <a:cs typeface="DejaVu Sans" charset="0"/>
                      </a:endParaRP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[A-Za-z0-9]</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9ECF3"/>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\w</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9ECF3"/>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[\f\t\n\r]</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dirty="0">
                          <a:ln>
                            <a:noFill/>
                          </a:ln>
                          <a:solidFill>
                            <a:srgbClr val="000000"/>
                          </a:solidFill>
                          <a:effectLst/>
                          <a:latin typeface="Arial" charset="0"/>
                          <a:ea typeface="DejaVu Sans" charset="0"/>
                          <a:cs typeface="DejaVu Sans" charset="0"/>
                        </a:rPr>
                        <a:t>\</a:t>
                      </a:r>
                      <a:r>
                        <a:rPr kumimoji="0" lang="en-US" sz="1600" b="0" i="0" u="none" strike="noStrike" cap="none" normalizeH="0" baseline="0" dirty="0" err="1">
                          <a:ln>
                            <a:noFill/>
                          </a:ln>
                          <a:solidFill>
                            <a:srgbClr val="000000"/>
                          </a:solidFill>
                          <a:effectLst/>
                          <a:latin typeface="Arial" charset="0"/>
                          <a:ea typeface="DejaVu Sans" charset="0"/>
                          <a:cs typeface="DejaVu Sans" charset="0"/>
                        </a:rPr>
                        <a:t>s</a:t>
                      </a:r>
                      <a:endParaRPr kumimoji="0" lang="en-US" sz="1600" b="0" i="0" u="none" strike="noStrike" cap="none" normalizeH="0" baseline="0" dirty="0">
                        <a:ln>
                          <a:noFill/>
                        </a:ln>
                        <a:solidFill>
                          <a:srgbClr val="000000"/>
                        </a:solidFill>
                        <a:effectLst/>
                        <a:latin typeface="Arial" charset="0"/>
                        <a:ea typeface="DejaVu Sans" charset="0"/>
                        <a:cs typeface="DejaVu Sans" charset="0"/>
                      </a:endParaRP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r>
            </a:tbl>
          </a:graphicData>
        </a:graphic>
      </p:graphicFrame>
      <p:sp>
        <p:nvSpPr>
          <p:cNvPr id="190484" name="Rectangle 4"/>
          <p:cNvSpPr>
            <a:spLocks noChangeArrowheads="1"/>
          </p:cNvSpPr>
          <p:nvPr/>
        </p:nvSpPr>
        <p:spPr bwMode="auto">
          <a:xfrm>
            <a:off x="2822401" y="110892"/>
            <a:ext cx="3383610"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Character classes</a:t>
            </a:r>
          </a:p>
        </p:txBody>
      </p:sp>
      <p:sp>
        <p:nvSpPr>
          <p:cNvPr id="190485" name="Rectangle 5"/>
          <p:cNvSpPr>
            <a:spLocks noChangeArrowheads="1"/>
          </p:cNvSpPr>
          <p:nvPr/>
        </p:nvSpPr>
        <p:spPr bwMode="auto">
          <a:xfrm>
            <a:off x="908640" y="1077233"/>
            <a:ext cx="7326720" cy="360755"/>
          </a:xfrm>
          <a:prstGeom prst="rect">
            <a:avLst/>
          </a:prstGeom>
          <a:noFill/>
          <a:ln w="9525">
            <a:noFill/>
            <a:miter lim="800000"/>
            <a:headEnd/>
            <a:tailEnd/>
          </a:ln>
        </p:spPr>
        <p:txBody>
          <a:bodyPr lIns="82945" tIns="41473" rIns="82945" bIns="41473">
            <a:prstTxWarp prst="textNoShape">
              <a:avLst/>
            </a:prstTxWarp>
            <a:spAutoFit/>
          </a:bodyPr>
          <a:lstStyle/>
          <a:p>
            <a:pPr indent="406086">
              <a:buFont typeface="Arial" charset="0"/>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rPr>
              <a:t>Some character classes appear so frequently that have shortcuts</a:t>
            </a:r>
            <a:endParaRPr lang="en-US" dirty="0">
              <a:solidFill>
                <a:srgbClr val="000000"/>
              </a:solidFill>
              <a:latin typeface="Times New Roman"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514" name="Freeform 2"/>
          <p:cNvSpPr>
            <a:spLocks noChangeArrowheads="1"/>
          </p:cNvSpPr>
          <p:nvPr/>
        </p:nvSpPr>
        <p:spPr bwMode="auto">
          <a:xfrm>
            <a:off x="829440" y="1062832"/>
            <a:ext cx="6788160" cy="596223"/>
          </a:xfrm>
          <a:custGeom>
            <a:avLst/>
            <a:gdLst>
              <a:gd name="T0" fmla="*/ 346 w 21600"/>
              <a:gd name="T1" fmla="*/ 30 h 21600"/>
              <a:gd name="T2" fmla="*/ 7483475 w 21600"/>
              <a:gd name="T3" fmla="*/ 30 h 21600"/>
              <a:gd name="T4" fmla="*/ 7483475 w 21600"/>
              <a:gd name="T5" fmla="*/ 657225 h 21600"/>
              <a:gd name="T6" fmla="*/ 346 w 21600"/>
              <a:gd name="T7" fmla="*/ 657225 h 21600"/>
              <a:gd name="T8" fmla="*/ 346 w 21600"/>
              <a:gd name="T9" fmla="*/ 30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56821" rIns="81639" bIns="40820">
            <a:prstTxWarp prst="textNoShape">
              <a:avLst/>
            </a:prstTxWarp>
          </a:bodyP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ndParaRPr>
          </a:p>
        </p:txBody>
      </p:sp>
      <p:graphicFrame>
        <p:nvGraphicFramePr>
          <p:cNvPr id="30724" name="Group 4"/>
          <p:cNvGraphicFramePr>
            <a:graphicFrameLocks noGrp="1"/>
          </p:cNvGraphicFramePr>
          <p:nvPr/>
        </p:nvGraphicFramePr>
        <p:xfrm>
          <a:off x="979200" y="1804510"/>
          <a:ext cx="6096960" cy="1347980"/>
        </p:xfrm>
        <a:graphic>
          <a:graphicData uri="http://schemas.openxmlformats.org/drawingml/2006/table">
            <a:tbl>
              <a:tblPr/>
              <a:tblGrid>
                <a:gridCol w="2031840"/>
                <a:gridCol w="2033280"/>
                <a:gridCol w="2031840"/>
              </a:tblGrid>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Negated class</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Shortcut</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Capital-letter</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4F81BD"/>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[^0-9]</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[^\d]</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\D</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[^A-Za-z0-9]</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9ECF3"/>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[^\w]</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9ECF3"/>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\W</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9ECF3"/>
                    </a:solidFill>
                  </a:tcPr>
                </a:tc>
              </a:tr>
              <a:tr h="33699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[^\f\t\n\r]</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[^\s]</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 pos="5791200" algn="l"/>
                          <a:tab pos="6515100" algn="l"/>
                        </a:tabLst>
                      </a:pPr>
                      <a:r>
                        <a:rPr kumimoji="0" lang="en-US" sz="1600" b="0" i="0" u="none" strike="noStrike" cap="none" normalizeH="0" baseline="0" dirty="0">
                          <a:ln>
                            <a:noFill/>
                          </a:ln>
                          <a:solidFill>
                            <a:srgbClr val="000000"/>
                          </a:solidFill>
                          <a:effectLst/>
                          <a:latin typeface="Arial" charset="0"/>
                          <a:ea typeface="DejaVu Sans" charset="0"/>
                          <a:cs typeface="DejaVu Sans" charset="0"/>
                        </a:rPr>
                        <a:t>\S</a:t>
                      </a:r>
                    </a:p>
                  </a:txBody>
                  <a:tcPr marL="82944" marR="82944" marT="55879" marB="41476"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D0D8E7"/>
                    </a:solidFill>
                  </a:tcPr>
                </a:tc>
              </a:tr>
            </a:tbl>
          </a:graphicData>
        </a:graphic>
      </p:graphicFrame>
      <p:sp>
        <p:nvSpPr>
          <p:cNvPr id="30768" name="Text Box 48"/>
          <p:cNvSpPr txBox="1">
            <a:spLocks noChangeArrowheads="1"/>
          </p:cNvSpPr>
          <p:nvPr/>
        </p:nvSpPr>
        <p:spPr bwMode="auto">
          <a:xfrm>
            <a:off x="977760" y="4980043"/>
            <a:ext cx="3047040" cy="937539"/>
          </a:xfrm>
          <a:prstGeom prst="rect">
            <a:avLst/>
          </a:prstGeom>
          <a:noFill/>
          <a:ln w="9525">
            <a:noFill/>
            <a:round/>
            <a:headEnd/>
            <a:tailEnd/>
          </a:ln>
        </p:spPr>
        <p:txBody>
          <a:bodyPr wrap="none" lIns="81639" tIns="58421" rIns="81639" bIns="40820">
            <a:prstTxWarp prst="textNoShape">
              <a:avLst/>
            </a:prstTxWarp>
          </a:bodyPr>
          <a:lstStyle/>
          <a:p>
            <a:pPr>
              <a:tabLst>
                <a:tab pos="656650" algn="l"/>
                <a:tab pos="1313299" algn="l"/>
                <a:tab pos="1969949" algn="l"/>
                <a:tab pos="2626599" algn="l"/>
              </a:tabLst>
            </a:pPr>
            <a:r>
              <a:rPr lang="en-US" sz="2000" dirty="0">
                <a:solidFill>
                  <a:srgbClr val="000000"/>
                </a:solidFill>
              </a:rPr>
              <a:t>Will print:</a:t>
            </a:r>
          </a:p>
          <a:p>
            <a:pPr>
              <a:lnSpc>
                <a:spcPct val="94000"/>
              </a:lnSpc>
              <a:tabLst>
                <a:tab pos="656650" algn="l"/>
                <a:tab pos="1313299" algn="l"/>
                <a:tab pos="1969949" algn="l"/>
                <a:tab pos="2626599" algn="l"/>
              </a:tabLst>
            </a:pPr>
            <a:r>
              <a:rPr lang="en-US" sz="2000" dirty="0">
                <a:solidFill>
                  <a:srgbClr val="000000"/>
                </a:solidFill>
                <a:latin typeface="Courier New" charset="0"/>
              </a:rPr>
              <a:t>&gt;It is not a digit!</a:t>
            </a:r>
          </a:p>
          <a:p>
            <a:pPr>
              <a:lnSpc>
                <a:spcPct val="94000"/>
              </a:lnSpc>
              <a:tabLst>
                <a:tab pos="656650" algn="l"/>
                <a:tab pos="1313299" algn="l"/>
                <a:tab pos="1969949" algn="l"/>
                <a:tab pos="2626599" algn="l"/>
              </a:tabLst>
            </a:pPr>
            <a:r>
              <a:rPr lang="en-US" sz="2000" dirty="0">
                <a:solidFill>
                  <a:srgbClr val="000000"/>
                </a:solidFill>
                <a:latin typeface="Courier New" charset="0"/>
              </a:rPr>
              <a:t>&gt;</a:t>
            </a:r>
          </a:p>
        </p:txBody>
      </p:sp>
      <p:sp>
        <p:nvSpPr>
          <p:cNvPr id="192538" name="Rectangle 6"/>
          <p:cNvSpPr>
            <a:spLocks noChangeArrowheads="1"/>
          </p:cNvSpPr>
          <p:nvPr/>
        </p:nvSpPr>
        <p:spPr bwMode="auto">
          <a:xfrm>
            <a:off x="3168001" y="180019"/>
            <a:ext cx="3383610"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Character classes</a:t>
            </a:r>
          </a:p>
        </p:txBody>
      </p:sp>
      <p:sp>
        <p:nvSpPr>
          <p:cNvPr id="192539" name="Rectangle 7"/>
          <p:cNvSpPr>
            <a:spLocks noChangeArrowheads="1"/>
          </p:cNvSpPr>
          <p:nvPr/>
        </p:nvSpPr>
        <p:spPr bwMode="auto">
          <a:xfrm>
            <a:off x="977760" y="1078674"/>
            <a:ext cx="7534080" cy="637754"/>
          </a:xfrm>
          <a:prstGeom prst="rect">
            <a:avLst/>
          </a:prstGeom>
          <a:noFill/>
          <a:ln w="9525">
            <a:noFill/>
            <a:miter lim="800000"/>
            <a:headEnd/>
            <a:tailEnd/>
          </a:ln>
        </p:spPr>
        <p:txBody>
          <a:bodyPr lIns="82945" tIns="41473" rIns="82945" bIns="41473">
            <a:prstTxWarp prst="textNoShape">
              <a:avLst/>
            </a:prstTxWarp>
            <a:spAutoFit/>
          </a:bodyPr>
          <a:lstStyle/>
          <a:p>
            <a:pPr marL="324005" indent="-324005">
              <a:buFont typeface="Arial" charset="0"/>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rPr>
              <a:t>All character classes can be negated using the caret (^) symbol or using the corresponding capital letter</a:t>
            </a:r>
          </a:p>
        </p:txBody>
      </p:sp>
      <p:sp>
        <p:nvSpPr>
          <p:cNvPr id="192540" name="Rectangle 8"/>
          <p:cNvSpPr>
            <a:spLocks noChangeArrowheads="1"/>
          </p:cNvSpPr>
          <p:nvPr/>
        </p:nvSpPr>
        <p:spPr bwMode="auto">
          <a:xfrm>
            <a:off x="977760" y="3498128"/>
            <a:ext cx="6013440" cy="1309938"/>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$a="a";</a:t>
            </a:r>
          </a:p>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if ($a=~/\D/) {</a:t>
            </a:r>
          </a:p>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	print "It is not a digit!\</a:t>
            </a:r>
            <a:r>
              <a:rPr lang="en-US" sz="2200" dirty="0" err="1">
                <a:solidFill>
                  <a:srgbClr val="000000"/>
                </a:solidFill>
                <a:latin typeface="Courier New" charset="0"/>
              </a:rPr>
              <a:t>n</a:t>
            </a:r>
            <a:r>
              <a:rPr lang="en-US" sz="2200"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30768"/>
                                        </p:tgtEl>
                                        <p:attrNameLst>
                                          <p:attrName>style.visibility</p:attrName>
                                        </p:attrNameLst>
                                      </p:cBhvr>
                                      <p:to>
                                        <p:strVal val="visible"/>
                                      </p:to>
                                    </p:set>
                                    <p:animEffect transition="in" filter="box(in)">
                                      <p:cBhvr additive="repl">
                                        <p:cTn id="7" dur="500"/>
                                        <p:tgtEl>
                                          <p:spTgt spid="30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Freeform 2"/>
          <p:cNvSpPr>
            <a:spLocks noChangeArrowheads="1"/>
          </p:cNvSpPr>
          <p:nvPr/>
        </p:nvSpPr>
        <p:spPr bwMode="auto">
          <a:xfrm>
            <a:off x="414720" y="1451673"/>
            <a:ext cx="5526720" cy="312513"/>
          </a:xfrm>
          <a:custGeom>
            <a:avLst/>
            <a:gdLst>
              <a:gd name="T0" fmla="*/ 282 w 21600"/>
              <a:gd name="T1" fmla="*/ 16 h 21600"/>
              <a:gd name="T2" fmla="*/ 6092825 w 21600"/>
              <a:gd name="T3" fmla="*/ 16 h 21600"/>
              <a:gd name="T4" fmla="*/ 6092825 w 21600"/>
              <a:gd name="T5" fmla="*/ 344488 h 21600"/>
              <a:gd name="T6" fmla="*/ 282 w 21600"/>
              <a:gd name="T7" fmla="*/ 344488 h 21600"/>
              <a:gd name="T8" fmla="*/ 282 w 21600"/>
              <a:gd name="T9" fmla="*/ 16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2945" tIns="41473" rIns="82945" bIns="41473" anchor="ctr">
            <a:prstTxWarp prst="textNoShape">
              <a:avLst/>
            </a:prstTxWarp>
          </a:bodyPr>
          <a:lstStyle/>
          <a:p>
            <a:endParaRPr lang="en-US"/>
          </a:p>
        </p:txBody>
      </p:sp>
      <p:sp>
        <p:nvSpPr>
          <p:cNvPr id="31749" name="Freeform 5"/>
          <p:cNvSpPr>
            <a:spLocks noChangeArrowheads="1"/>
          </p:cNvSpPr>
          <p:nvPr/>
        </p:nvSpPr>
        <p:spPr bwMode="auto">
          <a:xfrm>
            <a:off x="600480" y="4431346"/>
            <a:ext cx="3523680" cy="1006665"/>
          </a:xfrm>
          <a:custGeom>
            <a:avLst/>
            <a:gdLst>
              <a:gd name="T0" fmla="*/ 180 w 21600"/>
              <a:gd name="T1" fmla="*/ 51 h 21600"/>
              <a:gd name="T2" fmla="*/ 3884612 w 21600"/>
              <a:gd name="T3" fmla="*/ 51 h 21600"/>
              <a:gd name="T4" fmla="*/ 3884612 w 21600"/>
              <a:gd name="T5" fmla="*/ 1109662 h 21600"/>
              <a:gd name="T6" fmla="*/ 180 w 21600"/>
              <a:gd name="T7" fmla="*/ 1109662 h 21600"/>
              <a:gd name="T8" fmla="*/ 180 w 21600"/>
              <a:gd name="T9" fmla="*/ 51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76479" rIns="81639" bIns="40820">
            <a:prstTxWarp prst="textNoShape">
              <a:avLst/>
            </a:prstTxWarp>
          </a:bodyPr>
          <a:lstStyle/>
          <a:p>
            <a:pPr>
              <a:lnSpc>
                <a:spcPct val="87000"/>
              </a:lnSpc>
              <a:tabLst>
                <a:tab pos="656650" algn="l"/>
                <a:tab pos="1313299" algn="l"/>
                <a:tab pos="1969949" algn="l"/>
                <a:tab pos="2626599" algn="l"/>
                <a:tab pos="3283248" algn="l"/>
              </a:tabLst>
            </a:pPr>
            <a:endParaRPr lang="en-US" sz="2200" dirty="0">
              <a:solidFill>
                <a:srgbClr val="000000"/>
              </a:solidFill>
              <a:latin typeface="Courier Newl" pitchFamily="49" charset="0"/>
            </a:endParaRPr>
          </a:p>
        </p:txBody>
      </p:sp>
      <p:sp>
        <p:nvSpPr>
          <p:cNvPr id="194564" name="Rectangle 6"/>
          <p:cNvSpPr>
            <a:spLocks noChangeArrowheads="1"/>
          </p:cNvSpPr>
          <p:nvPr/>
        </p:nvSpPr>
        <p:spPr bwMode="auto">
          <a:xfrm>
            <a:off x="3748299" y="123854"/>
            <a:ext cx="1692041"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Lst>
            </a:pPr>
            <a:r>
              <a:rPr lang="en-US" sz="3600" dirty="0">
                <a:solidFill>
                  <a:srgbClr val="000000"/>
                </a:solidFill>
                <a:latin typeface="Calibri" charset="0"/>
                <a:ea typeface="Calibri" charset="0"/>
                <a:cs typeface="Calibri" charset="0"/>
              </a:rPr>
              <a:t>Anchors</a:t>
            </a:r>
          </a:p>
        </p:txBody>
      </p:sp>
      <p:sp>
        <p:nvSpPr>
          <p:cNvPr id="194565" name="Rectangle 7"/>
          <p:cNvSpPr>
            <a:spLocks noChangeArrowheads="1"/>
          </p:cNvSpPr>
          <p:nvPr/>
        </p:nvSpPr>
        <p:spPr bwMode="auto">
          <a:xfrm>
            <a:off x="1116000" y="1250051"/>
            <a:ext cx="6842880" cy="1307168"/>
          </a:xfrm>
          <a:prstGeom prst="rect">
            <a:avLst/>
          </a:prstGeom>
          <a:noFill/>
          <a:ln w="9525">
            <a:noFill/>
            <a:miter lim="800000"/>
            <a:headEnd/>
            <a:tailEnd/>
          </a:ln>
        </p:spPr>
        <p:txBody>
          <a:bodyPr lIns="82945" tIns="41473" rIns="82945" bIns="41473">
            <a:prstTxWarp prst="textNoShape">
              <a:avLst/>
            </a:prstTxWarp>
            <a:spAutoFit/>
          </a:bodyPr>
          <a:lstStyle/>
          <a:p>
            <a:pPr marL="243364" indent="-243364">
              <a:lnSpc>
                <a:spcPct val="150000"/>
              </a:lnSpc>
              <a:buFont typeface="Arial" charset="0"/>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rPr>
              <a:t>Allow to match a pattern but only at the beginning or end of a string</a:t>
            </a:r>
          </a:p>
          <a:p>
            <a:pPr marL="243364" indent="-243364">
              <a:lnSpc>
                <a:spcPct val="150000"/>
              </a:lnSpc>
              <a:buFont typeface="Arial" charset="0"/>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rPr>
              <a:t>Caret (^) symbol match a pattern at the beginning of the string</a:t>
            </a:r>
          </a:p>
          <a:p>
            <a:pPr marL="243364" indent="-243364">
              <a:lnSpc>
                <a:spcPct val="150000"/>
              </a:lnSpc>
              <a:buFont typeface="Arial" charset="0"/>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rPr>
              <a:t>Dollar ($) symbol match a pattern at the end of the string</a:t>
            </a:r>
          </a:p>
        </p:txBody>
      </p:sp>
      <p:sp>
        <p:nvSpPr>
          <p:cNvPr id="194566" name="Rectangle 8"/>
          <p:cNvSpPr>
            <a:spLocks noChangeArrowheads="1"/>
          </p:cNvSpPr>
          <p:nvPr/>
        </p:nvSpPr>
        <p:spPr bwMode="auto">
          <a:xfrm>
            <a:off x="1185120" y="2806855"/>
            <a:ext cx="6220800" cy="1335791"/>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$string=”</a:t>
            </a:r>
            <a:r>
              <a:rPr lang="en-US" dirty="0" err="1">
                <a:solidFill>
                  <a:srgbClr val="000000"/>
                </a:solidFill>
                <a:latin typeface="Courier New" charset="0"/>
              </a:rPr>
              <a:t>fred</a:t>
            </a:r>
            <a:r>
              <a:rPr lang="en-US" dirty="0">
                <a:solidFill>
                  <a:srgbClr val="000000"/>
                </a:solidFill>
                <a:latin typeface="Courier New" charset="0"/>
              </a:rPr>
              <a:t> is 23 years old”;</a:t>
            </a:r>
          </a:p>
          <a:p>
            <a:pPr>
              <a:lnSpc>
                <a:spcPct val="88000"/>
              </a:lnSpc>
              <a:tabLst>
                <a:tab pos="656650" algn="l"/>
                <a:tab pos="1313299" algn="l"/>
                <a:tab pos="1969949" algn="l"/>
                <a:tab pos="2626599" algn="l"/>
                <a:tab pos="3283248" algn="l"/>
                <a:tab pos="3939898" algn="l"/>
                <a:tab pos="4596548" algn="l"/>
              </a:tabLst>
            </a:pPr>
            <a:endParaRPr lang="en-US"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if ($string=~/^</a:t>
            </a:r>
            <a:r>
              <a:rPr lang="en-US" dirty="0" err="1">
                <a:solidFill>
                  <a:srgbClr val="000000"/>
                </a:solidFill>
                <a:latin typeface="Courier New" charset="0"/>
              </a:rPr>
              <a:t>fred</a:t>
            </a:r>
            <a:r>
              <a:rPr lang="en-US" dirty="0">
                <a:solidFill>
                  <a:srgbClr val="000000"/>
                </a:solidFill>
                <a:latin typeface="Courier New" charset="0"/>
              </a:rPr>
              <a:t>/) {</a:t>
            </a:r>
          </a:p>
          <a:p>
            <a:pPr>
              <a:lnSpc>
                <a:spcPct val="88000"/>
              </a:lnSpc>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	print “we are talking about </a:t>
            </a:r>
            <a:r>
              <a:rPr lang="en-US" dirty="0" err="1">
                <a:solidFill>
                  <a:srgbClr val="000000"/>
                </a:solidFill>
                <a:latin typeface="Courier New" charset="0"/>
              </a:rPr>
              <a:t>fred!\n</a:t>
            </a:r>
            <a:r>
              <a:rPr lang="en-US"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a:t>
            </a:r>
          </a:p>
        </p:txBody>
      </p:sp>
      <p:sp>
        <p:nvSpPr>
          <p:cNvPr id="194567" name="Rectangle 10"/>
          <p:cNvSpPr>
            <a:spLocks noChangeArrowheads="1"/>
          </p:cNvSpPr>
          <p:nvPr/>
        </p:nvSpPr>
        <p:spPr bwMode="auto">
          <a:xfrm>
            <a:off x="1185120" y="4396782"/>
            <a:ext cx="3184782" cy="1085107"/>
          </a:xfrm>
          <a:prstGeom prst="rect">
            <a:avLst/>
          </a:prstGeom>
          <a:noFill/>
          <a:ln w="9525">
            <a:noFill/>
            <a:miter lim="800000"/>
            <a:headEnd/>
            <a:tailEnd/>
          </a:ln>
        </p:spPr>
        <p:txBody>
          <a:bodyPr wrap="square" lIns="82945" tIns="41473" rIns="82945" bIns="41473">
            <a:prstTxWarp prst="textNoShape">
              <a:avLst/>
            </a:prstTxWarp>
            <a:spAutoFit/>
          </a:bodyPr>
          <a:lstStyle/>
          <a:p>
            <a:pPr>
              <a:lnSpc>
                <a:spcPct val="87000"/>
              </a:lnSpc>
              <a:tabLst>
                <a:tab pos="656650" algn="l"/>
                <a:tab pos="1313299" algn="l"/>
                <a:tab pos="1969949" algn="l"/>
                <a:tab pos="2626599" algn="l"/>
                <a:tab pos="3283248" algn="l"/>
              </a:tabLst>
            </a:pPr>
            <a:r>
              <a:rPr lang="en-US" dirty="0">
                <a:solidFill>
                  <a:srgbClr val="000000"/>
                </a:solidFill>
              </a:rPr>
              <a:t>Will print:</a:t>
            </a:r>
          </a:p>
          <a:p>
            <a:pPr>
              <a:lnSpc>
                <a:spcPct val="91000"/>
              </a:lnSpc>
              <a:tabLst>
                <a:tab pos="656650" algn="l"/>
                <a:tab pos="1313299" algn="l"/>
                <a:tab pos="1969949" algn="l"/>
                <a:tab pos="2626599" algn="l"/>
                <a:tab pos="3283248" algn="l"/>
              </a:tabLst>
            </a:pPr>
            <a:endParaRPr lang="en-US" dirty="0">
              <a:solidFill>
                <a:srgbClr val="000000"/>
              </a:solidFill>
              <a:latin typeface="Courier Newl" pitchFamily="49" charset="0"/>
            </a:endParaRPr>
          </a:p>
          <a:p>
            <a:pPr>
              <a:lnSpc>
                <a:spcPct val="91000"/>
              </a:lnSpc>
              <a:tabLst>
                <a:tab pos="656650" algn="l"/>
                <a:tab pos="1313299" algn="l"/>
                <a:tab pos="1969949" algn="l"/>
                <a:tab pos="2626599" algn="l"/>
                <a:tab pos="3283248" algn="l"/>
              </a:tabLst>
            </a:pPr>
            <a:r>
              <a:rPr lang="en-US" dirty="0">
                <a:solidFill>
                  <a:srgbClr val="000000"/>
                </a:solidFill>
                <a:latin typeface="Courier Newl" pitchFamily="49" charset="0"/>
              </a:rPr>
              <a:t>&gt;we are talking about </a:t>
            </a:r>
            <a:r>
              <a:rPr lang="en-US" dirty="0" err="1">
                <a:solidFill>
                  <a:srgbClr val="000000"/>
                </a:solidFill>
                <a:latin typeface="Courier Newl" pitchFamily="49" charset="0"/>
              </a:rPr>
              <a:t>fred</a:t>
            </a:r>
            <a:r>
              <a:rPr lang="en-US" dirty="0">
                <a:solidFill>
                  <a:srgbClr val="000000"/>
                </a:solidFill>
                <a:latin typeface="Courier Newl" pitchFamily="49" charset="0"/>
              </a:rPr>
              <a:t>!</a:t>
            </a:r>
          </a:p>
          <a:p>
            <a:pPr>
              <a:lnSpc>
                <a:spcPct val="91000"/>
              </a:lnSpc>
              <a:tabLst>
                <a:tab pos="656650" algn="l"/>
                <a:tab pos="1313299" algn="l"/>
                <a:tab pos="1969949" algn="l"/>
                <a:tab pos="2626599" algn="l"/>
                <a:tab pos="3283248" algn="l"/>
              </a:tabLst>
            </a:pPr>
            <a:r>
              <a:rPr lang="en-US" dirty="0">
                <a:solidFill>
                  <a:srgbClr val="000000"/>
                </a:solidFill>
                <a:latin typeface="Courier Newl" pitchFamily="49" charset="0"/>
              </a:rPr>
              <a:t>&gt;</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31749"/>
                                        </p:tgtEl>
                                        <p:attrNameLst>
                                          <p:attrName>style.visibility</p:attrName>
                                        </p:attrNameLst>
                                      </p:cBhvr>
                                      <p:to>
                                        <p:strVal val="visible"/>
                                      </p:to>
                                    </p:set>
                                    <p:animEffect transition="in" filter="box(in)">
                                      <p:cBhvr additive="repl">
                                        <p:cTn id="7" dur="500"/>
                                        <p:tgtEl>
                                          <p:spTgt spid="31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6610" name="Rectangle 4"/>
          <p:cNvSpPr>
            <a:spLocks noChangeArrowheads="1"/>
          </p:cNvSpPr>
          <p:nvPr/>
        </p:nvSpPr>
        <p:spPr bwMode="auto">
          <a:xfrm>
            <a:off x="3679179" y="123854"/>
            <a:ext cx="1692041"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Lst>
            </a:pPr>
            <a:r>
              <a:rPr lang="en-US" sz="3600" dirty="0">
                <a:solidFill>
                  <a:srgbClr val="000000"/>
                </a:solidFill>
                <a:latin typeface="Calibri" charset="0"/>
                <a:ea typeface="Calibri" charset="0"/>
                <a:cs typeface="Calibri" charset="0"/>
              </a:rPr>
              <a:t>Anchors</a:t>
            </a:r>
          </a:p>
        </p:txBody>
      </p:sp>
      <p:sp>
        <p:nvSpPr>
          <p:cNvPr id="196611" name="Rectangle 5"/>
          <p:cNvSpPr>
            <a:spLocks noChangeArrowheads="1"/>
          </p:cNvSpPr>
          <p:nvPr/>
        </p:nvSpPr>
        <p:spPr bwMode="auto">
          <a:xfrm>
            <a:off x="1185120" y="1355183"/>
            <a:ext cx="7262244" cy="1580166"/>
          </a:xfrm>
          <a:prstGeom prst="rect">
            <a:avLst/>
          </a:prstGeom>
          <a:noFill/>
          <a:ln w="9525">
            <a:noFill/>
            <a:miter lim="800000"/>
            <a:headEnd/>
            <a:tailEnd/>
          </a:ln>
        </p:spPr>
        <p:txBody>
          <a:bodyPr wrap="square"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$string=”is </a:t>
            </a:r>
            <a:r>
              <a:rPr lang="en-US" sz="2200" dirty="0" err="1">
                <a:solidFill>
                  <a:srgbClr val="000000"/>
                </a:solidFill>
                <a:latin typeface="Courier New" charset="0"/>
              </a:rPr>
              <a:t>fred</a:t>
            </a:r>
            <a:r>
              <a:rPr lang="en-US" sz="2200" dirty="0">
                <a:solidFill>
                  <a:srgbClr val="000000"/>
                </a:solidFill>
                <a:latin typeface="Courier New" charset="0"/>
              </a:rPr>
              <a:t> 23 years old”;</a:t>
            </a:r>
          </a:p>
          <a:p>
            <a:pPr>
              <a:lnSpc>
                <a:spcPct val="88000"/>
              </a:lnSpc>
              <a:tabLst>
                <a:tab pos="656650" algn="l"/>
                <a:tab pos="1313299" algn="l"/>
                <a:tab pos="1969949" algn="l"/>
                <a:tab pos="2626599" algn="l"/>
                <a:tab pos="3283248" algn="l"/>
                <a:tab pos="3939898" algn="l"/>
                <a:tab pos="4596548" algn="l"/>
              </a:tabLst>
            </a:pPr>
            <a:endParaRPr lang="en-US" sz="2200"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if ($string=~/^</a:t>
            </a:r>
            <a:r>
              <a:rPr lang="en-US" sz="2200" dirty="0" err="1">
                <a:solidFill>
                  <a:srgbClr val="000000"/>
                </a:solidFill>
                <a:latin typeface="Courier New" charset="0"/>
              </a:rPr>
              <a:t>fred</a:t>
            </a:r>
            <a:r>
              <a:rPr lang="en-US" sz="2200" dirty="0">
                <a:solidFill>
                  <a:srgbClr val="000000"/>
                </a:solidFill>
                <a:latin typeface="Courier New" charset="0"/>
              </a:rPr>
              <a:t>/) {</a:t>
            </a:r>
          </a:p>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	print “we are talking about </a:t>
            </a:r>
            <a:r>
              <a:rPr lang="en-US" sz="2200" dirty="0" err="1">
                <a:solidFill>
                  <a:srgbClr val="000000"/>
                </a:solidFill>
                <a:latin typeface="Courier New" charset="0"/>
              </a:rPr>
              <a:t>fred!\n</a:t>
            </a:r>
            <a:r>
              <a:rPr lang="en-US" sz="2200"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a:t>
            </a:r>
          </a:p>
        </p:txBody>
      </p:sp>
      <p:sp>
        <p:nvSpPr>
          <p:cNvPr id="196612" name="Rectangle 6"/>
          <p:cNvSpPr>
            <a:spLocks noChangeArrowheads="1"/>
          </p:cNvSpPr>
          <p:nvPr/>
        </p:nvSpPr>
        <p:spPr bwMode="auto">
          <a:xfrm>
            <a:off x="1185120" y="3498128"/>
            <a:ext cx="1940181" cy="422310"/>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Lst>
            </a:pPr>
            <a:r>
              <a:rPr lang="en-US" sz="2200" dirty="0">
                <a:solidFill>
                  <a:srgbClr val="000000"/>
                </a:solidFill>
              </a:rPr>
              <a:t>Will not match!</a:t>
            </a:r>
          </a:p>
        </p:txBody>
      </p:sp>
    </p:spTree>
  </p:cSld>
  <p:clrMapOvr>
    <a:masterClrMapping/>
  </p:clrMapOvr>
  <p:transition spd="med"/>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8658" name="Rectangle 5"/>
          <p:cNvSpPr>
            <a:spLocks noChangeArrowheads="1"/>
          </p:cNvSpPr>
          <p:nvPr/>
        </p:nvSpPr>
        <p:spPr bwMode="auto">
          <a:xfrm>
            <a:off x="3679179" y="123854"/>
            <a:ext cx="1692041"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Lst>
            </a:pPr>
            <a:r>
              <a:rPr lang="en-US" sz="3600" dirty="0">
                <a:solidFill>
                  <a:srgbClr val="000000"/>
                </a:solidFill>
                <a:latin typeface="Calibri" charset="0"/>
                <a:ea typeface="Calibri" charset="0"/>
                <a:cs typeface="Calibri" charset="0"/>
              </a:rPr>
              <a:t>Anchors</a:t>
            </a:r>
          </a:p>
        </p:txBody>
      </p:sp>
      <p:sp>
        <p:nvSpPr>
          <p:cNvPr id="198659" name="Rectangle 6"/>
          <p:cNvSpPr>
            <a:spLocks noChangeArrowheads="1"/>
          </p:cNvSpPr>
          <p:nvPr/>
        </p:nvSpPr>
        <p:spPr bwMode="auto">
          <a:xfrm>
            <a:off x="1046880" y="1286056"/>
            <a:ext cx="4720038" cy="422310"/>
          </a:xfrm>
          <a:prstGeom prst="rect">
            <a:avLst/>
          </a:prstGeom>
          <a:noFill/>
          <a:ln w="9525">
            <a:noFill/>
            <a:miter lim="800000"/>
            <a:headEnd/>
            <a:tailEnd/>
          </a:ln>
        </p:spPr>
        <p:txBody>
          <a:bodyPr wrap="none" lIns="82945" tIns="41473" rIns="82945" bIns="41473">
            <a:prstTxWarp prst="textNoShape">
              <a:avLst/>
            </a:prstTxWarp>
            <a:spAutoFit/>
          </a:bodyPr>
          <a:lstStyle/>
          <a:p>
            <a:pPr indent="324005">
              <a:buFont typeface="Arial" charset="0"/>
              <a:buChar char="•"/>
            </a:pPr>
            <a:r>
              <a:rPr lang="en-US" sz="2200" dirty="0">
                <a:solidFill>
                  <a:srgbClr val="000000"/>
                </a:solidFill>
              </a:rPr>
              <a:t>Match at the end of the string with $</a:t>
            </a:r>
            <a:endParaRPr lang="en-US" sz="2200" dirty="0"/>
          </a:p>
        </p:txBody>
      </p:sp>
      <p:sp>
        <p:nvSpPr>
          <p:cNvPr id="198660" name="Rectangle 7"/>
          <p:cNvSpPr>
            <a:spLocks noChangeArrowheads="1"/>
          </p:cNvSpPr>
          <p:nvPr/>
        </p:nvSpPr>
        <p:spPr bwMode="auto">
          <a:xfrm>
            <a:off x="1046880" y="2253838"/>
            <a:ext cx="7119360" cy="1607866"/>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$string=”they are 3”;</a:t>
            </a:r>
          </a:p>
          <a:p>
            <a:pPr>
              <a:lnSpc>
                <a:spcPct val="88000"/>
              </a:lnSpc>
              <a:tabLst>
                <a:tab pos="656650" algn="l"/>
                <a:tab pos="1313299" algn="l"/>
                <a:tab pos="1969949" algn="l"/>
                <a:tab pos="2626599" algn="l"/>
                <a:tab pos="3283248" algn="l"/>
                <a:tab pos="3939898" algn="l"/>
                <a:tab pos="4596548" algn="l"/>
                <a:tab pos="5253198" algn="l"/>
              </a:tabLst>
            </a:pPr>
            <a:endParaRPr lang="en-US" sz="2200"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if ($string=~/\</a:t>
            </a:r>
            <a:r>
              <a:rPr lang="en-US" sz="2200" dirty="0" err="1">
                <a:solidFill>
                  <a:srgbClr val="000000"/>
                </a:solidFill>
                <a:latin typeface="Courier New" charset="0"/>
              </a:rPr>
              <a:t>d</a:t>
            </a:r>
            <a:r>
              <a:rPr lang="en-US" sz="2200" dirty="0">
                <a:solidFill>
                  <a:srgbClr val="000000"/>
                </a:solidFill>
                <a:latin typeface="Courier New" charset="0"/>
              </a:rPr>
              <a:t>$/) {</a:t>
            </a: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	print “\$string ends in a number\</a:t>
            </a:r>
            <a:r>
              <a:rPr lang="en-US" sz="2200" dirty="0" err="1">
                <a:solidFill>
                  <a:srgbClr val="000000"/>
                </a:solidFill>
                <a:latin typeface="Courier New" charset="0"/>
              </a:rPr>
              <a:t>n</a:t>
            </a:r>
            <a:r>
              <a:rPr lang="en-US" sz="2200"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a:t>
            </a:r>
          </a:p>
        </p:txBody>
      </p:sp>
      <p:sp>
        <p:nvSpPr>
          <p:cNvPr id="198661" name="Rectangle 8"/>
          <p:cNvSpPr>
            <a:spLocks noChangeArrowheads="1"/>
          </p:cNvSpPr>
          <p:nvPr/>
        </p:nvSpPr>
        <p:spPr bwMode="auto">
          <a:xfrm>
            <a:off x="1046881" y="4327655"/>
            <a:ext cx="4570560" cy="686383"/>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Lst>
            </a:pPr>
            <a:r>
              <a:rPr lang="en-US" sz="2200" dirty="0">
                <a:solidFill>
                  <a:srgbClr val="000000"/>
                </a:solidFill>
                <a:latin typeface="Courier New" charset="0"/>
              </a:rPr>
              <a:t>&gt;$string ends in a number</a:t>
            </a:r>
          </a:p>
          <a:p>
            <a:pPr>
              <a:lnSpc>
                <a:spcPct val="88000"/>
              </a:lnSpc>
              <a:tabLst>
                <a:tab pos="656650" algn="l"/>
                <a:tab pos="1313299" algn="l"/>
                <a:tab pos="1969949" algn="l"/>
                <a:tab pos="2626599" algn="l"/>
                <a:tab pos="3283248" algn="l"/>
              </a:tabLst>
            </a:pPr>
            <a:r>
              <a:rPr lang="en-US" sz="2200"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0706" name="Rectangle 4"/>
          <p:cNvSpPr>
            <a:spLocks noChangeArrowheads="1"/>
          </p:cNvSpPr>
          <p:nvPr/>
        </p:nvSpPr>
        <p:spPr bwMode="auto">
          <a:xfrm>
            <a:off x="3679179" y="123854"/>
            <a:ext cx="1692041"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Lst>
            </a:pPr>
            <a:r>
              <a:rPr lang="en-US" sz="3600" dirty="0">
                <a:solidFill>
                  <a:srgbClr val="000000"/>
                </a:solidFill>
                <a:latin typeface="Calibri" charset="0"/>
                <a:ea typeface="Calibri" charset="0"/>
                <a:cs typeface="Calibri" charset="0"/>
              </a:rPr>
              <a:t>Anchors</a:t>
            </a:r>
          </a:p>
        </p:txBody>
      </p:sp>
      <p:sp>
        <p:nvSpPr>
          <p:cNvPr id="200707" name="Rectangle 5"/>
          <p:cNvSpPr>
            <a:spLocks noChangeArrowheads="1"/>
          </p:cNvSpPr>
          <p:nvPr/>
        </p:nvSpPr>
        <p:spPr bwMode="auto">
          <a:xfrm>
            <a:off x="1116000" y="1355183"/>
            <a:ext cx="7257600" cy="1607866"/>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$string=”3 they are”;</a:t>
            </a:r>
          </a:p>
          <a:p>
            <a:pPr>
              <a:lnSpc>
                <a:spcPct val="88000"/>
              </a:lnSpc>
              <a:tabLst>
                <a:tab pos="656650" algn="l"/>
                <a:tab pos="1313299" algn="l"/>
                <a:tab pos="1969949" algn="l"/>
                <a:tab pos="2626599" algn="l"/>
                <a:tab pos="3283248" algn="l"/>
                <a:tab pos="3939898" algn="l"/>
                <a:tab pos="4596548" algn="l"/>
                <a:tab pos="5253198" algn="l"/>
              </a:tabLst>
            </a:pPr>
            <a:endParaRPr lang="en-US" sz="2200"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if ($string=~/\</a:t>
            </a:r>
            <a:r>
              <a:rPr lang="en-US" sz="2200" dirty="0" err="1">
                <a:solidFill>
                  <a:srgbClr val="000000"/>
                </a:solidFill>
                <a:latin typeface="Courier New" charset="0"/>
              </a:rPr>
              <a:t>d</a:t>
            </a:r>
            <a:r>
              <a:rPr lang="en-US" sz="2200" dirty="0">
                <a:solidFill>
                  <a:srgbClr val="000000"/>
                </a:solidFill>
                <a:latin typeface="Courier New" charset="0"/>
              </a:rPr>
              <a:t>$/) {</a:t>
            </a: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	print “\$string ends in a number\</a:t>
            </a:r>
            <a:r>
              <a:rPr lang="en-US" sz="2200" dirty="0" err="1">
                <a:solidFill>
                  <a:srgbClr val="000000"/>
                </a:solidFill>
                <a:latin typeface="Courier New" charset="0"/>
              </a:rPr>
              <a:t>n</a:t>
            </a:r>
            <a:r>
              <a:rPr lang="en-US" sz="2200"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Lst>
            </a:pPr>
            <a:r>
              <a:rPr lang="en-US" sz="2200" dirty="0">
                <a:solidFill>
                  <a:srgbClr val="000000"/>
                </a:solidFill>
                <a:latin typeface="Courier New" charset="0"/>
              </a:rPr>
              <a:t>}</a:t>
            </a:r>
          </a:p>
        </p:txBody>
      </p:sp>
      <p:sp>
        <p:nvSpPr>
          <p:cNvPr id="200708" name="Rectangle 6"/>
          <p:cNvSpPr>
            <a:spLocks noChangeArrowheads="1"/>
          </p:cNvSpPr>
          <p:nvPr/>
        </p:nvSpPr>
        <p:spPr bwMode="auto">
          <a:xfrm>
            <a:off x="1190880" y="3306587"/>
            <a:ext cx="1940181" cy="422310"/>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Lst>
            </a:pPr>
            <a:r>
              <a:rPr lang="en-US" sz="2200" dirty="0">
                <a:solidFill>
                  <a:srgbClr val="000000"/>
                </a:solidFill>
              </a:rPr>
              <a:t>Will not match!</a:t>
            </a:r>
          </a:p>
        </p:txBody>
      </p:sp>
    </p:spTree>
  </p:cSld>
  <p:clrMapOvr>
    <a:masterClrMapping/>
  </p:clrMapOvr>
  <p:transition spd="med"/>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2754" name="Text Box 1"/>
          <p:cNvSpPr txBox="1">
            <a:spLocks noChangeArrowheads="1"/>
          </p:cNvSpPr>
          <p:nvPr/>
        </p:nvSpPr>
        <p:spPr bwMode="auto">
          <a:xfrm>
            <a:off x="3474721" y="165618"/>
            <a:ext cx="24912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EXERCISE</a:t>
            </a:r>
          </a:p>
        </p:txBody>
      </p:sp>
      <p:sp>
        <p:nvSpPr>
          <p:cNvPr id="202755" name="Text Box 2"/>
          <p:cNvSpPr txBox="1">
            <a:spLocks noChangeArrowheads="1"/>
          </p:cNvSpPr>
          <p:nvPr/>
        </p:nvSpPr>
        <p:spPr bwMode="auto">
          <a:xfrm>
            <a:off x="493921" y="1103156"/>
            <a:ext cx="7967520" cy="2818376"/>
          </a:xfrm>
          <a:prstGeom prst="rect">
            <a:avLst/>
          </a:prstGeom>
          <a:noFill/>
          <a:ln w="9525">
            <a:noFill/>
            <a:round/>
            <a:headEnd/>
            <a:tailEnd/>
          </a:ln>
        </p:spPr>
        <p:txBody>
          <a:bodyPr wrap="none" lIns="82945" tIns="41473" rIns="82945" bIns="41473">
            <a:prstTxWarp prst="textNoShape">
              <a:avLst/>
            </a:prstTxWarp>
          </a:bodyPr>
          <a:lstStyle/>
          <a:p>
            <a:pPr indent="328325">
              <a:lnSpc>
                <a:spcPct val="150000"/>
              </a:lnSpc>
              <a:spcAft>
                <a:spcPts val="136"/>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dirty="0">
                <a:solidFill>
                  <a:srgbClr val="000000"/>
                </a:solidFill>
              </a:rPr>
              <a:t>Download </a:t>
            </a:r>
            <a:r>
              <a:rPr lang="en-GB" dirty="0" err="1">
                <a:solidFill>
                  <a:srgbClr val="000000"/>
                </a:solidFill>
              </a:rPr>
              <a:t>demo.fasta</a:t>
            </a:r>
            <a:r>
              <a:rPr lang="en-GB" dirty="0">
                <a:solidFill>
                  <a:srgbClr val="000000"/>
                </a:solidFill>
              </a:rPr>
              <a:t> (</a:t>
            </a:r>
            <a:r>
              <a:rPr lang="en-GB" dirty="0" err="1">
                <a:solidFill>
                  <a:srgbClr val="000000"/>
                </a:solidFill>
              </a:rPr>
              <a:t>multifasta</a:t>
            </a:r>
            <a:r>
              <a:rPr lang="en-GB" dirty="0">
                <a:solidFill>
                  <a:srgbClr val="000000"/>
                </a:solidFill>
              </a:rPr>
              <a:t> file with DNA sequences) by typing</a:t>
            </a:r>
            <a:r>
              <a:rPr lang="en-GB" dirty="0" smtClean="0">
                <a:solidFill>
                  <a:srgbClr val="000000"/>
                </a:solidFill>
              </a:rPr>
              <a:t>:</a:t>
            </a:r>
            <a:endParaRPr lang="en-GB" dirty="0" smtClean="0">
              <a:solidFill>
                <a:srgbClr val="000000"/>
              </a:solidFill>
              <a:latin typeface="Courier New" charset="0"/>
            </a:endParaRPr>
          </a:p>
          <a:p>
            <a:pPr marL="328325">
              <a:spcBef>
                <a:spcPts val="261"/>
              </a:spcBef>
              <a:spcAft>
                <a:spcPts val="261"/>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dirty="0" smtClean="0">
                <a:latin typeface="Courier New"/>
              </a:rPr>
              <a:t>http://nin.crg.es/perlCourse2012/demo.fasta</a:t>
            </a:r>
            <a:endParaRPr lang="en-GB" dirty="0" smtClean="0">
              <a:solidFill>
                <a:srgbClr val="000000"/>
              </a:solidFill>
              <a:latin typeface="Courier New" charset="0"/>
            </a:endParaRPr>
          </a:p>
          <a:p>
            <a:pPr indent="328325">
              <a:lnSpc>
                <a:spcPct val="150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dirty="0">
                <a:solidFill>
                  <a:srgbClr val="000000"/>
                </a:solidFill>
              </a:rPr>
              <a:t>Write a Perl script to parse </a:t>
            </a:r>
            <a:r>
              <a:rPr lang="en-GB" dirty="0" err="1">
                <a:solidFill>
                  <a:srgbClr val="000000"/>
                </a:solidFill>
              </a:rPr>
              <a:t>demo.fasta</a:t>
            </a:r>
            <a:r>
              <a:rPr lang="en-GB" dirty="0">
                <a:solidFill>
                  <a:srgbClr val="000000"/>
                </a:solidFill>
              </a:rPr>
              <a:t> and print out the lines that contain the IDs </a:t>
            </a:r>
          </a:p>
          <a:p>
            <a:pPr indent="328325">
              <a:lnSpc>
                <a:spcPct val="15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dirty="0">
                <a:solidFill>
                  <a:srgbClr val="000000"/>
                </a:solidFill>
              </a:rPr>
              <a:t>for the different sequences</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endParaRPr lang="en-GB" dirty="0">
              <a:solidFill>
                <a:srgbClr val="000000"/>
              </a:solidFill>
            </a:endParaRPr>
          </a:p>
          <a:p>
            <a:pPr>
              <a:spcAft>
                <a:spcPts val="544"/>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b="1" dirty="0">
                <a:solidFill>
                  <a:srgbClr val="000000"/>
                </a:solidFill>
              </a:rPr>
              <a:t>Tip.</a:t>
            </a:r>
            <a:r>
              <a:rPr lang="en-GB" dirty="0">
                <a:solidFill>
                  <a:srgbClr val="000000"/>
                </a:solidFill>
              </a:rPr>
              <a:t> Remember that the </a:t>
            </a:r>
            <a:r>
              <a:rPr lang="en-GB" dirty="0" err="1">
                <a:solidFill>
                  <a:srgbClr val="000000"/>
                </a:solidFill>
              </a:rPr>
              <a:t>Fasta</a:t>
            </a:r>
            <a:r>
              <a:rPr lang="en-GB" dirty="0">
                <a:solidFill>
                  <a:srgbClr val="000000"/>
                </a:solidFill>
              </a:rPr>
              <a:t> format has always the following format: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dirty="0">
                <a:solidFill>
                  <a:srgbClr val="000000"/>
                </a:solidFill>
              </a:rPr>
              <a:t>&gt;seq1</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GB" dirty="0">
                <a:solidFill>
                  <a:srgbClr val="000000"/>
                </a:solidFill>
              </a:rPr>
              <a:t>ACGTGGGTGTGATG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Ex1. First program…</a:t>
            </a:r>
            <a:endParaRPr lang="en-US" dirty="0"/>
          </a:p>
        </p:txBody>
      </p:sp>
      <p:sp>
        <p:nvSpPr>
          <p:cNvPr id="3" name="Content Placeholder 2"/>
          <p:cNvSpPr>
            <a:spLocks noGrp="1"/>
          </p:cNvSpPr>
          <p:nvPr>
            <p:ph idx="1"/>
          </p:nvPr>
        </p:nvSpPr>
        <p:spPr/>
        <p:txBody>
          <a:bodyPr>
            <a:normAutofit lnSpcReduction="10000"/>
          </a:bodyPr>
          <a:lstStyle/>
          <a:p>
            <a:pPr marL="514350" indent="-514350">
              <a:buAutoNum type="arabicParenR"/>
            </a:pPr>
            <a:r>
              <a:rPr lang="en-US" sz="2800" dirty="0" smtClean="0"/>
              <a:t>Open a terminal</a:t>
            </a:r>
          </a:p>
          <a:p>
            <a:pPr marL="514350" indent="-514350">
              <a:buAutoNum type="arabicParenR"/>
            </a:pPr>
            <a:r>
              <a:rPr lang="en-US" sz="2800" dirty="0" smtClean="0"/>
              <a:t>Enter </a:t>
            </a:r>
            <a:r>
              <a:rPr lang="en-US" sz="2800" dirty="0" smtClean="0">
                <a:latin typeface="Courier"/>
              </a:rPr>
              <a:t>which </a:t>
            </a:r>
            <a:r>
              <a:rPr lang="en-US" sz="2800" dirty="0" err="1" smtClean="0">
                <a:latin typeface="Courier"/>
              </a:rPr>
              <a:t>perl</a:t>
            </a:r>
            <a:endParaRPr lang="en-US" sz="2800" dirty="0" smtClean="0">
              <a:latin typeface="Courier"/>
            </a:endParaRPr>
          </a:p>
          <a:p>
            <a:pPr marL="514350" indent="-514350">
              <a:buAutoNum type="arabicParenR"/>
            </a:pPr>
            <a:r>
              <a:rPr lang="en-US" sz="2800" dirty="0" smtClean="0"/>
              <a:t>Open </a:t>
            </a:r>
            <a:r>
              <a:rPr lang="en-US" sz="2800" dirty="0" err="1" smtClean="0">
                <a:latin typeface="Courier New"/>
              </a:rPr>
              <a:t>gedit</a:t>
            </a:r>
            <a:r>
              <a:rPr lang="en-US" sz="2800" dirty="0" smtClean="0"/>
              <a:t> and enter</a:t>
            </a:r>
          </a:p>
          <a:p>
            <a:pPr marL="514350" indent="-514350">
              <a:buNone/>
            </a:pPr>
            <a:r>
              <a:rPr lang="en-US" sz="2800" dirty="0" smtClean="0"/>
              <a:t>	</a:t>
            </a:r>
            <a:r>
              <a:rPr lang="en-US" sz="2800" dirty="0" smtClean="0">
                <a:latin typeface="Courier"/>
              </a:rPr>
              <a:t>#!/../path/to/</a:t>
            </a:r>
            <a:r>
              <a:rPr lang="en-US" sz="2800" dirty="0" err="1" smtClean="0">
                <a:latin typeface="Courier"/>
              </a:rPr>
              <a:t>perl</a:t>
            </a:r>
            <a:r>
              <a:rPr lang="en-US" sz="2800" dirty="0" smtClean="0">
                <a:latin typeface="Courier"/>
              </a:rPr>
              <a:t> –</a:t>
            </a:r>
            <a:r>
              <a:rPr lang="en-US" sz="2800" dirty="0" err="1" smtClean="0">
                <a:latin typeface="Courier"/>
              </a:rPr>
              <a:t>w</a:t>
            </a:r>
            <a:endParaRPr lang="en-US" sz="2800" dirty="0" smtClean="0">
              <a:latin typeface="Courier"/>
            </a:endParaRPr>
          </a:p>
          <a:p>
            <a:pPr marL="514350" indent="-514350">
              <a:buNone/>
            </a:pPr>
            <a:r>
              <a:rPr lang="en-US" sz="2800" dirty="0" smtClean="0">
                <a:latin typeface="Courier"/>
              </a:rPr>
              <a:t>	#prints Hello world in the screen</a:t>
            </a:r>
          </a:p>
          <a:p>
            <a:pPr marL="514350" indent="-514350">
              <a:buNone/>
            </a:pPr>
            <a:r>
              <a:rPr lang="en-US" sz="2800" dirty="0" smtClean="0">
                <a:latin typeface="Courier"/>
              </a:rPr>
              <a:t>	print “Hello world!\</a:t>
            </a:r>
            <a:r>
              <a:rPr lang="en-US" sz="2800" dirty="0" err="1" smtClean="0">
                <a:latin typeface="Courier"/>
              </a:rPr>
              <a:t>n</a:t>
            </a:r>
            <a:r>
              <a:rPr lang="en-US" sz="2800" dirty="0" smtClean="0">
                <a:latin typeface="Courier"/>
              </a:rPr>
              <a:t>”;</a:t>
            </a:r>
          </a:p>
          <a:p>
            <a:pPr marL="514350" indent="-514350">
              <a:buNone/>
            </a:pPr>
            <a:r>
              <a:rPr lang="en-US" sz="2800" dirty="0" smtClean="0"/>
              <a:t>4) Save it as </a:t>
            </a:r>
            <a:r>
              <a:rPr lang="en-US" sz="2800" dirty="0" err="1" smtClean="0">
                <a:latin typeface="Courier"/>
              </a:rPr>
              <a:t>hello.pl</a:t>
            </a:r>
            <a:endParaRPr lang="en-US" sz="2800" dirty="0" smtClean="0">
              <a:latin typeface="Courier"/>
            </a:endParaRPr>
          </a:p>
          <a:p>
            <a:pPr marL="514350" indent="-514350">
              <a:buNone/>
            </a:pPr>
            <a:r>
              <a:rPr lang="en-US" sz="2800" dirty="0" smtClean="0"/>
              <a:t>5) Execute it with</a:t>
            </a:r>
          </a:p>
          <a:p>
            <a:pPr marL="514350" indent="-514350">
              <a:buNone/>
            </a:pPr>
            <a:r>
              <a:rPr lang="en-US" sz="2800" dirty="0" smtClean="0"/>
              <a:t>	</a:t>
            </a:r>
            <a:r>
              <a:rPr lang="en-US" sz="2800" dirty="0" err="1" smtClean="0">
                <a:latin typeface="Courier"/>
              </a:rPr>
              <a:t>perl</a:t>
            </a:r>
            <a:r>
              <a:rPr lang="en-US" sz="2800" dirty="0" smtClean="0">
                <a:latin typeface="Courier"/>
              </a:rPr>
              <a:t> </a:t>
            </a:r>
            <a:r>
              <a:rPr lang="en-US" sz="2800" dirty="0" err="1" smtClean="0">
                <a:latin typeface="Courier"/>
              </a:rPr>
              <a:t>hello.pl</a:t>
            </a:r>
            <a:endParaRPr lang="en-US" sz="2800" dirty="0" smtClean="0">
              <a:latin typeface="Courier"/>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02" name="Text Box 1"/>
          <p:cNvSpPr txBox="1">
            <a:spLocks noChangeArrowheads="1"/>
          </p:cNvSpPr>
          <p:nvPr/>
        </p:nvSpPr>
        <p:spPr bwMode="auto">
          <a:xfrm>
            <a:off x="3656160" y="227544"/>
            <a:ext cx="22104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ANSWER</a:t>
            </a:r>
          </a:p>
        </p:txBody>
      </p:sp>
      <p:sp>
        <p:nvSpPr>
          <p:cNvPr id="204803" name="Freeform 2"/>
          <p:cNvSpPr>
            <a:spLocks noChangeArrowheads="1"/>
          </p:cNvSpPr>
          <p:nvPr/>
        </p:nvSpPr>
        <p:spPr bwMode="auto">
          <a:xfrm>
            <a:off x="1175040" y="1080114"/>
            <a:ext cx="6792480" cy="4484960"/>
          </a:xfrm>
          <a:custGeom>
            <a:avLst/>
            <a:gdLst>
              <a:gd name="T0" fmla="*/ 0 w 21600"/>
              <a:gd name="T1" fmla="*/ 0 h 21600"/>
              <a:gd name="T2" fmla="*/ 7488238 w 21600"/>
              <a:gd name="T3" fmla="*/ 0 h 21600"/>
              <a:gd name="T4" fmla="*/ 7488238 w 21600"/>
              <a:gd name="T5" fmla="*/ 5211763 h 21600"/>
              <a:gd name="T6" fmla="*/ 0 w 21600"/>
              <a:gd name="T7" fmla="*/ 521176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9525">
            <a:noFill/>
            <a:round/>
            <a:headEnd/>
            <a:tailEnd/>
          </a:ln>
        </p:spPr>
        <p:txBody>
          <a:bodyPr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$file="</a:t>
            </a:r>
            <a:r>
              <a:rPr lang="en-GB" sz="2200" dirty="0" err="1">
                <a:solidFill>
                  <a:srgbClr val="000000"/>
                </a:solidFill>
                <a:latin typeface="Courier New" charset="0"/>
              </a:rPr>
              <a:t>demo.fasta</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open </a:t>
            </a:r>
            <a:r>
              <a:rPr lang="en-GB" sz="2200" dirty="0" err="1">
                <a:solidFill>
                  <a:srgbClr val="000000"/>
                </a:solidFill>
                <a:latin typeface="Courier New" charset="0"/>
              </a:rPr>
              <a:t>FH</a:t>
            </a:r>
            <a:r>
              <a:rPr lang="en-GB" sz="2200" dirty="0" err="1" smtClean="0">
                <a:solidFill>
                  <a:srgbClr val="000000"/>
                </a:solidFill>
                <a:latin typeface="Courier New" charset="0"/>
              </a:rPr>
              <a:t>,”$</a:t>
            </a:r>
            <a:r>
              <a:rPr lang="en-GB" sz="2200" dirty="0" err="1">
                <a:solidFill>
                  <a:srgbClr val="000000"/>
                </a:solidFill>
                <a:latin typeface="Courier New" charset="0"/>
              </a:rPr>
              <a:t>file</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err="1">
                <a:solidFill>
                  <a:srgbClr val="000000"/>
                </a:solidFill>
                <a:latin typeface="Courier New" charset="0"/>
              </a:rPr>
              <a:t>while</a:t>
            </a:r>
            <a:r>
              <a:rPr lang="en-GB" sz="2200" dirty="0" err="1" smtClean="0">
                <a:solidFill>
                  <a:srgbClr val="000000"/>
                </a:solidFill>
                <a:latin typeface="Courier New" charset="0"/>
              </a:rPr>
              <a:t>($line</a:t>
            </a:r>
            <a:r>
              <a:rPr lang="en-GB" sz="2200" dirty="0" smtClean="0">
                <a:solidFill>
                  <a:srgbClr val="000000"/>
                </a:solidFill>
                <a:latin typeface="Courier New" charset="0"/>
              </a:rPr>
              <a:t>=&lt;</a:t>
            </a:r>
            <a:r>
              <a:rPr lang="en-GB" sz="2200" dirty="0">
                <a:solidFill>
                  <a:srgbClr val="000000"/>
                </a:solidFill>
                <a:latin typeface="Courier New" charset="0"/>
              </a:rPr>
              <a:t>FH&gt;) </a:t>
            </a:r>
            <a:r>
              <a:rPr lang="en-GB" sz="2200" dirty="0" smtClean="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	</a:t>
            </a:r>
            <a:r>
              <a:rPr lang="en-GB" sz="2200" dirty="0" err="1">
                <a:solidFill>
                  <a:srgbClr val="000000"/>
                </a:solidFill>
                <a:latin typeface="Courier New" charset="0"/>
              </a:rPr>
              <a:t>chomp($line</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	#match only lines starting with &gt;</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	if ($line=~/^&gt;/) {</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		print "$line\</a:t>
            </a:r>
            <a:r>
              <a:rPr lang="en-GB" sz="2200" dirty="0" err="1">
                <a:solidFill>
                  <a:srgbClr val="000000"/>
                </a:solidFill>
                <a:latin typeface="Courier New" charset="0"/>
              </a:rPr>
              <a:t>n</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	}</a:t>
            </a: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GB" sz="2200" dirty="0">
                <a:solidFill>
                  <a:srgbClr val="000000"/>
                </a:solidFill>
                <a:latin typeface="Courier New" charset="0"/>
              </a:rPr>
              <a:t>close FH;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6850" name="Freeform 3"/>
          <p:cNvSpPr>
            <a:spLocks noChangeArrowheads="1"/>
          </p:cNvSpPr>
          <p:nvPr/>
        </p:nvSpPr>
        <p:spPr bwMode="auto">
          <a:xfrm>
            <a:off x="305281" y="4562400"/>
            <a:ext cx="1588320" cy="1006666"/>
          </a:xfrm>
          <a:custGeom>
            <a:avLst/>
            <a:gdLst>
              <a:gd name="T0" fmla="*/ 81 w 21600"/>
              <a:gd name="T1" fmla="*/ 51 h 21600"/>
              <a:gd name="T2" fmla="*/ 1751013 w 21600"/>
              <a:gd name="T3" fmla="*/ 51 h 21600"/>
              <a:gd name="T4" fmla="*/ 1751013 w 21600"/>
              <a:gd name="T5" fmla="*/ 1109663 h 21600"/>
              <a:gd name="T6" fmla="*/ 81 w 21600"/>
              <a:gd name="T7" fmla="*/ 1109663 h 21600"/>
              <a:gd name="T8" fmla="*/ 81 w 21600"/>
              <a:gd name="T9" fmla="*/ 51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lIns="81639" tIns="60021" rIns="81639" bIns="40820">
            <a:prstTxWarp prst="textNoShape">
              <a:avLst/>
            </a:prstTxWarp>
          </a:bodyPr>
          <a:lstStyle/>
          <a:p>
            <a:pPr>
              <a:tabLst>
                <a:tab pos="656650" algn="l"/>
                <a:tab pos="1313299" algn="l"/>
              </a:tabLst>
            </a:pPr>
            <a:endParaRPr lang="en-US" sz="2200" dirty="0">
              <a:solidFill>
                <a:srgbClr val="000000"/>
              </a:solidFill>
              <a:latin typeface="Courier New" charset="0"/>
            </a:endParaRPr>
          </a:p>
        </p:txBody>
      </p:sp>
      <p:sp>
        <p:nvSpPr>
          <p:cNvPr id="206851" name="Rectangle 4"/>
          <p:cNvSpPr>
            <a:spLocks noChangeArrowheads="1"/>
          </p:cNvSpPr>
          <p:nvPr/>
        </p:nvSpPr>
        <p:spPr bwMode="auto">
          <a:xfrm>
            <a:off x="2142905" y="249146"/>
            <a:ext cx="4452112"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 pos="2626599" algn="l"/>
                <a:tab pos="3283248" algn="l"/>
                <a:tab pos="3939898" algn="l"/>
                <a:tab pos="4596548" algn="l"/>
                <a:tab pos="5253198" algn="l"/>
              </a:tabLst>
            </a:pPr>
            <a:r>
              <a:rPr lang="en-US" sz="3600" dirty="0">
                <a:solidFill>
                  <a:srgbClr val="000000"/>
                </a:solidFill>
                <a:latin typeface="Calibri" charset="0"/>
                <a:ea typeface="Calibri" charset="0"/>
                <a:cs typeface="Calibri" charset="0"/>
              </a:rPr>
              <a:t>Extracting the matches</a:t>
            </a:r>
          </a:p>
        </p:txBody>
      </p:sp>
      <p:sp>
        <p:nvSpPr>
          <p:cNvPr id="6" name="Rectangle 5"/>
          <p:cNvSpPr/>
          <p:nvPr/>
        </p:nvSpPr>
        <p:spPr>
          <a:xfrm>
            <a:off x="1668960" y="1286056"/>
            <a:ext cx="6082560" cy="3508077"/>
          </a:xfrm>
          <a:prstGeom prst="rect">
            <a:avLst/>
          </a:prstGeom>
        </p:spPr>
        <p:txBody>
          <a:bodyPr lIns="82945" tIns="41473" rIns="82945" bIns="41473">
            <a:spAutoFit/>
          </a:bodyPr>
          <a:lstStyle/>
          <a:p>
            <a:pPr marL="243364" indent="-243364">
              <a:spcBef>
                <a:spcPts val="1089"/>
              </a:spcBef>
              <a:spcAft>
                <a:spcPts val="907"/>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dirty="0">
                <a:solidFill>
                  <a:srgbClr val="000000"/>
                </a:solidFill>
              </a:rPr>
              <a:t>Parentheses () allow to recover the parts of a string that matched</a:t>
            </a:r>
          </a:p>
          <a:p>
            <a:pPr marL="243364" indent="-243364">
              <a:spcBef>
                <a:spcPts val="1089"/>
              </a:spcBef>
              <a:spcAft>
                <a:spcPts val="907"/>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dirty="0">
                <a:solidFill>
                  <a:srgbClr val="000000"/>
                </a:solidFill>
              </a:rPr>
              <a:t>Matches will be kept in special variables called $1 , $2 , etc</a:t>
            </a:r>
          </a:p>
          <a:p>
            <a:pPr marL="243364" indent="-243364">
              <a:spcBef>
                <a:spcPts val="1089"/>
              </a:spcBef>
              <a:spcAft>
                <a:spcPts val="907"/>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dirty="0">
                <a:solidFill>
                  <a:srgbClr val="000000"/>
                </a:solidFill>
              </a:rPr>
              <a:t>For example: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sz="2200" dirty="0">
                <a:solidFill>
                  <a:srgbClr val="000000"/>
                </a:solidFill>
                <a:latin typeface="Courier New" charset="0"/>
              </a:rPr>
              <a:t>$a=”Hello there, neighbor”;</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endParaRPr lang="en-US" sz="2200"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sz="2200" dirty="0">
                <a:solidFill>
                  <a:srgbClr val="000000"/>
                </a:solidFill>
                <a:latin typeface="Courier New" charset="0"/>
              </a:rPr>
              <a:t>if ($a=~/\</a:t>
            </a:r>
            <a:r>
              <a:rPr lang="en-US" sz="2200" dirty="0" err="1">
                <a:solidFill>
                  <a:srgbClr val="000000"/>
                </a:solidFill>
                <a:latin typeface="Courier New" charset="0"/>
              </a:rPr>
              <a:t>s(\w</a:t>
            </a:r>
            <a:r>
              <a:rPr lang="en-US" sz="2200" dirty="0">
                <a:solidFill>
                  <a:srgbClr val="000000"/>
                </a:solidFill>
                <a:latin typeface="Courier New"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sz="2200" dirty="0">
                <a:solidFill>
                  <a:srgbClr val="000000"/>
                </a:solidFill>
                <a:latin typeface="Courier New" charset="0"/>
              </a:rPr>
              <a:t>		print “the word was $1\n”;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defRPr/>
            </a:pPr>
            <a:r>
              <a:rPr lang="en-US" sz="2200" dirty="0">
                <a:solidFill>
                  <a:srgbClr val="000000"/>
                </a:solidFill>
                <a:latin typeface="Courier New" charset="0"/>
              </a:rPr>
              <a:t>}</a:t>
            </a:r>
          </a:p>
        </p:txBody>
      </p:sp>
      <p:sp>
        <p:nvSpPr>
          <p:cNvPr id="206853" name="Rectangle 9"/>
          <p:cNvSpPr>
            <a:spLocks noChangeArrowheads="1"/>
          </p:cNvSpPr>
          <p:nvPr/>
        </p:nvSpPr>
        <p:spPr bwMode="auto">
          <a:xfrm>
            <a:off x="1668961" y="4673292"/>
            <a:ext cx="1615680" cy="1391191"/>
          </a:xfrm>
          <a:prstGeom prst="rect">
            <a:avLst/>
          </a:prstGeom>
          <a:noFill/>
          <a:ln w="9525">
            <a:noFill/>
            <a:miter lim="800000"/>
            <a:headEnd/>
            <a:tailEnd/>
          </a:ln>
        </p:spPr>
        <p:txBody>
          <a:bodyPr lIns="82945" tIns="41473" rIns="82945" bIns="41473">
            <a:prstTxWarp prst="textNoShape">
              <a:avLst/>
            </a:prstTxWarp>
            <a:spAutoFit/>
          </a:bodyPr>
          <a:lstStyle/>
          <a:p>
            <a:pPr>
              <a:tabLst>
                <a:tab pos="656650" algn="l"/>
                <a:tab pos="1313299" algn="l"/>
              </a:tabLst>
            </a:pPr>
            <a:r>
              <a:rPr lang="en-US" sz="2200" dirty="0">
                <a:solidFill>
                  <a:srgbClr val="000000"/>
                </a:solidFill>
              </a:rPr>
              <a:t>Will print:</a:t>
            </a:r>
          </a:p>
          <a:p>
            <a:pPr>
              <a:tabLst>
                <a:tab pos="656650" algn="l"/>
                <a:tab pos="1313299" algn="l"/>
              </a:tabLst>
            </a:pPr>
            <a:endParaRPr lang="en-US" sz="2200" dirty="0">
              <a:solidFill>
                <a:srgbClr val="000000"/>
              </a:solidFill>
              <a:latin typeface="Times New Roman" charset="0"/>
            </a:endParaRPr>
          </a:p>
          <a:p>
            <a:pPr>
              <a:lnSpc>
                <a:spcPct val="88000"/>
              </a:lnSpc>
              <a:tabLst>
                <a:tab pos="656650" algn="l"/>
                <a:tab pos="1313299" algn="l"/>
              </a:tabLst>
            </a:pPr>
            <a:r>
              <a:rPr lang="en-US" sz="2200" dirty="0">
                <a:solidFill>
                  <a:srgbClr val="000000"/>
                </a:solidFill>
                <a:latin typeface="Courier New" charset="0"/>
              </a:rPr>
              <a:t>&gt;there</a:t>
            </a:r>
          </a:p>
          <a:p>
            <a:pPr>
              <a:lnSpc>
                <a:spcPct val="88000"/>
              </a:lnSpc>
              <a:tabLst>
                <a:tab pos="656650" algn="l"/>
                <a:tab pos="1313299" algn="l"/>
              </a:tabLst>
            </a:pPr>
            <a:r>
              <a:rPr lang="en-US" sz="2200"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8898" name="Rectangle 4"/>
          <p:cNvSpPr>
            <a:spLocks noChangeArrowheads="1"/>
          </p:cNvSpPr>
          <p:nvPr/>
        </p:nvSpPr>
        <p:spPr bwMode="auto">
          <a:xfrm>
            <a:off x="2453225" y="123854"/>
            <a:ext cx="4452112"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 pos="2626599" algn="l"/>
                <a:tab pos="3283248" algn="l"/>
                <a:tab pos="3939898" algn="l"/>
                <a:tab pos="4596548" algn="l"/>
                <a:tab pos="5253198" algn="l"/>
              </a:tabLst>
            </a:pPr>
            <a:r>
              <a:rPr lang="en-US" sz="3600" dirty="0">
                <a:solidFill>
                  <a:srgbClr val="000000"/>
                </a:solidFill>
                <a:latin typeface="Calibri" charset="0"/>
                <a:ea typeface="Calibri" charset="0"/>
                <a:cs typeface="Calibri" charset="0"/>
              </a:rPr>
              <a:t>Extracting the matches</a:t>
            </a:r>
          </a:p>
        </p:txBody>
      </p:sp>
      <p:sp>
        <p:nvSpPr>
          <p:cNvPr id="208899" name="Rectangle 5"/>
          <p:cNvSpPr>
            <a:spLocks noChangeArrowheads="1"/>
          </p:cNvSpPr>
          <p:nvPr/>
        </p:nvSpPr>
        <p:spPr bwMode="auto">
          <a:xfrm>
            <a:off x="1116000" y="1493438"/>
            <a:ext cx="7119360" cy="1707585"/>
          </a:xfrm>
          <a:prstGeom prst="rect">
            <a:avLst/>
          </a:prstGeom>
          <a:noFill/>
          <a:ln w="9525">
            <a:noFill/>
            <a:miter lim="800000"/>
            <a:headEnd/>
            <a:tailEnd/>
          </a:ln>
        </p:spPr>
        <p:txBody>
          <a:bodyPr lIns="82945" tIns="41473" rIns="82945" bIns="41473">
            <a:prstTxWarp prst="textNoShape">
              <a:avLst/>
            </a:prstTxWarp>
            <a:spAutoFit/>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rPr>
              <a:t>$a=”Hello there, neighbor”;</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sz="2200"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rPr>
              <a:t>if ($a=~/(\</a:t>
            </a:r>
            <a:r>
              <a:rPr lang="en-US" sz="2200" dirty="0" err="1">
                <a:solidFill>
                  <a:srgbClr val="000000"/>
                </a:solidFill>
                <a:latin typeface="Courier New" charset="0"/>
              </a:rPr>
              <a:t>w</a:t>
            </a:r>
            <a:r>
              <a:rPr lang="en-US" sz="2200" dirty="0">
                <a:solidFill>
                  <a:srgbClr val="000000"/>
                </a:solidFill>
                <a:latin typeface="Courier New" charset="0"/>
              </a:rPr>
              <a:t>+) (\</a:t>
            </a:r>
            <a:r>
              <a:rPr lang="en-US" sz="2200" dirty="0" err="1">
                <a:solidFill>
                  <a:srgbClr val="000000"/>
                </a:solidFill>
                <a:latin typeface="Courier New" charset="0"/>
              </a:rPr>
              <a:t>w</a:t>
            </a:r>
            <a:r>
              <a:rPr lang="en-US" sz="2200" dirty="0">
                <a:solidFill>
                  <a:srgbClr val="000000"/>
                </a:solidFill>
                <a:latin typeface="Courier New" charset="0"/>
              </a:rPr>
              <a:t>+), (\</a:t>
            </a:r>
            <a:r>
              <a:rPr lang="en-US" sz="2200" dirty="0" err="1">
                <a:solidFill>
                  <a:srgbClr val="000000"/>
                </a:solidFill>
                <a:latin typeface="Courier New" charset="0"/>
              </a:rPr>
              <a:t>w</a:t>
            </a:r>
            <a:r>
              <a:rPr lang="en-US" sz="2200" dirty="0">
                <a:solidFill>
                  <a:srgbClr val="000000"/>
                </a:solidFill>
                <a:latin typeface="Courier New"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rPr>
              <a:t>	print “words were $1 $2 $3\n”;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rPr>
              <a:t>}</a:t>
            </a:r>
          </a:p>
        </p:txBody>
      </p:sp>
      <p:sp>
        <p:nvSpPr>
          <p:cNvPr id="208900" name="Rectangle 6"/>
          <p:cNvSpPr>
            <a:spLocks noChangeArrowheads="1"/>
          </p:cNvSpPr>
          <p:nvPr/>
        </p:nvSpPr>
        <p:spPr bwMode="auto">
          <a:xfrm>
            <a:off x="1116000" y="3498128"/>
            <a:ext cx="5736960" cy="1391191"/>
          </a:xfrm>
          <a:prstGeom prst="rect">
            <a:avLst/>
          </a:prstGeom>
          <a:noFill/>
          <a:ln w="9525">
            <a:noFill/>
            <a:miter lim="800000"/>
            <a:headEnd/>
            <a:tailEnd/>
          </a:ln>
        </p:spPr>
        <p:txBody>
          <a:bodyPr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Lst>
            </a:pPr>
            <a:r>
              <a:rPr lang="en-US" sz="2200" dirty="0">
                <a:solidFill>
                  <a:srgbClr val="000000"/>
                </a:solidFill>
              </a:rPr>
              <a:t>Will print:</a:t>
            </a:r>
          </a:p>
          <a:p>
            <a:pPr>
              <a:tabLst>
                <a:tab pos="656650" algn="l"/>
                <a:tab pos="1313299" algn="l"/>
                <a:tab pos="1969949" algn="l"/>
                <a:tab pos="2626599" algn="l"/>
                <a:tab pos="3283248" algn="l"/>
                <a:tab pos="3939898" algn="l"/>
                <a:tab pos="4596548" algn="l"/>
              </a:tabLst>
            </a:pPr>
            <a:endParaRPr lang="en-US" sz="2200" dirty="0">
              <a:solidFill>
                <a:srgbClr val="000000"/>
              </a:solidFill>
              <a:latin typeface="Times New Roman" charset="0"/>
            </a:endParaRPr>
          </a:p>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&gt;words were Hello there neighbor</a:t>
            </a:r>
          </a:p>
          <a:p>
            <a:pPr>
              <a:lnSpc>
                <a:spcPct val="88000"/>
              </a:lnSpc>
              <a:tabLst>
                <a:tab pos="656650" algn="l"/>
                <a:tab pos="1313299" algn="l"/>
                <a:tab pos="1969949" algn="l"/>
                <a:tab pos="2626599" algn="l"/>
                <a:tab pos="3283248" algn="l"/>
                <a:tab pos="3939898" algn="l"/>
                <a:tab pos="4596548" algn="l"/>
              </a:tabLst>
            </a:pPr>
            <a:r>
              <a:rPr lang="en-US" sz="2200"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0946" name="Text Box 1"/>
          <p:cNvSpPr txBox="1">
            <a:spLocks noChangeArrowheads="1"/>
          </p:cNvSpPr>
          <p:nvPr/>
        </p:nvSpPr>
        <p:spPr bwMode="auto">
          <a:xfrm>
            <a:off x="3601441" y="227544"/>
            <a:ext cx="24912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EXERCISE</a:t>
            </a:r>
          </a:p>
        </p:txBody>
      </p:sp>
      <p:sp>
        <p:nvSpPr>
          <p:cNvPr id="210947" name="Text Box 2"/>
          <p:cNvSpPr txBox="1">
            <a:spLocks noChangeArrowheads="1"/>
          </p:cNvSpPr>
          <p:nvPr/>
        </p:nvSpPr>
        <p:spPr bwMode="auto">
          <a:xfrm>
            <a:off x="695520" y="1009547"/>
            <a:ext cx="7816320" cy="5394806"/>
          </a:xfrm>
          <a:prstGeom prst="rect">
            <a:avLst/>
          </a:prstGeom>
          <a:noFill/>
          <a:ln w="9525">
            <a:noFill/>
            <a:round/>
            <a:headEnd/>
            <a:tailEnd/>
          </a:ln>
        </p:spPr>
        <p:txBody>
          <a:bodyPr wrap="none" lIns="82945" tIns="41473" rIns="82945" bIns="41473">
            <a:prstTxWarp prst="textNoShape">
              <a:avLst/>
            </a:prstTxWarp>
          </a:bodyPr>
          <a:lstStyle/>
          <a:p>
            <a:pPr marL="240484" indent="-24048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rPr>
              <a:t>Download </a:t>
            </a:r>
            <a:r>
              <a:rPr lang="en-GB" dirty="0" err="1">
                <a:solidFill>
                  <a:srgbClr val="000000"/>
                </a:solidFill>
              </a:rPr>
              <a:t>demo.fasta</a:t>
            </a:r>
            <a:r>
              <a:rPr lang="en-GB" dirty="0">
                <a:solidFill>
                  <a:srgbClr val="000000"/>
                </a:solidFill>
              </a:rPr>
              <a:t> (</a:t>
            </a:r>
            <a:r>
              <a:rPr lang="en-GB" dirty="0" err="1">
                <a:solidFill>
                  <a:srgbClr val="000000"/>
                </a:solidFill>
              </a:rPr>
              <a:t>multifasta</a:t>
            </a:r>
            <a:r>
              <a:rPr lang="en-GB" dirty="0">
                <a:solidFill>
                  <a:srgbClr val="000000"/>
                </a:solidFill>
              </a:rPr>
              <a:t> file with DNA sequences) by typing:</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GB" dirty="0" smtClean="0">
              <a:solidFill>
                <a:srgbClr val="000000"/>
              </a:solidFill>
            </a:endParaRPr>
          </a:p>
          <a:p>
            <a:pPr>
              <a:spcAft>
                <a:spcPts val="1089"/>
              </a:spcAft>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smtClean="0">
                <a:latin typeface="Courier New"/>
                <a:hlinkClick r:id="rId3"/>
              </a:rPr>
              <a:t>http://nin.crg.es/perlCourse2012/demo.fasta</a:t>
            </a:r>
            <a:endParaRPr lang="en-GB" dirty="0" smtClean="0">
              <a:solidFill>
                <a:srgbClr val="000000"/>
              </a:solidFill>
              <a:latin typeface="Courier New" charset="0"/>
            </a:endParaRPr>
          </a:p>
          <a:p>
            <a:pPr indent="24048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smtClean="0">
                <a:solidFill>
                  <a:srgbClr val="000000"/>
                </a:solidFill>
              </a:rPr>
              <a:t>Write </a:t>
            </a:r>
            <a:r>
              <a:rPr lang="en-GB" dirty="0">
                <a:solidFill>
                  <a:srgbClr val="000000"/>
                </a:solidFill>
              </a:rPr>
              <a:t>a Perl script to parse </a:t>
            </a:r>
            <a:r>
              <a:rPr lang="en-GB" dirty="0" err="1">
                <a:solidFill>
                  <a:srgbClr val="000000"/>
                </a:solidFill>
              </a:rPr>
              <a:t>demo.fasta</a:t>
            </a:r>
            <a:r>
              <a:rPr lang="en-GB" dirty="0">
                <a:solidFill>
                  <a:srgbClr val="000000"/>
                </a:solidFill>
              </a:rPr>
              <a:t> and print out the part of the ID that </a:t>
            </a:r>
          </a:p>
          <a:p>
            <a:pPr marL="240484">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rPr>
              <a:t>differentiates one sequence from the other. For example:</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&gt;seq1</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&gt;seq2</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&gt;seq3</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a:t>
            </a:r>
          </a:p>
          <a:p>
            <a:pPr>
              <a:lnSpc>
                <a:spcPct val="150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rPr>
              <a:t>Our script will print:</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1</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2</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3</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GB" dirty="0">
              <a:solidFill>
                <a:srgbClr val="000000"/>
              </a:solidFill>
            </a:endParaRPr>
          </a:p>
          <a:p>
            <a:pPr>
              <a:spcAft>
                <a:spcPts val="544"/>
              </a:spcAft>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b="1" dirty="0">
                <a:solidFill>
                  <a:srgbClr val="000000"/>
                </a:solidFill>
              </a:rPr>
              <a:t>Tip.</a:t>
            </a:r>
            <a:r>
              <a:rPr lang="en-GB" dirty="0">
                <a:solidFill>
                  <a:srgbClr val="000000"/>
                </a:solidFill>
              </a:rPr>
              <a:t> Remember that the </a:t>
            </a:r>
            <a:r>
              <a:rPr lang="en-GB" dirty="0" err="1">
                <a:solidFill>
                  <a:srgbClr val="000000"/>
                </a:solidFill>
              </a:rPr>
              <a:t>Fasta</a:t>
            </a:r>
            <a:r>
              <a:rPr lang="en-GB" dirty="0">
                <a:solidFill>
                  <a:srgbClr val="000000"/>
                </a:solidFill>
              </a:rPr>
              <a:t> format has always the following format:</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rPr>
              <a:t>&gt;seq1</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GB" dirty="0">
                <a:solidFill>
                  <a:srgbClr val="000000"/>
                </a:solidFill>
              </a:rPr>
              <a:t>ACGTGGGTGTGATG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Text Box 1"/>
          <p:cNvSpPr txBox="1">
            <a:spLocks noChangeArrowheads="1"/>
          </p:cNvSpPr>
          <p:nvPr/>
        </p:nvSpPr>
        <p:spPr bwMode="auto">
          <a:xfrm>
            <a:off x="3535200" y="234745"/>
            <a:ext cx="22104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ANSWER</a:t>
            </a:r>
          </a:p>
        </p:txBody>
      </p:sp>
      <p:sp>
        <p:nvSpPr>
          <p:cNvPr id="212995" name="Freeform 2"/>
          <p:cNvSpPr>
            <a:spLocks noChangeArrowheads="1"/>
          </p:cNvSpPr>
          <p:nvPr/>
        </p:nvSpPr>
        <p:spPr bwMode="auto">
          <a:xfrm>
            <a:off x="1474561" y="1142040"/>
            <a:ext cx="6138720" cy="4146406"/>
          </a:xfrm>
          <a:custGeom>
            <a:avLst/>
            <a:gdLst>
              <a:gd name="T0" fmla="*/ 0 w 21600"/>
              <a:gd name="T1" fmla="*/ 0 h 21600"/>
              <a:gd name="T2" fmla="*/ 6767513 w 21600"/>
              <a:gd name="T3" fmla="*/ 0 h 21600"/>
              <a:gd name="T4" fmla="*/ 6767513 w 21600"/>
              <a:gd name="T5" fmla="*/ 4893647 h 21600"/>
              <a:gd name="T6" fmla="*/ 0 w 21600"/>
              <a:gd name="T7" fmla="*/ 489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9525">
            <a:noFill/>
            <a:round/>
            <a:headEnd/>
            <a:tailEnd/>
          </a:ln>
        </p:spPr>
        <p:txBody>
          <a:bodyPr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$file="</a:t>
            </a:r>
            <a:r>
              <a:rPr lang="en-GB" sz="2200" dirty="0" err="1">
                <a:solidFill>
                  <a:srgbClr val="000000"/>
                </a:solidFill>
                <a:latin typeface="Courier New" charset="0"/>
              </a:rPr>
              <a:t>demo.fasta</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open </a:t>
            </a:r>
            <a:r>
              <a:rPr lang="en-GB" sz="2200" dirty="0" err="1">
                <a:solidFill>
                  <a:srgbClr val="000000"/>
                </a:solidFill>
                <a:latin typeface="Courier New" charset="0"/>
              </a:rPr>
              <a:t>FH</a:t>
            </a:r>
            <a:r>
              <a:rPr lang="en-GB" sz="2200" dirty="0" err="1" smtClean="0">
                <a:solidFill>
                  <a:srgbClr val="000000"/>
                </a:solidFill>
                <a:latin typeface="Courier New" charset="0"/>
              </a:rPr>
              <a:t>,”$</a:t>
            </a:r>
            <a:r>
              <a:rPr lang="en-GB" sz="2200" dirty="0" err="1">
                <a:solidFill>
                  <a:srgbClr val="000000"/>
                </a:solidFill>
                <a:latin typeface="Courier New" charset="0"/>
              </a:rPr>
              <a:t>file</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err="1">
                <a:solidFill>
                  <a:srgbClr val="000000"/>
                </a:solidFill>
                <a:latin typeface="Courier New" charset="0"/>
              </a:rPr>
              <a:t>while</a:t>
            </a:r>
            <a:r>
              <a:rPr lang="en-GB" sz="2200" dirty="0" err="1" smtClean="0">
                <a:solidFill>
                  <a:srgbClr val="000000"/>
                </a:solidFill>
                <a:latin typeface="Courier New" charset="0"/>
              </a:rPr>
              <a:t>($line</a:t>
            </a:r>
            <a:r>
              <a:rPr lang="en-GB" sz="2200" dirty="0" smtClean="0">
                <a:solidFill>
                  <a:srgbClr val="000000"/>
                </a:solidFill>
                <a:latin typeface="Courier New" charset="0"/>
              </a:rPr>
              <a:t>=&lt;</a:t>
            </a:r>
            <a:r>
              <a:rPr lang="en-GB" sz="2200" dirty="0">
                <a:solidFill>
                  <a:srgbClr val="000000"/>
                </a:solidFill>
                <a:latin typeface="Courier New" charset="0"/>
              </a:rPr>
              <a:t>FH&gt;) </a:t>
            </a:r>
            <a:r>
              <a:rPr lang="en-GB" sz="2200" dirty="0" smtClean="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a:t>
            </a:r>
            <a:r>
              <a:rPr lang="en-GB" sz="2200" dirty="0" err="1">
                <a:solidFill>
                  <a:srgbClr val="000000"/>
                </a:solidFill>
                <a:latin typeface="Courier New" charset="0"/>
              </a:rPr>
              <a:t>chomp($line</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#capture the digits after </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#the word </a:t>
            </a:r>
            <a:r>
              <a:rPr lang="en-GB" sz="2200" dirty="0" err="1">
                <a:solidFill>
                  <a:srgbClr val="000000"/>
                </a:solidFill>
                <a:latin typeface="Courier New" charset="0"/>
              </a:rPr>
              <a:t>seq</a:t>
            </a: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if ($line=~/^&gt;</a:t>
            </a:r>
            <a:r>
              <a:rPr lang="en-GB" sz="2200" dirty="0" err="1">
                <a:solidFill>
                  <a:srgbClr val="000000"/>
                </a:solidFill>
                <a:latin typeface="Courier New" charset="0"/>
              </a:rPr>
              <a:t>seq(\d</a:t>
            </a:r>
            <a:r>
              <a:rPr lang="en-GB" sz="2200" dirty="0">
                <a:solidFill>
                  <a:srgbClr val="000000"/>
                </a:solidFill>
                <a:latin typeface="Courier New" charset="0"/>
              </a:rPr>
              <a:t>+)/) {</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print "$1\n";</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close FH;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42" name="Rectangle 4"/>
          <p:cNvSpPr>
            <a:spLocks noChangeArrowheads="1"/>
          </p:cNvSpPr>
          <p:nvPr/>
        </p:nvSpPr>
        <p:spPr bwMode="auto">
          <a:xfrm>
            <a:off x="2058991" y="180019"/>
            <a:ext cx="5256418"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 pos="2626599" algn="l"/>
                <a:tab pos="3283248" algn="l"/>
                <a:tab pos="3939898" algn="l"/>
                <a:tab pos="4596548" algn="l"/>
                <a:tab pos="5253198" algn="l"/>
                <a:tab pos="5909847" algn="l"/>
                <a:tab pos="6566497" algn="l"/>
              </a:tabLst>
            </a:pPr>
            <a:r>
              <a:rPr lang="en-US" sz="3600" dirty="0">
                <a:solidFill>
                  <a:srgbClr val="000000"/>
                </a:solidFill>
                <a:latin typeface="Calibri" charset="0"/>
                <a:ea typeface="Calibri" charset="0"/>
                <a:cs typeface="Calibri" charset="0"/>
              </a:rPr>
              <a:t>Processing text with REGEX</a:t>
            </a:r>
          </a:p>
        </p:txBody>
      </p:sp>
      <p:sp>
        <p:nvSpPr>
          <p:cNvPr id="6" name="Rectangle 5"/>
          <p:cNvSpPr/>
          <p:nvPr/>
        </p:nvSpPr>
        <p:spPr>
          <a:xfrm>
            <a:off x="1392480" y="1286056"/>
            <a:ext cx="6082560" cy="2255274"/>
          </a:xfrm>
          <a:prstGeom prst="rect">
            <a:avLst/>
          </a:prstGeom>
        </p:spPr>
        <p:txBody>
          <a:bodyPr lIns="82945" tIns="41473" rIns="82945" bIns="41473">
            <a:spAutoFit/>
          </a:bodyPr>
          <a:lstStyle/>
          <a:p>
            <a:pPr marL="324005" indent="-324005">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So far REGEX were used to check if a given string has a given pattern inside, but we did not modify the original string</a:t>
            </a:r>
          </a:p>
          <a:p>
            <a:pPr marL="324005" indent="-324005">
              <a:lnSpc>
                <a:spcPct val="140000"/>
              </a:lnSpc>
              <a:spcAft>
                <a:spcPts val="261"/>
              </a:spcAft>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Substitution operator:</a:t>
            </a:r>
          </a:p>
          <a:p>
            <a:pPr>
              <a:lnSpc>
                <a:spcPct val="141000"/>
              </a:lnSpc>
              <a:spcBef>
                <a:spcPts val="261"/>
              </a:spcBef>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$string=”Homer Simpson”;</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$string=~</a:t>
            </a:r>
            <a:r>
              <a:rPr lang="en-US" dirty="0" err="1">
                <a:solidFill>
                  <a:srgbClr val="000000"/>
                </a:solidFill>
                <a:latin typeface="Courier New" charset="0"/>
              </a:rPr>
              <a:t>s</a:t>
            </a:r>
            <a:r>
              <a:rPr lang="en-US" dirty="0">
                <a:solidFill>
                  <a:srgbClr val="000000"/>
                </a:solidFill>
                <a:latin typeface="Courier New" charset="0"/>
              </a:rPr>
              <a:t>/Homer/Bart/;</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print “Now we have $string\</a:t>
            </a:r>
            <a:r>
              <a:rPr lang="en-US" dirty="0" err="1">
                <a:solidFill>
                  <a:srgbClr val="000000"/>
                </a:solidFill>
                <a:latin typeface="Courier New" charset="0"/>
              </a:rPr>
              <a:t>n</a:t>
            </a:r>
            <a:r>
              <a:rPr lang="en-US" dirty="0">
                <a:solidFill>
                  <a:srgbClr val="000000"/>
                </a:solidFill>
                <a:latin typeface="Courier New" charset="0"/>
              </a:rPr>
              <a:t>”;</a:t>
            </a:r>
          </a:p>
        </p:txBody>
      </p:sp>
      <p:sp>
        <p:nvSpPr>
          <p:cNvPr id="215044" name="Rectangle 6"/>
          <p:cNvSpPr>
            <a:spLocks noChangeArrowheads="1"/>
          </p:cNvSpPr>
          <p:nvPr/>
        </p:nvSpPr>
        <p:spPr bwMode="auto">
          <a:xfrm>
            <a:off x="1392481" y="3636383"/>
            <a:ext cx="4570560" cy="1130812"/>
          </a:xfrm>
          <a:prstGeom prst="rect">
            <a:avLst/>
          </a:prstGeom>
          <a:noFill/>
          <a:ln w="9525">
            <a:noFill/>
            <a:miter lim="800000"/>
            <a:headEnd/>
            <a:tailEnd/>
          </a:ln>
        </p:spPr>
        <p:txBody>
          <a:bodyPr lIns="82945" tIns="41473" rIns="82945" bIns="41473">
            <a:prstTxWarp prst="textNoShape">
              <a:avLst/>
            </a:prstTxWarp>
            <a:spAutoFit/>
          </a:bodyPr>
          <a:lstStyle/>
          <a:p>
            <a:pPr>
              <a:tabLst>
                <a:tab pos="656650" algn="l"/>
                <a:tab pos="1313299" algn="l"/>
                <a:tab pos="1969949" algn="l"/>
              </a:tabLst>
            </a:pPr>
            <a:r>
              <a:rPr lang="en-US" dirty="0">
                <a:solidFill>
                  <a:srgbClr val="000000"/>
                </a:solidFill>
              </a:rPr>
              <a:t>Will print:</a:t>
            </a:r>
          </a:p>
          <a:p>
            <a:pPr>
              <a:tabLst>
                <a:tab pos="656650" algn="l"/>
                <a:tab pos="1313299" algn="l"/>
                <a:tab pos="1969949" algn="l"/>
              </a:tabLst>
            </a:pPr>
            <a:endParaRPr lang="en-US" dirty="0">
              <a:solidFill>
                <a:srgbClr val="000000"/>
              </a:solidFill>
              <a:latin typeface="Times New Roman" charset="0"/>
            </a:endParaRPr>
          </a:p>
          <a:p>
            <a:pPr>
              <a:lnSpc>
                <a:spcPct val="88000"/>
              </a:lnSpc>
              <a:tabLst>
                <a:tab pos="656650" algn="l"/>
                <a:tab pos="1313299" algn="l"/>
                <a:tab pos="1969949" algn="l"/>
              </a:tabLst>
            </a:pPr>
            <a:r>
              <a:rPr lang="en-US" dirty="0">
                <a:solidFill>
                  <a:srgbClr val="000000"/>
                </a:solidFill>
                <a:latin typeface="Courier New" charset="0"/>
              </a:rPr>
              <a:t>&gt;Now we have Bart Simpson</a:t>
            </a:r>
          </a:p>
          <a:p>
            <a:pPr>
              <a:lnSpc>
                <a:spcPct val="88000"/>
              </a:lnSpc>
              <a:tabLst>
                <a:tab pos="656650" algn="l"/>
                <a:tab pos="1313299" algn="l"/>
                <a:tab pos="1969949" algn="l"/>
              </a:tabLst>
            </a:pPr>
            <a:r>
              <a:rPr lang="en-US"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Freeform 3"/>
          <p:cNvSpPr>
            <a:spLocks noChangeArrowheads="1"/>
          </p:cNvSpPr>
          <p:nvPr/>
        </p:nvSpPr>
        <p:spPr bwMode="auto">
          <a:xfrm>
            <a:off x="493920" y="4120273"/>
            <a:ext cx="1208160" cy="364358"/>
          </a:xfrm>
          <a:custGeom>
            <a:avLst/>
            <a:gdLst>
              <a:gd name="T0" fmla="*/ 62 w 21600"/>
              <a:gd name="T1" fmla="*/ 19 h 21600"/>
              <a:gd name="T2" fmla="*/ 1331912 w 21600"/>
              <a:gd name="T3" fmla="*/ 19 h 21600"/>
              <a:gd name="T4" fmla="*/ 1331912 w 21600"/>
              <a:gd name="T5" fmla="*/ 401637 h 21600"/>
              <a:gd name="T6" fmla="*/ 62 w 21600"/>
              <a:gd name="T7" fmla="*/ 401637 h 21600"/>
              <a:gd name="T8" fmla="*/ 62 w 21600"/>
              <a:gd name="T9" fmla="*/ 19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58421" rIns="81639" bIns="40820">
            <a:prstTxWarp prst="textNoShape">
              <a:avLst/>
            </a:prstTxWarp>
          </a:bodyPr>
          <a:lstStyle/>
          <a:p>
            <a:pPr>
              <a:tabLst>
                <a:tab pos="656650" algn="l"/>
              </a:tabLst>
            </a:pPr>
            <a:endParaRPr lang="en-US" sz="2000" dirty="0">
              <a:solidFill>
                <a:srgbClr val="000000"/>
              </a:solidFill>
            </a:endParaRPr>
          </a:p>
        </p:txBody>
      </p:sp>
      <p:sp>
        <p:nvSpPr>
          <p:cNvPr id="217091" name="Rectangle 5"/>
          <p:cNvSpPr>
            <a:spLocks noChangeArrowheads="1"/>
          </p:cNvSpPr>
          <p:nvPr/>
        </p:nvSpPr>
        <p:spPr bwMode="auto">
          <a:xfrm>
            <a:off x="2074832" y="228984"/>
            <a:ext cx="5256418"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 pos="2626599" algn="l"/>
                <a:tab pos="3283248" algn="l"/>
                <a:tab pos="3939898" algn="l"/>
                <a:tab pos="4596548" algn="l"/>
                <a:tab pos="5253198" algn="l"/>
                <a:tab pos="5909847" algn="l"/>
                <a:tab pos="6566497" algn="l"/>
              </a:tabLst>
            </a:pPr>
            <a:r>
              <a:rPr lang="en-US" sz="3600" dirty="0">
                <a:solidFill>
                  <a:srgbClr val="000000"/>
                </a:solidFill>
                <a:latin typeface="Calibri" charset="0"/>
                <a:ea typeface="Calibri" charset="0"/>
                <a:cs typeface="Calibri" charset="0"/>
              </a:rPr>
              <a:t>Processing text with REGEX</a:t>
            </a:r>
          </a:p>
        </p:txBody>
      </p:sp>
      <p:sp>
        <p:nvSpPr>
          <p:cNvPr id="7" name="Rectangle 6"/>
          <p:cNvSpPr/>
          <p:nvPr/>
        </p:nvSpPr>
        <p:spPr>
          <a:xfrm>
            <a:off x="1002653" y="1147801"/>
            <a:ext cx="7904835" cy="2416087"/>
          </a:xfrm>
          <a:prstGeom prst="rect">
            <a:avLst/>
          </a:prstGeom>
        </p:spPr>
        <p:txBody>
          <a:bodyPr wrap="square" lIns="82945" tIns="41473" rIns="82945" bIns="41473">
            <a:spAutoFit/>
          </a:bodyPr>
          <a:lstStyle/>
          <a:p>
            <a:pPr marL="324005" indent="-324005">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Substituting globally</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dirty="0">
              <a:solidFill>
                <a:srgbClr val="000000"/>
              </a:solidFill>
            </a:endParaRP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rPr>
              <a:t>Example (Removing extra </a:t>
            </a:r>
            <a:r>
              <a:rPr lang="en-US" dirty="0" err="1">
                <a:solidFill>
                  <a:srgbClr val="000000"/>
                </a:solidFill>
              </a:rPr>
              <a:t>tabspaces</a:t>
            </a:r>
            <a:r>
              <a:rPr lang="en-US" dirty="0">
                <a:solidFill>
                  <a:srgbClr val="000000"/>
                </a:solidFill>
              </a:rPr>
              <a:t> in a string):</a:t>
            </a:r>
          </a:p>
          <a:p>
            <a:pPr>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dirty="0">
              <a:solidFill>
                <a:srgbClr val="000000"/>
              </a:solidFill>
              <a:latin typeface="Times New Roman"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$string=”Hello,\</a:t>
            </a:r>
            <a:r>
              <a:rPr lang="en-US" dirty="0" err="1">
                <a:solidFill>
                  <a:srgbClr val="000000"/>
                </a:solidFill>
                <a:latin typeface="Courier New" charset="0"/>
              </a:rPr>
              <a:t>tI</a:t>
            </a:r>
            <a:r>
              <a:rPr lang="en-US" dirty="0">
                <a:solidFill>
                  <a:srgbClr val="000000"/>
                </a:solidFill>
                <a:latin typeface="Courier New" charset="0"/>
              </a:rPr>
              <a:t> am attending\</a:t>
            </a:r>
            <a:r>
              <a:rPr lang="en-US" dirty="0" err="1">
                <a:solidFill>
                  <a:srgbClr val="000000"/>
                </a:solidFill>
                <a:latin typeface="Courier New" charset="0"/>
              </a:rPr>
              <a:t>t\t</a:t>
            </a:r>
            <a:r>
              <a:rPr lang="en-US" dirty="0">
                <a:solidFill>
                  <a:srgbClr val="000000"/>
                </a:solidFill>
                <a:latin typeface="Courier New" charset="0"/>
              </a:rPr>
              <a:t> a Perl course\</a:t>
            </a:r>
            <a:r>
              <a:rPr lang="en-US" dirty="0" err="1">
                <a:solidFill>
                  <a:srgbClr val="000000"/>
                </a:solidFill>
                <a:latin typeface="Courier New" charset="0"/>
              </a:rPr>
              <a:t>n</a:t>
            </a:r>
            <a:r>
              <a:rPr lang="en-US"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print $string; #print $string before removing </a:t>
            </a:r>
            <a:r>
              <a:rPr lang="en-US" dirty="0" err="1">
                <a:solidFill>
                  <a:srgbClr val="000000"/>
                </a:solidFill>
                <a:latin typeface="Courier New" charset="0"/>
              </a:rPr>
              <a:t>tabspaces</a:t>
            </a:r>
            <a:endParaRPr lang="en-US"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endParaRPr lang="en-US" dirty="0">
              <a:solidFill>
                <a:srgbClr val="000000"/>
              </a:solidFill>
              <a:latin typeface="Courier New"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$string=</a:t>
            </a:r>
            <a:r>
              <a:rPr lang="en-US" dirty="0" err="1">
                <a:solidFill>
                  <a:srgbClr val="000000"/>
                </a:solidFill>
                <a:latin typeface="Courier New" charset="0"/>
              </a:rPr>
              <a:t>s/\t</a:t>
            </a:r>
            <a:r>
              <a:rPr lang="en-US" dirty="0">
                <a:solidFill>
                  <a:srgbClr val="000000"/>
                </a:solidFill>
                <a:latin typeface="Courier New" charset="0"/>
              </a:rPr>
              <a:t>+/ /</a:t>
            </a:r>
            <a:r>
              <a:rPr lang="en-US" dirty="0" err="1">
                <a:solidFill>
                  <a:srgbClr val="000000"/>
                </a:solidFill>
                <a:latin typeface="Courier New" charset="0"/>
              </a:rPr>
              <a:t>g</a:t>
            </a:r>
            <a:r>
              <a:rPr lang="en-US"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dirty="0">
                <a:solidFill>
                  <a:srgbClr val="000000"/>
                </a:solidFill>
                <a:latin typeface="Courier New" charset="0"/>
              </a:rPr>
              <a:t>print $string; #print $string after removing </a:t>
            </a:r>
            <a:r>
              <a:rPr lang="en-US" dirty="0" err="1">
                <a:solidFill>
                  <a:srgbClr val="000000"/>
                </a:solidFill>
                <a:latin typeface="Courier New" charset="0"/>
              </a:rPr>
              <a:t>tabspaces</a:t>
            </a:r>
            <a:endParaRPr lang="en-US" dirty="0">
              <a:solidFill>
                <a:srgbClr val="000000"/>
              </a:solidFill>
              <a:latin typeface="Courier New" charset="0"/>
            </a:endParaRPr>
          </a:p>
        </p:txBody>
      </p:sp>
      <p:sp>
        <p:nvSpPr>
          <p:cNvPr id="217093" name="Rectangle 7"/>
          <p:cNvSpPr>
            <a:spLocks noChangeArrowheads="1"/>
          </p:cNvSpPr>
          <p:nvPr/>
        </p:nvSpPr>
        <p:spPr bwMode="auto">
          <a:xfrm>
            <a:off x="1254241" y="4559344"/>
            <a:ext cx="4570560" cy="1064332"/>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 pos="9538701" algn="l"/>
              </a:tabLst>
            </a:pPr>
            <a:r>
              <a:rPr lang="en-US" dirty="0">
                <a:solidFill>
                  <a:srgbClr val="000000"/>
                </a:solidFill>
                <a:latin typeface="Courier New" charset="0"/>
              </a:rPr>
              <a:t>&gt;Hello,	I am attending		a Perl course</a:t>
            </a:r>
          </a:p>
          <a:p>
            <a:pPr>
              <a:lnSpc>
                <a:spcPct val="88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 pos="9538701" algn="l"/>
              </a:tabLst>
            </a:pPr>
            <a:r>
              <a:rPr lang="en-US" dirty="0">
                <a:solidFill>
                  <a:srgbClr val="000000"/>
                </a:solidFill>
                <a:latin typeface="Courier New" charset="0"/>
              </a:rPr>
              <a:t>&gt;Hello, I am attending a Perl course</a:t>
            </a:r>
          </a:p>
        </p:txBody>
      </p:sp>
      <p:sp>
        <p:nvSpPr>
          <p:cNvPr id="217094" name="Rectangle 8"/>
          <p:cNvSpPr>
            <a:spLocks noChangeArrowheads="1"/>
          </p:cNvSpPr>
          <p:nvPr/>
        </p:nvSpPr>
        <p:spPr bwMode="auto">
          <a:xfrm>
            <a:off x="1254241" y="4089886"/>
            <a:ext cx="1096926" cy="360755"/>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Lst>
            </a:pPr>
            <a:r>
              <a:rPr lang="en-US" dirty="0">
                <a:solidFill>
                  <a:srgbClr val="000000"/>
                </a:solidFill>
              </a:rPr>
              <a:t>Will print:</a:t>
            </a:r>
          </a:p>
        </p:txBody>
      </p:sp>
    </p:spTree>
  </p:cSld>
  <p:clrMapOvr>
    <a:masterClrMapping/>
  </p:clrMapOvr>
  <p:transition spd="med"/>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9138" name="Text Box 1"/>
          <p:cNvSpPr txBox="1">
            <a:spLocks noChangeArrowheads="1"/>
          </p:cNvSpPr>
          <p:nvPr/>
        </p:nvSpPr>
        <p:spPr bwMode="auto">
          <a:xfrm>
            <a:off x="3601441" y="227544"/>
            <a:ext cx="24912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EXERCISE</a:t>
            </a:r>
          </a:p>
        </p:txBody>
      </p:sp>
      <p:sp>
        <p:nvSpPr>
          <p:cNvPr id="219139" name="Text Box 2"/>
          <p:cNvSpPr txBox="1">
            <a:spLocks noChangeArrowheads="1"/>
          </p:cNvSpPr>
          <p:nvPr/>
        </p:nvSpPr>
        <p:spPr bwMode="auto">
          <a:xfrm>
            <a:off x="522720" y="1126198"/>
            <a:ext cx="6554349" cy="1323500"/>
          </a:xfrm>
          <a:prstGeom prst="rect">
            <a:avLst/>
          </a:prstGeom>
          <a:noFill/>
          <a:ln w="9525">
            <a:noFill/>
            <a:round/>
            <a:headEnd/>
            <a:tailEnd/>
          </a:ln>
        </p:spPr>
        <p:txBody>
          <a:bodyPr wrap="none" lIns="82945" tIns="41473" rIns="82945" bIns="41473">
            <a:prstTxWarp prst="textNoShape">
              <a:avLst/>
            </a:prstTxWarp>
          </a:bodyPr>
          <a:lstStyle/>
          <a:p>
            <a:pPr marL="342900" indent="-342900">
              <a:lnSpc>
                <a:spcPct val="150000"/>
              </a:lnSpc>
              <a:buAutoNum type="arabicPeriod"/>
              <a:tabLst>
                <a:tab pos="656650" algn="l"/>
                <a:tab pos="1313299" algn="l"/>
                <a:tab pos="1969949" algn="l"/>
                <a:tab pos="2626599" algn="l"/>
                <a:tab pos="3283248" algn="l"/>
                <a:tab pos="3939898" algn="l"/>
                <a:tab pos="4596548" algn="l"/>
                <a:tab pos="5253198" algn="l"/>
              </a:tabLst>
            </a:pPr>
            <a:r>
              <a:rPr lang="en-GB" dirty="0" smtClean="0">
                <a:solidFill>
                  <a:srgbClr val="000000"/>
                </a:solidFill>
              </a:rPr>
              <a:t>Open </a:t>
            </a:r>
            <a:r>
              <a:rPr lang="en-GB" dirty="0" err="1" smtClean="0">
                <a:solidFill>
                  <a:srgbClr val="000000"/>
                </a:solidFill>
                <a:latin typeface="Courier New"/>
              </a:rPr>
              <a:t>gedit</a:t>
            </a:r>
            <a:r>
              <a:rPr lang="en-GB" dirty="0" smtClean="0">
                <a:solidFill>
                  <a:srgbClr val="000000"/>
                </a:solidFill>
              </a:rPr>
              <a:t> and create a file called </a:t>
            </a:r>
            <a:r>
              <a:rPr lang="en-GB" dirty="0" err="1" smtClean="0">
                <a:solidFill>
                  <a:srgbClr val="000000"/>
                </a:solidFill>
                <a:latin typeface="Courier New"/>
              </a:rPr>
              <a:t>substituteTs.pl</a:t>
            </a:r>
            <a:endParaRPr lang="en-GB" dirty="0" smtClean="0">
              <a:solidFill>
                <a:srgbClr val="000000"/>
              </a:solidFill>
              <a:latin typeface="Courier New"/>
            </a:endParaRPr>
          </a:p>
          <a:p>
            <a:pPr marL="342900" indent="-342900">
              <a:lnSpc>
                <a:spcPct val="150000"/>
              </a:lnSpc>
              <a:buAutoNum type="arabicPeriod"/>
              <a:tabLst>
                <a:tab pos="656650" algn="l"/>
                <a:tab pos="1313299" algn="l"/>
                <a:tab pos="1969949" algn="l"/>
                <a:tab pos="2626599" algn="l"/>
                <a:tab pos="3283248" algn="l"/>
                <a:tab pos="3939898" algn="l"/>
                <a:tab pos="4596548" algn="l"/>
                <a:tab pos="5253198" algn="l"/>
              </a:tabLst>
            </a:pPr>
            <a:r>
              <a:rPr lang="en-GB" dirty="0" smtClean="0">
                <a:solidFill>
                  <a:srgbClr val="000000"/>
                </a:solidFill>
              </a:rPr>
              <a:t>Create a variable called </a:t>
            </a:r>
            <a:r>
              <a:rPr lang="en-GB" dirty="0" smtClean="0">
                <a:solidFill>
                  <a:srgbClr val="000000"/>
                </a:solidFill>
                <a:latin typeface="Courier New"/>
              </a:rPr>
              <a:t>$</a:t>
            </a:r>
            <a:r>
              <a:rPr lang="en-GB" dirty="0" err="1" smtClean="0">
                <a:solidFill>
                  <a:srgbClr val="000000"/>
                </a:solidFill>
                <a:latin typeface="Courier New"/>
              </a:rPr>
              <a:t>seq</a:t>
            </a:r>
            <a:r>
              <a:rPr lang="en-GB" dirty="0" smtClean="0">
                <a:solidFill>
                  <a:srgbClr val="000000"/>
                </a:solidFill>
                <a:latin typeface="Courier New"/>
              </a:rPr>
              <a:t> </a:t>
            </a:r>
            <a:r>
              <a:rPr lang="en-GB" dirty="0" smtClean="0">
                <a:solidFill>
                  <a:srgbClr val="000000"/>
                </a:solidFill>
              </a:rPr>
              <a:t>containing the following sequence: </a:t>
            </a:r>
          </a:p>
          <a:p>
            <a:pPr>
              <a:lnSpc>
                <a:spcPct val="150000"/>
              </a:lnSpc>
              <a:tabLst>
                <a:tab pos="656650" algn="l"/>
                <a:tab pos="1313299" algn="l"/>
                <a:tab pos="1969949" algn="l"/>
                <a:tab pos="2626599" algn="l"/>
                <a:tab pos="3283248" algn="l"/>
                <a:tab pos="3939898" algn="l"/>
                <a:tab pos="4596548" algn="l"/>
                <a:tab pos="5253198" algn="l"/>
              </a:tabLst>
            </a:pPr>
            <a:r>
              <a:rPr lang="en-GB" dirty="0" err="1" smtClean="0">
                <a:solidFill>
                  <a:srgbClr val="000000"/>
                </a:solidFill>
                <a:latin typeface="Courier New"/>
              </a:rPr>
              <a:t>AACCCttttGGGTTTTTGTCGTAGAAAAAAAA</a:t>
            </a:r>
            <a:endParaRPr lang="en-GB" dirty="0" smtClean="0">
              <a:solidFill>
                <a:srgbClr val="000000"/>
              </a:solidFill>
              <a:latin typeface="Courier New"/>
            </a:endParaRPr>
          </a:p>
          <a:p>
            <a:pPr>
              <a:lnSpc>
                <a:spcPct val="150000"/>
              </a:lnSpc>
              <a:tabLst>
                <a:tab pos="656650" algn="l"/>
                <a:tab pos="1313299" algn="l"/>
                <a:tab pos="1969949" algn="l"/>
                <a:tab pos="2626599" algn="l"/>
                <a:tab pos="3283248" algn="l"/>
                <a:tab pos="3939898" algn="l"/>
                <a:tab pos="4596548" algn="l"/>
                <a:tab pos="5253198" algn="l"/>
              </a:tabLst>
            </a:pPr>
            <a:r>
              <a:rPr lang="en-GB" dirty="0" smtClean="0">
                <a:solidFill>
                  <a:srgbClr val="000000"/>
                </a:solidFill>
                <a:latin typeface="Calibri" charset="0"/>
              </a:rPr>
              <a:t>3. </a:t>
            </a:r>
            <a:r>
              <a:rPr lang="en-GB" dirty="0" err="1" smtClean="0">
                <a:solidFill>
                  <a:srgbClr val="000000"/>
                </a:solidFill>
                <a:latin typeface="Calibri" charset="0"/>
              </a:rPr>
              <a:t>Subsitute</a:t>
            </a:r>
            <a:r>
              <a:rPr lang="en-GB" dirty="0" smtClean="0">
                <a:solidFill>
                  <a:srgbClr val="000000"/>
                </a:solidFill>
                <a:latin typeface="Calibri" charset="0"/>
              </a:rPr>
              <a:t> all Ts or </a:t>
            </a:r>
            <a:r>
              <a:rPr lang="en-GB" dirty="0" err="1" smtClean="0">
                <a:solidFill>
                  <a:srgbClr val="000000"/>
                </a:solidFill>
                <a:latin typeface="Calibri" charset="0"/>
              </a:rPr>
              <a:t>ts</a:t>
            </a:r>
            <a:r>
              <a:rPr lang="en-GB" dirty="0" smtClean="0">
                <a:solidFill>
                  <a:srgbClr val="000000"/>
                </a:solidFill>
                <a:latin typeface="Calibri" charset="0"/>
              </a:rPr>
              <a:t> in </a:t>
            </a:r>
            <a:r>
              <a:rPr lang="en-GB" dirty="0" smtClean="0">
                <a:solidFill>
                  <a:srgbClr val="000000"/>
                </a:solidFill>
                <a:latin typeface="Courier New"/>
              </a:rPr>
              <a:t>$</a:t>
            </a:r>
            <a:r>
              <a:rPr lang="en-GB" dirty="0" err="1" smtClean="0">
                <a:solidFill>
                  <a:srgbClr val="000000"/>
                </a:solidFill>
                <a:latin typeface="Courier New"/>
              </a:rPr>
              <a:t>seq</a:t>
            </a:r>
            <a:r>
              <a:rPr lang="en-GB" dirty="0" smtClean="0">
                <a:solidFill>
                  <a:srgbClr val="000000"/>
                </a:solidFill>
                <a:latin typeface="Courier New"/>
              </a:rPr>
              <a:t> </a:t>
            </a:r>
            <a:r>
              <a:rPr lang="en-GB" dirty="0" smtClean="0">
                <a:solidFill>
                  <a:srgbClr val="000000"/>
                </a:solidFill>
                <a:latin typeface="Calibri" charset="0"/>
              </a:rPr>
              <a:t>by Us</a:t>
            </a:r>
          </a:p>
          <a:p>
            <a:pPr>
              <a:lnSpc>
                <a:spcPct val="150000"/>
              </a:lnSpc>
              <a:tabLst>
                <a:tab pos="656650" algn="l"/>
                <a:tab pos="1313299" algn="l"/>
                <a:tab pos="1969949" algn="l"/>
                <a:tab pos="2626599" algn="l"/>
                <a:tab pos="3283248" algn="l"/>
                <a:tab pos="3939898" algn="l"/>
                <a:tab pos="4596548" algn="l"/>
                <a:tab pos="5253198" algn="l"/>
              </a:tabLst>
            </a:pPr>
            <a:r>
              <a:rPr lang="en-GB" dirty="0" smtClean="0">
                <a:solidFill>
                  <a:srgbClr val="000000"/>
                </a:solidFill>
                <a:latin typeface="Calibri" charset="0"/>
              </a:rPr>
              <a:t>4. Print the contents of </a:t>
            </a:r>
            <a:r>
              <a:rPr lang="en-GB" dirty="0" smtClean="0">
                <a:solidFill>
                  <a:srgbClr val="000000"/>
                </a:solidFill>
                <a:latin typeface="Courier New"/>
              </a:rPr>
              <a:t>$</a:t>
            </a:r>
            <a:r>
              <a:rPr lang="en-GB" dirty="0" err="1" smtClean="0">
                <a:solidFill>
                  <a:srgbClr val="000000"/>
                </a:solidFill>
                <a:latin typeface="Courier New"/>
              </a:rPr>
              <a:t>seq</a:t>
            </a:r>
            <a:endParaRPr lang="en-GB" dirty="0" smtClean="0">
              <a:solidFill>
                <a:srgbClr val="000000"/>
              </a:solidFill>
              <a:latin typeface="Courier New"/>
            </a:endParaRPr>
          </a:p>
          <a:p>
            <a:pPr>
              <a:lnSpc>
                <a:spcPct val="150000"/>
              </a:lnSpc>
              <a:tabLst>
                <a:tab pos="656650" algn="l"/>
                <a:tab pos="1313299" algn="l"/>
                <a:tab pos="1969949" algn="l"/>
                <a:tab pos="2626599" algn="l"/>
                <a:tab pos="3283248" algn="l"/>
                <a:tab pos="3939898" algn="l"/>
                <a:tab pos="4596548" algn="l"/>
                <a:tab pos="5253198" algn="l"/>
              </a:tabLst>
            </a:pPr>
            <a:r>
              <a:rPr lang="en-GB" dirty="0" smtClean="0">
                <a:solidFill>
                  <a:srgbClr val="000000"/>
                </a:solidFill>
                <a:latin typeface="Calibri" charset="0"/>
              </a:rPr>
              <a:t>5. Execute </a:t>
            </a:r>
            <a:r>
              <a:rPr lang="en-GB" dirty="0" err="1" smtClean="0">
                <a:solidFill>
                  <a:srgbClr val="000000"/>
                </a:solidFill>
                <a:latin typeface="Courier New"/>
              </a:rPr>
              <a:t>substituteTs.pl</a:t>
            </a:r>
            <a:endParaRPr lang="en-GB" dirty="0">
              <a:solidFill>
                <a:srgbClr val="000000"/>
              </a:solidFill>
              <a:latin typeface="Courier New"/>
            </a:endParaRPr>
          </a:p>
        </p:txBody>
      </p:sp>
    </p:spTree>
  </p:cSld>
  <p:clrMapOvr>
    <a:masterClrMapping/>
  </p:clrMapOvr>
  <p:transition spd="med"/>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0000"/>
                </a:solidFill>
              </a:rPr>
              <a:t>ANSWER</a:t>
            </a:r>
            <a:endParaRPr lang="en-US" dirty="0"/>
          </a:p>
        </p:txBody>
      </p:sp>
      <p:sp>
        <p:nvSpPr>
          <p:cNvPr id="5" name="Text Box 3"/>
          <p:cNvSpPr txBox="1">
            <a:spLocks noChangeArrowheads="1"/>
          </p:cNvSpPr>
          <p:nvPr/>
        </p:nvSpPr>
        <p:spPr bwMode="auto">
          <a:xfrm>
            <a:off x="712852" y="1804847"/>
            <a:ext cx="5698080" cy="2019092"/>
          </a:xfrm>
          <a:prstGeom prst="rect">
            <a:avLst/>
          </a:prstGeom>
          <a:noFill/>
          <a:ln w="9525">
            <a:noFill/>
            <a:round/>
            <a:headEnd/>
            <a:tailEnd/>
          </a:ln>
        </p:spPr>
        <p:txBody>
          <a:bodyPr wrap="none" lIns="82945" tIns="41473" rIns="82945" bIns="41473">
            <a:prstTxWarp prst="textNoShape">
              <a:avLst/>
            </a:prstTxWarp>
          </a:bodyPr>
          <a:lstStyle/>
          <a:p>
            <a:pPr>
              <a:tabLst>
                <a:tab pos="656650" algn="l"/>
                <a:tab pos="1313299" algn="l"/>
                <a:tab pos="1969949" algn="l"/>
                <a:tab pos="2626599" algn="l"/>
                <a:tab pos="3283248" algn="l"/>
                <a:tab pos="3939898" algn="l"/>
                <a:tab pos="4596548" algn="l"/>
                <a:tab pos="5253198" algn="l"/>
              </a:tabLst>
            </a:pPr>
            <a:endParaRPr lang="en-GB" dirty="0" smtClean="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Lst>
            </a:pPr>
            <a:r>
              <a:rPr lang="en-GB" dirty="0">
                <a:solidFill>
                  <a:srgbClr val="000000"/>
                </a:solidFill>
                <a:latin typeface="Courier New" charset="0"/>
              </a:rPr>
              <a:t>$</a:t>
            </a:r>
            <a:r>
              <a:rPr lang="en-GB" dirty="0" err="1">
                <a:solidFill>
                  <a:srgbClr val="000000"/>
                </a:solidFill>
                <a:latin typeface="Courier New" charset="0"/>
              </a:rPr>
              <a:t>seq</a:t>
            </a:r>
            <a:r>
              <a:rPr lang="en-GB" dirty="0">
                <a:solidFill>
                  <a:srgbClr val="000000"/>
                </a:solidFill>
                <a:latin typeface="Courier New" charset="0"/>
              </a:rPr>
              <a:t>=“</a:t>
            </a:r>
            <a:r>
              <a:rPr lang="en-GB" dirty="0" err="1">
                <a:solidFill>
                  <a:srgbClr val="000000"/>
                </a:solidFill>
                <a:latin typeface="Courier New" charset="0"/>
              </a:rPr>
              <a:t>AACCCttttGGGTTTTTGTCGTAGAAAAAAAA</a:t>
            </a:r>
            <a:r>
              <a:rPr lang="en-GB"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endParaRPr lang="en-GB"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Lst>
            </a:pPr>
            <a:r>
              <a:rPr lang="en-GB" dirty="0">
                <a:solidFill>
                  <a:srgbClr val="000000"/>
                </a:solidFill>
                <a:latin typeface="Courier New" charset="0"/>
              </a:rPr>
              <a:t>$</a:t>
            </a:r>
            <a:r>
              <a:rPr lang="en-GB" dirty="0" err="1">
                <a:solidFill>
                  <a:srgbClr val="000000"/>
                </a:solidFill>
                <a:latin typeface="Courier New" charset="0"/>
              </a:rPr>
              <a:t>seq</a:t>
            </a:r>
            <a:r>
              <a:rPr lang="en-GB" dirty="0">
                <a:solidFill>
                  <a:srgbClr val="000000"/>
                </a:solidFill>
                <a:latin typeface="Courier New" charset="0"/>
              </a:rPr>
              <a:t>=~ </a:t>
            </a:r>
            <a:r>
              <a:rPr lang="en-GB" err="1">
                <a:solidFill>
                  <a:srgbClr val="000000"/>
                </a:solidFill>
                <a:latin typeface="Courier New" charset="0"/>
              </a:rPr>
              <a:t>s</a:t>
            </a:r>
            <a:r>
              <a:rPr lang="en-GB" smtClean="0">
                <a:solidFill>
                  <a:srgbClr val="000000"/>
                </a:solidFill>
                <a:latin typeface="Courier New" charset="0"/>
              </a:rPr>
              <a:t>/[Tt]/</a:t>
            </a:r>
            <a:r>
              <a:rPr lang="en-GB" dirty="0" err="1">
                <a:solidFill>
                  <a:srgbClr val="000000"/>
                </a:solidFill>
                <a:latin typeface="Courier New" charset="0"/>
              </a:rPr>
              <a:t>U/g</a:t>
            </a:r>
            <a:r>
              <a:rPr lang="en-GB"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endParaRPr lang="en-GB"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Lst>
            </a:pPr>
            <a:r>
              <a:rPr lang="en-GB" dirty="0">
                <a:solidFill>
                  <a:srgbClr val="000000"/>
                </a:solidFill>
                <a:latin typeface="Courier New" charset="0"/>
              </a:rPr>
              <a:t>print $</a:t>
            </a:r>
            <a:r>
              <a:rPr lang="en-GB" dirty="0" err="1">
                <a:solidFill>
                  <a:srgbClr val="000000"/>
                </a:solidFill>
                <a:latin typeface="Courier New" charset="0"/>
              </a:rPr>
              <a:t>seq,”\n</a:t>
            </a:r>
            <a:r>
              <a:rPr lang="en-GB" dirty="0">
                <a:solidFill>
                  <a:srgbClr val="000000"/>
                </a:solidFill>
                <a:latin typeface="Courier New" charset="0"/>
              </a:rPr>
              <a:t>”;</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1187" name="Text Box 2"/>
          <p:cNvSpPr txBox="1">
            <a:spLocks noChangeArrowheads="1"/>
          </p:cNvSpPr>
          <p:nvPr/>
        </p:nvSpPr>
        <p:spPr bwMode="auto">
          <a:xfrm>
            <a:off x="357120" y="1036909"/>
            <a:ext cx="6923520" cy="3440522"/>
          </a:xfrm>
          <a:prstGeom prst="rect">
            <a:avLst/>
          </a:prstGeom>
          <a:noFill/>
          <a:ln w="9525">
            <a:noFill/>
            <a:round/>
            <a:headEnd/>
            <a:tailEnd/>
          </a:ln>
        </p:spPr>
        <p:txBody>
          <a:bodyPr wrap="none" lIns="81639" tIns="56821" rIns="81639" bIns="40820">
            <a:prstTxWarp prst="textNoShape">
              <a:avLst/>
            </a:prstTxWarp>
          </a:bodyPr>
          <a:lstStyle/>
          <a:p>
            <a:pPr marL="324005" indent="-324005">
              <a:buFont typeface="Arial"/>
              <a:buChar char="•"/>
              <a:tabLst>
                <a:tab pos="656650" algn="l"/>
                <a:tab pos="1313299" algn="l"/>
                <a:tab pos="1969949" algn="l"/>
                <a:tab pos="2626599" algn="l"/>
                <a:tab pos="3283248" algn="l"/>
                <a:tab pos="3939898" algn="l"/>
                <a:tab pos="4596548" algn="l"/>
                <a:tab pos="5253198" algn="l"/>
                <a:tab pos="5909847" algn="l"/>
                <a:tab pos="6566497" algn="l"/>
              </a:tabLst>
              <a:defRPr/>
            </a:pPr>
            <a:r>
              <a:rPr lang="en-US" dirty="0" err="1">
                <a:solidFill>
                  <a:srgbClr val="000000"/>
                </a:solidFill>
              </a:rPr>
              <a:t>Transliterator</a:t>
            </a:r>
            <a:r>
              <a:rPr lang="en-US" dirty="0">
                <a:solidFill>
                  <a:srgbClr val="000000"/>
                </a:solidFill>
              </a:rPr>
              <a:t> operator</a:t>
            </a: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endParaRPr lang="en-US" dirty="0">
              <a:solidFill>
                <a:srgbClr val="000000"/>
              </a:solidFill>
            </a:endParaRP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err="1">
                <a:solidFill>
                  <a:srgbClr val="000000"/>
                </a:solidFill>
                <a:latin typeface="Courier New"/>
                <a:cs typeface="Courier New"/>
              </a:rPr>
              <a:t>tr</a:t>
            </a:r>
            <a:r>
              <a:rPr lang="en-US" dirty="0">
                <a:solidFill>
                  <a:srgbClr val="000000"/>
                </a:solidFill>
                <a:latin typeface="Courier New"/>
                <a:cs typeface="Courier New"/>
              </a:rPr>
              <a:t>/SEARCHLIST/REPLACEMENTLIST/</a:t>
            </a: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endParaRPr lang="en-US" dirty="0">
              <a:solidFill>
                <a:srgbClr val="000000"/>
              </a:solidFill>
            </a:endParaRPr>
          </a:p>
          <a:p>
            <a:pPr marL="324005" indent="-324005">
              <a:buFont typeface="Arial"/>
              <a:buChar char="•"/>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rPr>
              <a:t>Definition:</a:t>
            </a: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rPr>
              <a:t>it replaces all occurrences of the characters in SEARCHLIST with</a:t>
            </a: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rPr>
              <a:t> the characters in REPLACEMENTLIST</a:t>
            </a:r>
          </a:p>
          <a:p>
            <a:pPr>
              <a:buSzPct val="45000"/>
              <a:tabLst>
                <a:tab pos="656650" algn="l"/>
                <a:tab pos="1313299" algn="l"/>
                <a:tab pos="1969949" algn="l"/>
                <a:tab pos="2626599" algn="l"/>
                <a:tab pos="3283248" algn="l"/>
                <a:tab pos="3939898" algn="l"/>
                <a:tab pos="4596548" algn="l"/>
                <a:tab pos="5253198" algn="l"/>
                <a:tab pos="5909847" algn="l"/>
                <a:tab pos="6566497" algn="l"/>
              </a:tabLst>
              <a:defRPr/>
            </a:pPr>
            <a:endParaRPr lang="en-US" dirty="0">
              <a:solidFill>
                <a:srgbClr val="000000"/>
              </a:solidFill>
            </a:endParaRPr>
          </a:p>
          <a:p>
            <a:pPr marL="324005" indent="-324005">
              <a:buFont typeface="Arial"/>
              <a:buChar char="•"/>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rPr>
              <a:t>Example I:</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latin typeface="Courier New" charset="0"/>
              </a:rPr>
              <a:t>$string = 'the cat sat on the mat.';</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latin typeface="Courier New" charset="0"/>
              </a:rPr>
              <a:t>$string =~ </a:t>
            </a:r>
            <a:r>
              <a:rPr lang="en-US" dirty="0" err="1">
                <a:solidFill>
                  <a:srgbClr val="000000"/>
                </a:solidFill>
                <a:latin typeface="Courier New" charset="0"/>
              </a:rPr>
              <a:t>tr</a:t>
            </a:r>
            <a:r>
              <a:rPr lang="en-US" dirty="0">
                <a:solidFill>
                  <a:srgbClr val="000000"/>
                </a:solidFill>
                <a:latin typeface="Courier New" charset="0"/>
              </a:rPr>
              <a:t>/a/o/;</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Lst>
              <a:defRPr/>
            </a:pPr>
            <a:endParaRPr lang="en-US" dirty="0">
              <a:solidFill>
                <a:srgbClr val="000000"/>
              </a:solidFill>
              <a:latin typeface="Courier New" charset="0"/>
            </a:endParaRP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Lst>
              <a:defRPr/>
            </a:pPr>
            <a:r>
              <a:rPr lang="en-US" dirty="0">
                <a:solidFill>
                  <a:srgbClr val="000000"/>
                </a:solidFill>
                <a:latin typeface="Courier New" charset="0"/>
              </a:rPr>
              <a:t>print "$string\</a:t>
            </a:r>
            <a:r>
              <a:rPr lang="en-US" dirty="0" err="1">
                <a:solidFill>
                  <a:srgbClr val="000000"/>
                </a:solidFill>
                <a:latin typeface="Courier New" charset="0"/>
              </a:rPr>
              <a:t>n</a:t>
            </a:r>
            <a:r>
              <a:rPr lang="en-US" dirty="0">
                <a:solidFill>
                  <a:srgbClr val="000000"/>
                </a:solidFill>
                <a:latin typeface="Courier New" charset="0"/>
              </a:rPr>
              <a:t>";</a:t>
            </a:r>
          </a:p>
        </p:txBody>
      </p:sp>
      <p:sp>
        <p:nvSpPr>
          <p:cNvPr id="45059" name="Text Box 3"/>
          <p:cNvSpPr txBox="1">
            <a:spLocks noChangeArrowheads="1"/>
          </p:cNvSpPr>
          <p:nvPr/>
        </p:nvSpPr>
        <p:spPr bwMode="auto">
          <a:xfrm>
            <a:off x="465120" y="4692013"/>
            <a:ext cx="2586240" cy="1110357"/>
          </a:xfrm>
          <a:prstGeom prst="rect">
            <a:avLst/>
          </a:prstGeom>
          <a:noFill/>
          <a:ln w="9525">
            <a:noFill/>
            <a:round/>
            <a:headEnd/>
            <a:tailEnd/>
          </a:ln>
        </p:spPr>
        <p:txBody>
          <a:bodyPr wrap="none" lIns="81639" tIns="56821" rIns="81639" bIns="40820">
            <a:prstTxWarp prst="textNoShape">
              <a:avLst/>
            </a:prstTxWarp>
          </a:bodyPr>
          <a:lstStyle/>
          <a:p>
            <a:pPr>
              <a:tabLst>
                <a:tab pos="656650" algn="l"/>
                <a:tab pos="1313299" algn="l"/>
                <a:tab pos="1969949" algn="l"/>
              </a:tabLst>
            </a:pPr>
            <a:r>
              <a:rPr lang="en-US" dirty="0">
                <a:solidFill>
                  <a:srgbClr val="000000"/>
                </a:solidFill>
              </a:rPr>
              <a:t>Will print:</a:t>
            </a:r>
          </a:p>
          <a:p>
            <a:pPr>
              <a:tabLst>
                <a:tab pos="656650" algn="l"/>
                <a:tab pos="1313299" algn="l"/>
                <a:tab pos="1969949" algn="l"/>
              </a:tabLst>
            </a:pPr>
            <a:endParaRPr lang="en-US" dirty="0">
              <a:solidFill>
                <a:srgbClr val="000000"/>
              </a:solidFill>
            </a:endParaRPr>
          </a:p>
          <a:p>
            <a:pPr>
              <a:tabLst>
                <a:tab pos="656650" algn="l"/>
                <a:tab pos="1313299" algn="l"/>
                <a:tab pos="1969949" algn="l"/>
              </a:tabLst>
            </a:pPr>
            <a:r>
              <a:rPr lang="en-US" dirty="0">
                <a:solidFill>
                  <a:srgbClr val="000000"/>
                </a:solidFill>
              </a:rPr>
              <a:t>&gt;the cot sot on the mot.</a:t>
            </a:r>
          </a:p>
          <a:p>
            <a:pPr>
              <a:tabLst>
                <a:tab pos="656650" algn="l"/>
                <a:tab pos="1313299" algn="l"/>
                <a:tab pos="1969949" algn="l"/>
              </a:tabLst>
            </a:pPr>
            <a:r>
              <a:rPr lang="en-US" dirty="0">
                <a:solidFill>
                  <a:srgbClr val="000000"/>
                </a:solidFill>
              </a:rPr>
              <a:t>&gt;</a:t>
            </a:r>
          </a:p>
        </p:txBody>
      </p:sp>
      <p:sp>
        <p:nvSpPr>
          <p:cNvPr id="221188" name="Rectangle 4"/>
          <p:cNvSpPr>
            <a:spLocks noChangeArrowheads="1"/>
          </p:cNvSpPr>
          <p:nvPr/>
        </p:nvSpPr>
        <p:spPr bwMode="auto">
          <a:xfrm>
            <a:off x="2060432" y="180019"/>
            <a:ext cx="5256418" cy="637754"/>
          </a:xfrm>
          <a:prstGeom prst="rect">
            <a:avLst/>
          </a:prstGeom>
          <a:noFill/>
          <a:ln w="9525">
            <a:noFill/>
            <a:miter lim="800000"/>
            <a:headEnd/>
            <a:tailEnd/>
          </a:ln>
        </p:spPr>
        <p:txBody>
          <a:bodyPr wrap="none" lIns="82945" tIns="41473" rIns="82945" bIns="41473">
            <a:prstTxWarp prst="textNoShape">
              <a:avLst/>
            </a:prstTxWarp>
            <a:spAutoFit/>
          </a:bodyPr>
          <a:lstStyle/>
          <a:p>
            <a:pPr algn="ctr">
              <a:tabLst>
                <a:tab pos="656650" algn="l"/>
                <a:tab pos="1313299" algn="l"/>
                <a:tab pos="1969949" algn="l"/>
                <a:tab pos="2626599" algn="l"/>
                <a:tab pos="3283248" algn="l"/>
                <a:tab pos="3939898" algn="l"/>
                <a:tab pos="4596548" algn="l"/>
                <a:tab pos="5253198" algn="l"/>
                <a:tab pos="5909847" algn="l"/>
                <a:tab pos="6566497" algn="l"/>
              </a:tabLst>
            </a:pPr>
            <a:r>
              <a:rPr lang="en-US" sz="3600" dirty="0">
                <a:solidFill>
                  <a:srgbClr val="000000"/>
                </a:solidFill>
                <a:latin typeface="Calibri" charset="0"/>
                <a:ea typeface="Calibri" charset="0"/>
                <a:cs typeface="Calibri" charset="0"/>
              </a:rPr>
              <a:t>Processing text with REGEX</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45059"/>
                                        </p:tgtEl>
                                        <p:attrNameLst>
                                          <p:attrName>style.visibility</p:attrName>
                                        </p:attrNameLst>
                                      </p:cBhvr>
                                      <p:to>
                                        <p:strVal val="visible"/>
                                      </p:to>
                                    </p:set>
                                    <p:animEffect transition="in" filter="box(in)">
                                      <p:cBhvr additive="repl">
                                        <p:cTn id="7" dur="500"/>
                                        <p:tgtEl>
                                          <p:spTgt spid="45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sz="3556" dirty="0" smtClean="0"/>
              <a:t>	</a:t>
            </a:r>
            <a:endParaRPr lang="en-US" sz="3556" dirty="0"/>
          </a:p>
        </p:txBody>
      </p:sp>
      <p:sp>
        <p:nvSpPr>
          <p:cNvPr id="3" name="Content Placeholder 2"/>
          <p:cNvSpPr>
            <a:spLocks noGrp="1"/>
          </p:cNvSpPr>
          <p:nvPr>
            <p:ph idx="1"/>
          </p:nvPr>
        </p:nvSpPr>
        <p:spPr/>
        <p:txBody>
          <a:bodyPr>
            <a:normAutofit/>
          </a:bodyPr>
          <a:lstStyle/>
          <a:p>
            <a:pPr>
              <a:buNone/>
            </a:pPr>
            <a:r>
              <a:rPr lang="en-US" sz="2400" dirty="0" smtClean="0">
                <a:latin typeface="Courier"/>
              </a:rPr>
              <a:t>1000 #integer</a:t>
            </a:r>
          </a:p>
          <a:p>
            <a:pPr>
              <a:buNone/>
            </a:pPr>
            <a:r>
              <a:rPr lang="en-US" sz="2400" dirty="0" smtClean="0">
                <a:latin typeface="Courier"/>
              </a:rPr>
              <a:t>1.25 #floating-point</a:t>
            </a:r>
          </a:p>
          <a:p>
            <a:pPr>
              <a:buNone/>
            </a:pPr>
            <a:r>
              <a:rPr lang="en-US" sz="2400" dirty="0" smtClean="0">
                <a:latin typeface="Courier"/>
              </a:rPr>
              <a:t>1.2e30 #1.2 times 10 to the 30</a:t>
            </a:r>
            <a:r>
              <a:rPr lang="en-US" sz="2400" baseline="30000" dirty="0" smtClean="0">
                <a:latin typeface="Courier"/>
              </a:rPr>
              <a:t>th</a:t>
            </a:r>
            <a:r>
              <a:rPr lang="en-US" sz="2400" dirty="0" smtClean="0">
                <a:latin typeface="Courier"/>
              </a:rPr>
              <a:t> power</a:t>
            </a:r>
          </a:p>
          <a:p>
            <a:pPr>
              <a:buNone/>
            </a:pPr>
            <a:r>
              <a:rPr lang="en-US" sz="2400" dirty="0" smtClean="0">
                <a:latin typeface="Courier"/>
              </a:rPr>
              <a:t>-1</a:t>
            </a:r>
          </a:p>
          <a:p>
            <a:pPr>
              <a:buNone/>
            </a:pPr>
            <a:r>
              <a:rPr lang="en-US" sz="2400" dirty="0" smtClean="0">
                <a:latin typeface="Courier"/>
              </a:rPr>
              <a:t>-1.2</a:t>
            </a:r>
          </a:p>
          <a:p>
            <a:pPr marL="0" indent="0">
              <a:buNone/>
            </a:pPr>
            <a:r>
              <a:rPr lang="en-US" sz="2400" dirty="0" smtClean="0"/>
              <a:t>Only important thing to remember is that you never insert commas or spaces into numbers in Perl. So in a Perl program you never will find:</a:t>
            </a:r>
          </a:p>
          <a:p>
            <a:pPr marL="0" indent="0">
              <a:spcBef>
                <a:spcPts val="0"/>
              </a:spcBef>
              <a:buNone/>
            </a:pPr>
            <a:r>
              <a:rPr lang="en-US" sz="2400" dirty="0" smtClean="0">
                <a:latin typeface="Courier"/>
              </a:rPr>
              <a:t>10 000</a:t>
            </a:r>
          </a:p>
          <a:p>
            <a:pPr marL="0" indent="0">
              <a:spcBef>
                <a:spcPts val="0"/>
              </a:spcBef>
              <a:buNone/>
            </a:pPr>
            <a:r>
              <a:rPr lang="en-US" sz="2400" dirty="0" smtClean="0">
                <a:latin typeface="Courier"/>
              </a:rPr>
              <a:t>10,000</a:t>
            </a:r>
          </a:p>
          <a:p>
            <a:pPr marL="0" indent="0">
              <a:buNone/>
            </a:pPr>
            <a:endParaRPr lang="en-US" sz="2400" dirty="0" smtClean="0"/>
          </a:p>
          <a:p>
            <a:pPr marL="252000">
              <a:buNone/>
            </a:pPr>
            <a:endParaRPr lang="en-US" dirty="0"/>
          </a:p>
        </p:txBody>
      </p:sp>
      <p:sp>
        <p:nvSpPr>
          <p:cNvPr id="4" name="Title 1"/>
          <p:cNvSpPr txBox="1">
            <a:spLocks/>
          </p:cNvSpPr>
          <p:nvPr/>
        </p:nvSpPr>
        <p:spPr>
          <a:xfrm>
            <a:off x="609600" y="142158"/>
            <a:ext cx="8229600" cy="1143000"/>
          </a:xfrm>
          <a:prstGeom prst="rect">
            <a:avLst/>
          </a:prstGeom>
        </p:spPr>
        <p:txBody>
          <a:bodyPr vert="horz" lIns="91440" tIns="45720" rIns="91440" bIns="45720" rtlCol="0" anchor="ctr">
            <a:normAutofit fontScale="90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Perl basic data types</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lang="en-US" sz="3556" dirty="0" smtClean="0">
                <a:latin typeface="+mj-lt"/>
                <a:ea typeface="+mj-ea"/>
                <a:cs typeface="+mj-cs"/>
              </a:rPr>
              <a:t>Numbers</a:t>
            </a:r>
            <a:r>
              <a:rPr kumimoji="0" lang="en-US" sz="3556" b="0" i="0" u="none" strike="noStrike" kern="1200" cap="none" spc="0" normalizeH="0" baseline="0" noProof="0" dirty="0" smtClean="0">
                <a:ln>
                  <a:noFill/>
                </a:ln>
                <a:solidFill>
                  <a:schemeClr val="tx1"/>
                </a:solidFill>
                <a:effectLst/>
                <a:uLnTx/>
                <a:uFillTx/>
                <a:latin typeface="+mj-lt"/>
                <a:ea typeface="+mj-ea"/>
                <a:cs typeface="+mj-cs"/>
              </a:rPr>
              <a:t>	</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3234" name="Rectangle 1"/>
          <p:cNvSpPr>
            <a:spLocks noGrp="1" noChangeArrowheads="1"/>
          </p:cNvSpPr>
          <p:nvPr>
            <p:ph type="title" idx="4294967295"/>
          </p:nvPr>
        </p:nvSpPr>
        <p:spPr>
          <a:xfrm>
            <a:off x="456480" y="313953"/>
            <a:ext cx="8229600" cy="833848"/>
          </a:xfrm>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3600" dirty="0">
                <a:latin typeface="Calibri" charset="0"/>
                <a:ea typeface="Calibri" charset="0"/>
                <a:cs typeface="Calibri" charset="0"/>
              </a:rPr>
              <a:t>Processing text with REGEX</a:t>
            </a:r>
          </a:p>
        </p:txBody>
      </p:sp>
      <p:sp>
        <p:nvSpPr>
          <p:cNvPr id="223235" name="Text Box 2"/>
          <p:cNvSpPr txBox="1">
            <a:spLocks noChangeArrowheads="1"/>
          </p:cNvSpPr>
          <p:nvPr/>
        </p:nvSpPr>
        <p:spPr bwMode="auto">
          <a:xfrm>
            <a:off x="790560" y="1578406"/>
            <a:ext cx="5240160" cy="2154466"/>
          </a:xfrm>
          <a:prstGeom prst="rect">
            <a:avLst/>
          </a:prstGeom>
          <a:noFill/>
          <a:ln w="9525">
            <a:noFill/>
            <a:round/>
            <a:headEnd/>
            <a:tailEnd/>
          </a:ln>
        </p:spPr>
        <p:txBody>
          <a:bodyPr wrap="none" lIns="81639" tIns="56821" rIns="81639" bIns="40820">
            <a:prstTxWarp prst="textNoShape">
              <a:avLst/>
            </a:prstTxWarp>
          </a:bodyPr>
          <a:lstStyle/>
          <a:p>
            <a:pPr marL="240484" indent="-240484">
              <a:buFont typeface="Arial"/>
              <a:buChar char="•"/>
              <a:tabLst>
                <a:tab pos="656650" algn="l"/>
                <a:tab pos="1313299" algn="l"/>
                <a:tab pos="1969949" algn="l"/>
                <a:tab pos="2626599" algn="l"/>
                <a:tab pos="3283248" algn="l"/>
                <a:tab pos="3939898" algn="l"/>
                <a:tab pos="4596548" algn="l"/>
              </a:tabLst>
            </a:pPr>
            <a:r>
              <a:rPr lang="en-US" dirty="0" err="1">
                <a:solidFill>
                  <a:srgbClr val="000000"/>
                </a:solidFill>
              </a:rPr>
              <a:t>Transliterator</a:t>
            </a:r>
            <a:r>
              <a:rPr lang="en-US" dirty="0">
                <a:solidFill>
                  <a:srgbClr val="000000"/>
                </a:solidFill>
              </a:rPr>
              <a:t> operator</a:t>
            </a:r>
          </a:p>
          <a:p>
            <a:pPr>
              <a:buSzPct val="45000"/>
              <a:tabLst>
                <a:tab pos="656650" algn="l"/>
                <a:tab pos="1313299" algn="l"/>
                <a:tab pos="1969949" algn="l"/>
                <a:tab pos="2626599" algn="l"/>
                <a:tab pos="3283248" algn="l"/>
                <a:tab pos="3939898" algn="l"/>
                <a:tab pos="4596548" algn="l"/>
              </a:tabLst>
            </a:pPr>
            <a:endParaRPr lang="en-US" dirty="0">
              <a:solidFill>
                <a:srgbClr val="000000"/>
              </a:solidFill>
            </a:endParaRPr>
          </a:p>
          <a:p>
            <a:pPr marL="240484" indent="-240484">
              <a:buFont typeface="Arial"/>
              <a:buChar char="•"/>
              <a:tabLst>
                <a:tab pos="656650" algn="l"/>
                <a:tab pos="1313299" algn="l"/>
                <a:tab pos="1969949" algn="l"/>
                <a:tab pos="2626599" algn="l"/>
                <a:tab pos="3283248" algn="l"/>
                <a:tab pos="3939898" algn="l"/>
                <a:tab pos="4596548" algn="l"/>
              </a:tabLst>
            </a:pPr>
            <a:r>
              <a:rPr lang="en-US" dirty="0">
                <a:solidFill>
                  <a:srgbClr val="000000"/>
                </a:solidFill>
              </a:rPr>
              <a:t>Example II:</a:t>
            </a:r>
          </a:p>
          <a:p>
            <a:pPr>
              <a:lnSpc>
                <a:spcPct val="94000"/>
              </a:lnSpc>
              <a:buSzPct val="45000"/>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$string = 'the cat sat on the mat.';</a:t>
            </a:r>
          </a:p>
          <a:p>
            <a:pPr>
              <a:lnSpc>
                <a:spcPct val="94000"/>
              </a:lnSpc>
              <a:buSzPct val="45000"/>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$string =~ </a:t>
            </a:r>
            <a:r>
              <a:rPr lang="en-US" dirty="0" err="1">
                <a:solidFill>
                  <a:srgbClr val="000000"/>
                </a:solidFill>
                <a:latin typeface="Courier New" charset="0"/>
              </a:rPr>
              <a:t>tr/at/ol</a:t>
            </a:r>
            <a:r>
              <a:rPr lang="en-US" dirty="0">
                <a:solidFill>
                  <a:srgbClr val="000000"/>
                </a:solidFill>
                <a:latin typeface="Courier New" charset="0"/>
              </a:rPr>
              <a:t>/;</a:t>
            </a:r>
          </a:p>
          <a:p>
            <a:pPr>
              <a:lnSpc>
                <a:spcPct val="94000"/>
              </a:lnSpc>
              <a:buSzPct val="45000"/>
              <a:tabLst>
                <a:tab pos="656650" algn="l"/>
                <a:tab pos="1313299" algn="l"/>
                <a:tab pos="1969949" algn="l"/>
                <a:tab pos="2626599" algn="l"/>
                <a:tab pos="3283248" algn="l"/>
                <a:tab pos="3939898" algn="l"/>
                <a:tab pos="4596548" algn="l"/>
              </a:tabLst>
            </a:pPr>
            <a:endParaRPr lang="en-US" dirty="0">
              <a:solidFill>
                <a:srgbClr val="000000"/>
              </a:solidFill>
              <a:latin typeface="Courier New" charset="0"/>
            </a:endParaRPr>
          </a:p>
          <a:p>
            <a:pPr>
              <a:lnSpc>
                <a:spcPct val="94000"/>
              </a:lnSpc>
              <a:buSzPct val="45000"/>
              <a:tabLst>
                <a:tab pos="656650" algn="l"/>
                <a:tab pos="1313299" algn="l"/>
                <a:tab pos="1969949" algn="l"/>
                <a:tab pos="2626599" algn="l"/>
                <a:tab pos="3283248" algn="l"/>
                <a:tab pos="3939898" algn="l"/>
                <a:tab pos="4596548" algn="l"/>
              </a:tabLst>
            </a:pPr>
            <a:r>
              <a:rPr lang="en-US" dirty="0">
                <a:solidFill>
                  <a:srgbClr val="000000"/>
                </a:solidFill>
                <a:latin typeface="Courier New" charset="0"/>
              </a:rPr>
              <a:t>print "$string\</a:t>
            </a:r>
            <a:r>
              <a:rPr lang="en-US" dirty="0" err="1">
                <a:solidFill>
                  <a:srgbClr val="000000"/>
                </a:solidFill>
                <a:latin typeface="Courier New" charset="0"/>
              </a:rPr>
              <a:t>n</a:t>
            </a:r>
            <a:r>
              <a:rPr lang="en-US" dirty="0">
                <a:solidFill>
                  <a:srgbClr val="000000"/>
                </a:solidFill>
                <a:latin typeface="Courier New" charset="0"/>
              </a:rPr>
              <a:t>";</a:t>
            </a:r>
          </a:p>
          <a:p>
            <a:pPr>
              <a:buSzPct val="45000"/>
              <a:tabLst>
                <a:tab pos="656650" algn="l"/>
                <a:tab pos="1313299" algn="l"/>
                <a:tab pos="1969949" algn="l"/>
                <a:tab pos="2626599" algn="l"/>
                <a:tab pos="3283248" algn="l"/>
                <a:tab pos="3939898" algn="l"/>
                <a:tab pos="4596548" algn="l"/>
              </a:tabLst>
            </a:pPr>
            <a:endParaRPr lang="en-US" dirty="0">
              <a:solidFill>
                <a:srgbClr val="000000"/>
              </a:solidFill>
            </a:endParaRPr>
          </a:p>
        </p:txBody>
      </p:sp>
      <p:sp>
        <p:nvSpPr>
          <p:cNvPr id="46083" name="Text Box 3"/>
          <p:cNvSpPr txBox="1">
            <a:spLocks noChangeArrowheads="1"/>
          </p:cNvSpPr>
          <p:nvPr/>
        </p:nvSpPr>
        <p:spPr bwMode="auto">
          <a:xfrm>
            <a:off x="840960" y="4120273"/>
            <a:ext cx="2453760" cy="1110356"/>
          </a:xfrm>
          <a:prstGeom prst="rect">
            <a:avLst/>
          </a:prstGeom>
          <a:noFill/>
          <a:ln w="9525">
            <a:noFill/>
            <a:round/>
            <a:headEnd/>
            <a:tailEnd/>
          </a:ln>
        </p:spPr>
        <p:txBody>
          <a:bodyPr wrap="none" lIns="81639" tIns="56821" rIns="81639" bIns="40820">
            <a:prstTxWarp prst="textNoShape">
              <a:avLst/>
            </a:prstTxWarp>
          </a:bodyPr>
          <a:lstStyle/>
          <a:p>
            <a:pPr>
              <a:tabLst>
                <a:tab pos="656650" algn="l"/>
                <a:tab pos="1313299" algn="l"/>
                <a:tab pos="1969949" algn="l"/>
              </a:tabLst>
            </a:pPr>
            <a:r>
              <a:rPr lang="en-US" dirty="0">
                <a:solidFill>
                  <a:srgbClr val="000000"/>
                </a:solidFill>
              </a:rPr>
              <a:t>Will print:</a:t>
            </a:r>
          </a:p>
          <a:p>
            <a:pPr>
              <a:tabLst>
                <a:tab pos="656650" algn="l"/>
                <a:tab pos="1313299" algn="l"/>
                <a:tab pos="1969949" algn="l"/>
              </a:tabLst>
            </a:pPr>
            <a:endParaRPr lang="en-US" dirty="0">
              <a:solidFill>
                <a:srgbClr val="000000"/>
              </a:solidFill>
            </a:endParaRPr>
          </a:p>
          <a:p>
            <a:pPr>
              <a:tabLst>
                <a:tab pos="656650" algn="l"/>
                <a:tab pos="1313299" algn="l"/>
                <a:tab pos="1969949" algn="l"/>
              </a:tabLst>
            </a:pPr>
            <a:r>
              <a:rPr lang="en-US" dirty="0">
                <a:solidFill>
                  <a:srgbClr val="000000"/>
                </a:solidFill>
              </a:rPr>
              <a:t>&gt;</a:t>
            </a:r>
            <a:r>
              <a:rPr lang="en-US" dirty="0" err="1">
                <a:solidFill>
                  <a:srgbClr val="000000"/>
                </a:solidFill>
              </a:rPr>
              <a:t>lhe</a:t>
            </a:r>
            <a:r>
              <a:rPr lang="en-US" dirty="0">
                <a:solidFill>
                  <a:srgbClr val="000000"/>
                </a:solidFill>
              </a:rPr>
              <a:t> </a:t>
            </a:r>
            <a:r>
              <a:rPr lang="en-US" dirty="0" err="1">
                <a:solidFill>
                  <a:srgbClr val="000000"/>
                </a:solidFill>
              </a:rPr>
              <a:t>col</a:t>
            </a:r>
            <a:r>
              <a:rPr lang="en-US" dirty="0">
                <a:solidFill>
                  <a:srgbClr val="000000"/>
                </a:solidFill>
              </a:rPr>
              <a:t> sol on </a:t>
            </a:r>
            <a:r>
              <a:rPr lang="en-US" dirty="0" err="1">
                <a:solidFill>
                  <a:srgbClr val="000000"/>
                </a:solidFill>
              </a:rPr>
              <a:t>lhe</a:t>
            </a:r>
            <a:r>
              <a:rPr lang="en-US" dirty="0">
                <a:solidFill>
                  <a:srgbClr val="000000"/>
                </a:solidFill>
              </a:rPr>
              <a:t> mol</a:t>
            </a:r>
          </a:p>
          <a:p>
            <a:pPr>
              <a:tabLst>
                <a:tab pos="656650" algn="l"/>
                <a:tab pos="1313299" algn="l"/>
                <a:tab pos="1969949" algn="l"/>
              </a:tabLst>
            </a:pPr>
            <a:r>
              <a:rPr lang="en-US" dirty="0">
                <a:solidFill>
                  <a:srgbClr val="000000"/>
                </a:solidFill>
              </a:rPr>
              <a:t>&gt;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46083">
                                            <p:txEl>
                                              <p:pRg st="0" end="0"/>
                                            </p:txEl>
                                          </p:spTgt>
                                        </p:tgtEl>
                                        <p:attrNameLst>
                                          <p:attrName>style.visibility</p:attrName>
                                        </p:attrNameLst>
                                      </p:cBhvr>
                                      <p:to>
                                        <p:strVal val="visible"/>
                                      </p:to>
                                    </p:set>
                                    <p:animEffect transition="in" filter="box(in)">
                                      <p:cBhvr additive="repl">
                                        <p:cTn id="7" dur="500"/>
                                        <p:tgtEl>
                                          <p:spTgt spid="46083">
                                            <p:txEl>
                                              <p:pRg st="0" end="0"/>
                                            </p:txEl>
                                          </p:spTgt>
                                        </p:tgtEl>
                                      </p:cBhvr>
                                    </p:animEffect>
                                  </p:childTnLst>
                                </p:cTn>
                              </p:par>
                              <p:par>
                                <p:cTn id="8" presetID="4" presetClass="entr" presetSubtype="16" fill="hold" nodeType="withEffect">
                                  <p:stCondLst>
                                    <p:cond delay="0"/>
                                  </p:stCondLst>
                                  <p:childTnLst>
                                    <p:set>
                                      <p:cBhvr additive="repl">
                                        <p:cTn id="9" dur="1" fill="hold">
                                          <p:stCondLst>
                                            <p:cond delay="0"/>
                                          </p:stCondLst>
                                        </p:cTn>
                                        <p:tgtEl>
                                          <p:spTgt spid="46083">
                                            <p:txEl>
                                              <p:pRg st="2" end="2"/>
                                            </p:txEl>
                                          </p:spTgt>
                                        </p:tgtEl>
                                        <p:attrNameLst>
                                          <p:attrName>style.visibility</p:attrName>
                                        </p:attrNameLst>
                                      </p:cBhvr>
                                      <p:to>
                                        <p:strVal val="visible"/>
                                      </p:to>
                                    </p:set>
                                    <p:animEffect transition="in" filter="box(in)">
                                      <p:cBhvr additive="repl">
                                        <p:cTn id="10" dur="500"/>
                                        <p:tgtEl>
                                          <p:spTgt spid="46083">
                                            <p:txEl>
                                              <p:pRg st="2" end="2"/>
                                            </p:txEl>
                                          </p:spTgt>
                                        </p:tgtEl>
                                      </p:cBhvr>
                                    </p:animEffect>
                                  </p:childTnLst>
                                </p:cTn>
                              </p:par>
                              <p:par>
                                <p:cTn id="11" presetID="4" presetClass="entr" presetSubtype="16" fill="hold" nodeType="withEffect">
                                  <p:stCondLst>
                                    <p:cond delay="0"/>
                                  </p:stCondLst>
                                  <p:childTnLst>
                                    <p:set>
                                      <p:cBhvr additive="repl">
                                        <p:cTn id="12" dur="1" fill="hold">
                                          <p:stCondLst>
                                            <p:cond delay="0"/>
                                          </p:stCondLst>
                                        </p:cTn>
                                        <p:tgtEl>
                                          <p:spTgt spid="46083">
                                            <p:txEl>
                                              <p:pRg st="3" end="3"/>
                                            </p:txEl>
                                          </p:spTgt>
                                        </p:tgtEl>
                                        <p:attrNameLst>
                                          <p:attrName>style.visibility</p:attrName>
                                        </p:attrNameLst>
                                      </p:cBhvr>
                                      <p:to>
                                        <p:strVal val="visible"/>
                                      </p:to>
                                    </p:set>
                                    <p:animEffect transition="in" filter="box(in)">
                                      <p:cBhvr additive="repl">
                                        <p:cTn id="13"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82" name="Rectangle 1"/>
          <p:cNvSpPr>
            <a:spLocks noGrp="1" noChangeArrowheads="1"/>
          </p:cNvSpPr>
          <p:nvPr>
            <p:ph type="title" idx="4294967295"/>
          </p:nvPr>
        </p:nvSpPr>
        <p:spPr>
          <a:xfrm>
            <a:off x="456480" y="313953"/>
            <a:ext cx="8229600" cy="1062832"/>
          </a:xfrm>
        </p:spPr>
        <p:txBody>
          <a:bodyPr tIns="35203"/>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t>Exercise</a:t>
            </a:r>
          </a:p>
        </p:txBody>
      </p:sp>
      <p:sp>
        <p:nvSpPr>
          <p:cNvPr id="225283" name="Text Box 2"/>
          <p:cNvSpPr txBox="1">
            <a:spLocks noChangeArrowheads="1"/>
          </p:cNvSpPr>
          <p:nvPr/>
        </p:nvSpPr>
        <p:spPr bwMode="auto">
          <a:xfrm>
            <a:off x="622080" y="1451673"/>
            <a:ext cx="7598880" cy="4146196"/>
          </a:xfrm>
          <a:prstGeom prst="rect">
            <a:avLst/>
          </a:prstGeom>
          <a:noFill/>
          <a:ln w="9525">
            <a:noFill/>
            <a:round/>
            <a:headEnd/>
            <a:tailEnd/>
          </a:ln>
        </p:spPr>
        <p:txBody>
          <a:bodyPr wrap="none" lIns="81639" tIns="55221" rIns="81639" bIns="40820">
            <a:prstTxWarp prst="textNoShape">
              <a:avLst/>
            </a:prstTxWarp>
          </a:bodyPr>
          <a:lstStyle/>
          <a:p>
            <a:pPr marL="240484" indent="-24048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rPr>
              <a:t>Calculate the reverse complementary of a DNA sequence using the </a:t>
            </a:r>
            <a:r>
              <a:rPr lang="en-US" dirty="0" err="1">
                <a:solidFill>
                  <a:srgbClr val="000000"/>
                </a:solidFill>
              </a:rPr>
              <a:t>tr</a:t>
            </a:r>
            <a:r>
              <a:rPr lang="en-US" dirty="0">
                <a:solidFill>
                  <a:srgbClr val="000000"/>
                </a:solidFill>
              </a:rPr>
              <a:t>/// operator</a:t>
            </a:r>
          </a:p>
          <a:p>
            <a:pPr marL="240484" indent="-24048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rPr>
              <a:t>Answer:</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a:t>
            </a:r>
            <a:r>
              <a:rPr lang="en-US" dirty="0" err="1">
                <a:solidFill>
                  <a:srgbClr val="000000"/>
                </a:solidFill>
                <a:latin typeface="Courier New" charset="0"/>
              </a:rPr>
              <a:t>usr/bin/perl</a:t>
            </a:r>
            <a:endParaRPr lang="en-US"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a:t>
            </a:r>
            <a:r>
              <a:rPr lang="en-US" dirty="0" err="1">
                <a:solidFill>
                  <a:srgbClr val="000000"/>
                </a:solidFill>
                <a:latin typeface="Courier New" charset="0"/>
              </a:rPr>
              <a:t>dna</a:t>
            </a:r>
            <a:r>
              <a:rPr lang="en-US" dirty="0">
                <a:solidFill>
                  <a:srgbClr val="000000"/>
                </a:solidFill>
                <a:latin typeface="Courier New" charset="0"/>
              </a:rPr>
              <a:t>="ACGGTTGGAAAACGTTTGCGCGCGCGATGGCCCCGAACG";</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print "the original sequence is:\</a:t>
            </a:r>
            <a:r>
              <a:rPr lang="en-US" dirty="0" err="1">
                <a:solidFill>
                  <a:srgbClr val="000000"/>
                </a:solidFill>
                <a:latin typeface="Courier New" charset="0"/>
              </a:rPr>
              <a:t>n$dna\n</a:t>
            </a:r>
            <a:r>
              <a:rPr lang="en-US" dirty="0">
                <a:solidFill>
                  <a:srgbClr val="000000"/>
                </a:solidFill>
                <a:latin typeface="Courier New"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#reverse string</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a:t>
            </a:r>
            <a:r>
              <a:rPr lang="en-US" dirty="0" err="1">
                <a:solidFill>
                  <a:srgbClr val="000000"/>
                </a:solidFill>
                <a:latin typeface="Courier New" charset="0"/>
              </a:rPr>
              <a:t>revcom</a:t>
            </a:r>
            <a:r>
              <a:rPr lang="en-US" dirty="0">
                <a:solidFill>
                  <a:srgbClr val="000000"/>
                </a:solidFill>
                <a:latin typeface="Courier New" charset="0"/>
              </a:rPr>
              <a:t>=reverse $</a:t>
            </a:r>
            <a:r>
              <a:rPr lang="en-US" dirty="0" err="1">
                <a:solidFill>
                  <a:srgbClr val="000000"/>
                </a:solidFill>
                <a:latin typeface="Courier New" charset="0"/>
              </a:rPr>
              <a:t>dna</a:t>
            </a:r>
            <a:r>
              <a:rPr lang="en-US" dirty="0">
                <a:solidFill>
                  <a:srgbClr val="000000"/>
                </a:solidFill>
                <a:latin typeface="Courier New"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print "Reversed sequence is:\</a:t>
            </a:r>
            <a:r>
              <a:rPr lang="en-US" dirty="0" err="1">
                <a:solidFill>
                  <a:srgbClr val="000000"/>
                </a:solidFill>
                <a:latin typeface="Courier New" charset="0"/>
              </a:rPr>
              <a:t>n$revcom\n</a:t>
            </a:r>
            <a:r>
              <a:rPr lang="en-US" dirty="0">
                <a:solidFill>
                  <a:srgbClr val="000000"/>
                </a:solidFill>
                <a:latin typeface="Courier New"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latin typeface="Courier New"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#calculate the complementary for each nucleotide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a:t>
            </a:r>
            <a:r>
              <a:rPr lang="en-US" dirty="0" err="1">
                <a:solidFill>
                  <a:srgbClr val="000000"/>
                </a:solidFill>
                <a:latin typeface="Courier New" charset="0"/>
              </a:rPr>
              <a:t>revcom</a:t>
            </a:r>
            <a:r>
              <a:rPr lang="en-US" dirty="0">
                <a:solidFill>
                  <a:srgbClr val="000000"/>
                </a:solidFill>
                <a:latin typeface="Courier New" charset="0"/>
              </a:rPr>
              <a:t>=~</a:t>
            </a:r>
            <a:r>
              <a:rPr lang="en-US" dirty="0" err="1">
                <a:solidFill>
                  <a:srgbClr val="000000"/>
                </a:solidFill>
                <a:latin typeface="Courier New" charset="0"/>
              </a:rPr>
              <a:t>tr</a:t>
            </a:r>
            <a:r>
              <a:rPr lang="en-US" dirty="0">
                <a:solidFill>
                  <a:srgbClr val="000000"/>
                </a:solidFill>
                <a:latin typeface="Courier New" charset="0"/>
              </a:rPr>
              <a:t>/ACGT/TGCA/;</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latin typeface="Courier New" charset="0"/>
              </a:rPr>
              <a:t>print "Reverse complement is:\</a:t>
            </a:r>
            <a:r>
              <a:rPr lang="en-US" dirty="0" err="1">
                <a:solidFill>
                  <a:srgbClr val="000000"/>
                </a:solidFill>
                <a:latin typeface="Courier New" charset="0"/>
              </a:rPr>
              <a:t>n$revcom\n</a:t>
            </a:r>
            <a:r>
              <a:rPr lang="en-US" dirty="0">
                <a:solidFill>
                  <a:srgbClr val="000000"/>
                </a:solidFill>
                <a:latin typeface="Courier New" charset="0"/>
              </a:rPr>
              <a:t>";</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3" name="Freeform 1"/>
          <p:cNvSpPr>
            <a:spLocks noChangeArrowheads="1"/>
          </p:cNvSpPr>
          <p:nvPr/>
        </p:nvSpPr>
        <p:spPr bwMode="auto">
          <a:xfrm>
            <a:off x="983520" y="1339341"/>
            <a:ext cx="7050240" cy="1333580"/>
          </a:xfrm>
          <a:custGeom>
            <a:avLst/>
            <a:gdLst>
              <a:gd name="G0" fmla="+- 10800 0 0"/>
              <a:gd name="G1" fmla="+- 21600 0 0"/>
              <a:gd name="G2" fmla="+- 10800 0 0"/>
              <a:gd name="G3" fmla="+- 21600 0 0"/>
              <a:gd name="G4" fmla="+- G3 0 G2"/>
              <a:gd name="G5" fmla="+- G1 0 G0"/>
              <a:gd name="G6" fmla="*/ G5 1 21600"/>
              <a:gd name="G7" fmla="*/ G4 1 21600"/>
              <a:gd name="G8" fmla="*/ 1 0 51712"/>
              <a:gd name="G9" fmla="+- 21600 0 0"/>
              <a:gd name="G10" fmla="*/ G0 1 G6"/>
              <a:gd name="G11" fmla="*/ G1 1 G6"/>
              <a:gd name="G12" fmla="*/ G2 1 G7"/>
              <a:gd name="G13" fmla="*/ G3 1 G7"/>
              <a:gd name="T0" fmla="*/ G10 w 21600"/>
              <a:gd name="T1" fmla="*/ G12 h 21600"/>
              <a:gd name="T2" fmla="*/ G11 w 21600"/>
              <a:gd name="T3" fmla="*/ G13 h 21600"/>
            </a:gdLst>
            <a:ahLst/>
            <a:cxnLst>
              <a:cxn ang="0">
                <a:pos x="0" y="0"/>
              </a:cxn>
              <a:cxn ang="0">
                <a:pos x="21600" y="0"/>
              </a:cxn>
              <a:cxn ang="0">
                <a:pos x="21600" y="21600"/>
              </a:cxn>
              <a:cxn ang="0">
                <a:pos x="0" y="21600"/>
              </a:cxn>
              <a:cxn ang="0">
                <a:pos x="0" y="0"/>
              </a:cxn>
            </a:cxnLst>
            <a:rect l="T0" t="T1" r="T2" b="T3"/>
            <a:pathLst>
              <a:path w="21600" h="21600">
                <a:moveTo>
                  <a:pt x="0" y="0"/>
                </a:moveTo>
                <a:lnTo>
                  <a:pt x="21600" y="0"/>
                </a:lnTo>
                <a:lnTo>
                  <a:pt x="21600" y="21600"/>
                </a:lnTo>
                <a:lnTo>
                  <a:pt x="0" y="21600"/>
                </a:lnTo>
                <a:lnTo>
                  <a:pt x="0" y="0"/>
                </a:lnTo>
                <a:close/>
              </a:path>
            </a:pathLst>
          </a:custGeom>
          <a:noFill/>
          <a:ln w="9525">
            <a:noFill/>
            <a:round/>
            <a:headEnd/>
            <a:tailEnd/>
          </a:ln>
          <a:effectLst/>
        </p:spPr>
        <p:txBody>
          <a:bodyPr lIns="81639" tIns="76022" rIns="81639" bIns="40820" anchorCtr="1">
            <a:prstTxWarp prst="textNoShape">
              <a:avLst/>
            </a:prstTxWarp>
          </a:bodyPr>
          <a:lstStyle/>
          <a:p>
            <a:pPr algn="ctr">
              <a:tabLst>
                <a:tab pos="656650" algn="l"/>
                <a:tab pos="1313299" algn="l"/>
                <a:tab pos="1969949" algn="l"/>
                <a:tab pos="2626599" algn="l"/>
                <a:tab pos="3283248" algn="l"/>
                <a:tab pos="3939898" algn="l"/>
                <a:tab pos="4596548" algn="l"/>
                <a:tab pos="5253198" algn="l"/>
                <a:tab pos="5909847" algn="l"/>
                <a:tab pos="6566497" algn="l"/>
              </a:tabLst>
            </a:pPr>
            <a:endParaRPr lang="en-US" sz="4000" b="1" dirty="0">
              <a:solidFill>
                <a:srgbClr val="000000"/>
              </a:solidFill>
              <a:ea typeface="DejaVu Sans" charset="0"/>
              <a:cs typeface="DejaVu Sans" charset="0"/>
            </a:endParaRPr>
          </a:p>
        </p:txBody>
      </p:sp>
      <p:sp>
        <p:nvSpPr>
          <p:cNvPr id="3074" name="Freeform 2"/>
          <p:cNvSpPr>
            <a:spLocks noChangeArrowheads="1"/>
          </p:cNvSpPr>
          <p:nvPr/>
        </p:nvSpPr>
        <p:spPr bwMode="auto">
          <a:xfrm>
            <a:off x="1444320" y="3472205"/>
            <a:ext cx="5806080" cy="1589927"/>
          </a:xfrm>
          <a:custGeom>
            <a:avLst/>
            <a:gdLst>
              <a:gd name="G0" fmla="+- 10800 0 0"/>
              <a:gd name="G1" fmla="+- 21600 0 0"/>
              <a:gd name="G2" fmla="+- 10800 0 0"/>
              <a:gd name="G3" fmla="+- 21600 0 0"/>
              <a:gd name="G4" fmla="+- G3 0 G2"/>
              <a:gd name="G5" fmla="+- G1 0 G0"/>
              <a:gd name="G6" fmla="*/ G5 1 21600"/>
              <a:gd name="G7" fmla="*/ G4 1 21600"/>
              <a:gd name="G8" fmla="*/ 1 0 51712"/>
              <a:gd name="G9" fmla="+- 21600 0 0"/>
              <a:gd name="G10" fmla="*/ G0 1 G6"/>
              <a:gd name="G11" fmla="*/ G1 1 G6"/>
              <a:gd name="G12" fmla="*/ G2 1 G7"/>
              <a:gd name="G13" fmla="*/ G3 1 G7"/>
              <a:gd name="T0" fmla="*/ G10 w 21600"/>
              <a:gd name="T1" fmla="*/ G12 h 21600"/>
              <a:gd name="T2" fmla="*/ G11 w 21600"/>
              <a:gd name="T3" fmla="*/ G13 h 21600"/>
            </a:gdLst>
            <a:ahLst/>
            <a:cxnLst>
              <a:cxn ang="0">
                <a:pos x="0" y="0"/>
              </a:cxn>
              <a:cxn ang="0">
                <a:pos x="21600" y="0"/>
              </a:cxn>
              <a:cxn ang="0">
                <a:pos x="21600" y="21600"/>
              </a:cxn>
              <a:cxn ang="0">
                <a:pos x="0" y="21600"/>
              </a:cxn>
              <a:cxn ang="0">
                <a:pos x="0" y="0"/>
              </a:cxn>
            </a:cxnLst>
            <a:rect l="T0" t="T1" r="T2" b="T3"/>
            <a:pathLst>
              <a:path w="21600" h="21600">
                <a:moveTo>
                  <a:pt x="0" y="0"/>
                </a:moveTo>
                <a:lnTo>
                  <a:pt x="21600" y="0"/>
                </a:lnTo>
                <a:lnTo>
                  <a:pt x="21600" y="21600"/>
                </a:lnTo>
                <a:lnTo>
                  <a:pt x="0" y="21600"/>
                </a:lnTo>
                <a:lnTo>
                  <a:pt x="0" y="0"/>
                </a:lnTo>
                <a:close/>
              </a:path>
            </a:pathLst>
          </a:custGeom>
          <a:noFill/>
          <a:ln w="9525">
            <a:noFill/>
            <a:round/>
            <a:headEnd/>
            <a:tailEnd/>
          </a:ln>
          <a:effectLst/>
        </p:spPr>
        <p:txBody>
          <a:bodyPr lIns="81639" tIns="66421" rIns="81639" bIns="40820" anchorCtr="1">
            <a:prstTxWarp prst="textNoShape">
              <a:avLst/>
            </a:prstTxWarp>
          </a:bodyPr>
          <a:lstStyle/>
          <a:p>
            <a:pPr algn="ctr">
              <a:spcAft>
                <a:spcPts val="1293"/>
              </a:spcAft>
              <a:tabLst>
                <a:tab pos="656650" algn="l"/>
                <a:tab pos="1313299" algn="l"/>
                <a:tab pos="1969949" algn="l"/>
                <a:tab pos="2626599" algn="l"/>
                <a:tab pos="3283248" algn="l"/>
                <a:tab pos="3939898" algn="l"/>
                <a:tab pos="4596548" algn="l"/>
                <a:tab pos="5253198" algn="l"/>
              </a:tabLst>
            </a:pPr>
            <a:endParaRPr lang="en-US" sz="2900" dirty="0">
              <a:solidFill>
                <a:srgbClr val="8B8B8B"/>
              </a:solidFill>
              <a:ea typeface="DejaVu Sans" charset="0"/>
              <a:cs typeface="DejaVu Sans" charset="0"/>
            </a:endParaRPr>
          </a:p>
        </p:txBody>
      </p:sp>
      <p:sp>
        <p:nvSpPr>
          <p:cNvPr id="4" name="TextBox 3"/>
          <p:cNvSpPr txBox="1"/>
          <p:nvPr/>
        </p:nvSpPr>
        <p:spPr>
          <a:xfrm>
            <a:off x="983520" y="1891386"/>
            <a:ext cx="7340471" cy="1600438"/>
          </a:xfrm>
          <a:prstGeom prst="rect">
            <a:avLst/>
          </a:prstGeom>
          <a:noFill/>
        </p:spPr>
        <p:txBody>
          <a:bodyPr wrap="none" rtlCol="0">
            <a:spAutoFit/>
          </a:bodyPr>
          <a:lstStyle/>
          <a:p>
            <a:pPr algn="ctr"/>
            <a:r>
              <a:rPr lang="en-US" sz="4000" b="1" dirty="0" smtClean="0">
                <a:solidFill>
                  <a:srgbClr val="000000"/>
                </a:solidFill>
                <a:ea typeface="DejaVu Sans" charset="0"/>
                <a:cs typeface="DejaVu Sans" charset="0"/>
              </a:rPr>
              <a:t>Introduction to Perl programming</a:t>
            </a:r>
          </a:p>
          <a:p>
            <a:pPr algn="ctr"/>
            <a:r>
              <a:rPr lang="en-US" sz="4000" b="1" dirty="0" smtClean="0">
                <a:solidFill>
                  <a:srgbClr val="000000"/>
                </a:solidFill>
                <a:ea typeface="DejaVu Sans" charset="0"/>
                <a:cs typeface="DejaVu Sans" charset="0"/>
              </a:rPr>
              <a:t>Session IV</a:t>
            </a:r>
          </a:p>
          <a:p>
            <a:endParaRPr lang="en-US" dirty="0"/>
          </a:p>
        </p:txBody>
      </p:sp>
      <p:sp>
        <p:nvSpPr>
          <p:cNvPr id="5" name="Rectangle 4"/>
          <p:cNvSpPr/>
          <p:nvPr/>
        </p:nvSpPr>
        <p:spPr>
          <a:xfrm>
            <a:off x="2286000" y="3686128"/>
            <a:ext cx="4572000" cy="1243930"/>
          </a:xfrm>
          <a:prstGeom prst="rect">
            <a:avLst/>
          </a:prstGeom>
        </p:spPr>
        <p:txBody>
          <a:bodyPr>
            <a:spAutoFit/>
          </a:bodyPr>
          <a:lstStyle/>
          <a:p>
            <a:pPr algn="ctr">
              <a:spcAft>
                <a:spcPts val="1293"/>
              </a:spcAft>
              <a:tabLst>
                <a:tab pos="656650" algn="l"/>
                <a:tab pos="1313299" algn="l"/>
                <a:tab pos="1969949" algn="l"/>
                <a:tab pos="2626599" algn="l"/>
                <a:tab pos="3283248" algn="l"/>
                <a:tab pos="3939898" algn="l"/>
                <a:tab pos="4596548" algn="l"/>
                <a:tab pos="5253198" algn="l"/>
              </a:tabLst>
            </a:pPr>
            <a:r>
              <a:rPr lang="en-US" sz="3200" dirty="0" smtClean="0">
                <a:solidFill>
                  <a:srgbClr val="8B8B8B"/>
                </a:solidFill>
                <a:ea typeface="DejaVu Sans" charset="0"/>
                <a:cs typeface="DejaVu Sans" charset="0"/>
              </a:rPr>
              <a:t>Ernesto Lowy</a:t>
            </a:r>
          </a:p>
          <a:p>
            <a:pPr algn="ctr">
              <a:spcAft>
                <a:spcPts val="1293"/>
              </a:spcAft>
              <a:tabLst>
                <a:tab pos="656650" algn="l"/>
                <a:tab pos="1313299" algn="l"/>
                <a:tab pos="1969949" algn="l"/>
                <a:tab pos="2626599" algn="l"/>
                <a:tab pos="3283248" algn="l"/>
                <a:tab pos="3939898" algn="l"/>
                <a:tab pos="4596548" algn="l"/>
                <a:tab pos="5253198" algn="l"/>
              </a:tabLst>
            </a:pPr>
            <a:r>
              <a:rPr lang="en-US" sz="3200" dirty="0" smtClean="0">
                <a:solidFill>
                  <a:srgbClr val="8B8B8B"/>
                </a:solidFill>
                <a:ea typeface="DejaVu Sans" charset="0"/>
                <a:cs typeface="DejaVu Sans" charset="0"/>
              </a:rPr>
              <a:t>CRG Bioinformatics core</a:t>
            </a:r>
            <a:endParaRPr lang="en-US" sz="3200" dirty="0">
              <a:solidFill>
                <a:srgbClr val="8B8B8B"/>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3483361" y="246266"/>
            <a:ext cx="227664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Lst>
            </a:pPr>
            <a:r>
              <a:rPr lang="en-US" sz="4000" b="1" dirty="0">
                <a:solidFill>
                  <a:srgbClr val="000000"/>
                </a:solidFill>
                <a:ea typeface="DejaVu Sans" charset="0"/>
                <a:cs typeface="DejaVu Sans" charset="0"/>
              </a:rPr>
              <a:t>HASHES</a:t>
            </a:r>
          </a:p>
        </p:txBody>
      </p:sp>
      <p:sp>
        <p:nvSpPr>
          <p:cNvPr id="4098" name="Text Box 2"/>
          <p:cNvSpPr txBox="1">
            <a:spLocks noChangeArrowheads="1"/>
          </p:cNvSpPr>
          <p:nvPr/>
        </p:nvSpPr>
        <p:spPr bwMode="auto">
          <a:xfrm>
            <a:off x="450721" y="1441592"/>
            <a:ext cx="7679520" cy="3165452"/>
          </a:xfrm>
          <a:prstGeom prst="rect">
            <a:avLst/>
          </a:prstGeom>
          <a:noFill/>
          <a:ln w="9525">
            <a:noFill/>
            <a:round/>
            <a:headEnd/>
            <a:tailEnd/>
          </a:ln>
          <a:effectLst/>
        </p:spPr>
        <p:txBody>
          <a:bodyPr wrap="none" lIns="81639" tIns="40820" rIns="81639" bIns="40820">
            <a:prstTxWarp prst="textNoShape">
              <a:avLst/>
            </a:prstTxWarp>
          </a:bodyPr>
          <a:lstStyle/>
          <a:p>
            <a:pPr marL="266700" indent="-266700">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b="1" dirty="0">
                <a:solidFill>
                  <a:srgbClr val="000000"/>
                </a:solidFill>
                <a:ea typeface="DejaVu Sans" charset="0"/>
                <a:cs typeface="DejaVu Sans" charset="0"/>
              </a:rPr>
              <a:t>Very Useful</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b="1" dirty="0">
                <a:solidFill>
                  <a:srgbClr val="000000"/>
                </a:solidFill>
                <a:ea typeface="DejaVu Sans" charset="0"/>
                <a:cs typeface="DejaVu Sans" charset="0"/>
              </a:rPr>
              <a:t>Make Perl a very powerful language</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b="1" dirty="0">
                <a:solidFill>
                  <a:srgbClr val="000000"/>
                </a:solidFill>
                <a:ea typeface="DejaVu Sans" charset="0"/>
                <a:cs typeface="DejaVu Sans" charset="0"/>
              </a:rPr>
              <a:t>But... what is a Hash?</a:t>
            </a:r>
          </a:p>
          <a:p>
            <a:pPr marL="815975" indent="-455613">
              <a:lnSpc>
                <a:spcPct val="140000"/>
              </a:lnSpc>
              <a:buSzPct val="45000"/>
              <a:tabLst>
                <a:tab pos="655638" algn="l"/>
                <a:tab pos="1082675" algn="l"/>
                <a:tab pos="1312863" algn="l"/>
                <a:tab pos="1968500" algn="l"/>
                <a:tab pos="2625725" algn="l"/>
                <a:tab pos="3282950" algn="l"/>
                <a:tab pos="3938588" algn="l"/>
                <a:tab pos="4595813" algn="l"/>
                <a:tab pos="5253038" algn="l"/>
                <a:tab pos="5908675" algn="l"/>
                <a:tab pos="6565900" algn="l"/>
                <a:tab pos="7223125" algn="l"/>
              </a:tabLst>
            </a:pPr>
            <a:r>
              <a:rPr lang="en-US" sz="2000" dirty="0">
                <a:solidFill>
                  <a:srgbClr val="000000"/>
                </a:solidFill>
                <a:ea typeface="DejaVu Sans" charset="0"/>
                <a:cs typeface="DejaVu Sans" charset="0"/>
              </a:rPr>
              <a:t>Is another data structure (like arrays) that holds any number</a:t>
            </a:r>
          </a:p>
          <a:p>
            <a:pPr marL="815975" indent="-455613">
              <a:lnSpc>
                <a:spcPct val="140000"/>
              </a:lnSpc>
              <a:tabLst>
                <a:tab pos="655638" algn="l"/>
                <a:tab pos="1082675" algn="l"/>
                <a:tab pos="1312863" algn="l"/>
                <a:tab pos="1968500" algn="l"/>
                <a:tab pos="2625725" algn="l"/>
                <a:tab pos="3282950" algn="l"/>
                <a:tab pos="3938588" algn="l"/>
                <a:tab pos="4595813" algn="l"/>
                <a:tab pos="5253038" algn="l"/>
                <a:tab pos="5908675" algn="l"/>
                <a:tab pos="6565900" algn="l"/>
                <a:tab pos="7223125" algn="l"/>
              </a:tabLst>
            </a:pPr>
            <a:r>
              <a:rPr lang="en-US" sz="2000" dirty="0">
                <a:solidFill>
                  <a:srgbClr val="000000"/>
                </a:solidFill>
                <a:ea typeface="DejaVu Sans" charset="0"/>
                <a:cs typeface="DejaVu Sans" charset="0"/>
              </a:rPr>
              <a:t>(a collection) of values</a:t>
            </a:r>
          </a:p>
          <a:p>
            <a:pPr marL="815975" indent="-455613">
              <a:lnSpc>
                <a:spcPct val="140000"/>
              </a:lnSpc>
              <a:buSzPct val="45000"/>
              <a:tabLst>
                <a:tab pos="655638" algn="l"/>
                <a:tab pos="1082675" algn="l"/>
                <a:tab pos="1312863" algn="l"/>
                <a:tab pos="1968500" algn="l"/>
                <a:tab pos="2625725" algn="l"/>
                <a:tab pos="3282950" algn="l"/>
                <a:tab pos="3938588" algn="l"/>
                <a:tab pos="4595813" algn="l"/>
                <a:tab pos="5253038" algn="l"/>
                <a:tab pos="5908675" algn="l"/>
                <a:tab pos="6565900" algn="l"/>
                <a:tab pos="7223125" algn="l"/>
              </a:tabLst>
            </a:pPr>
            <a:r>
              <a:rPr lang="en-US" sz="2000" dirty="0">
                <a:solidFill>
                  <a:srgbClr val="000000"/>
                </a:solidFill>
                <a:ea typeface="DejaVu Sans" charset="0"/>
                <a:cs typeface="DejaVu Sans" charset="0"/>
              </a:rPr>
              <a:t>Unlike the arrays (where the values are indexed by numbers)</a:t>
            </a:r>
          </a:p>
          <a:p>
            <a:pPr marL="815975" indent="-455613">
              <a:lnSpc>
                <a:spcPct val="140000"/>
              </a:lnSpc>
              <a:tabLst>
                <a:tab pos="655638" algn="l"/>
                <a:tab pos="1082675" algn="l"/>
                <a:tab pos="1312863" algn="l"/>
                <a:tab pos="1968500" algn="l"/>
                <a:tab pos="2625725" algn="l"/>
                <a:tab pos="3282950" algn="l"/>
                <a:tab pos="3938588" algn="l"/>
                <a:tab pos="4595813" algn="l"/>
                <a:tab pos="5253038" algn="l"/>
                <a:tab pos="5908675" algn="l"/>
                <a:tab pos="6565900" algn="l"/>
                <a:tab pos="7223125" algn="l"/>
              </a:tabLst>
            </a:pPr>
            <a:r>
              <a:rPr lang="en-US" sz="2000" dirty="0">
                <a:solidFill>
                  <a:srgbClr val="000000"/>
                </a:solidFill>
                <a:ea typeface="DejaVu Sans" charset="0"/>
                <a:cs typeface="DejaVu Sans" charset="0"/>
              </a:rPr>
              <a:t>In hashes we'll look up the data by name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483361" y="246266"/>
            <a:ext cx="227664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Lst>
            </a:pPr>
            <a:r>
              <a:rPr lang="en-US" sz="4000" b="1" dirty="0">
                <a:solidFill>
                  <a:srgbClr val="000000"/>
                </a:solidFill>
                <a:ea typeface="DejaVu Sans" charset="0"/>
                <a:cs typeface="DejaVu Sans" charset="0"/>
              </a:rPr>
              <a:t>HASHES</a:t>
            </a:r>
          </a:p>
        </p:txBody>
      </p:sp>
      <p:pic>
        <p:nvPicPr>
          <p:cNvPr id="5122" name="Picture 2"/>
          <p:cNvPicPr>
            <a:picLocks noChangeAspect="1" noChangeArrowheads="1"/>
          </p:cNvPicPr>
          <p:nvPr/>
        </p:nvPicPr>
        <p:blipFill>
          <a:blip r:embed="rId3"/>
          <a:srcRect/>
          <a:stretch>
            <a:fillRect/>
          </a:stretch>
        </p:blipFill>
        <p:spPr bwMode="auto">
          <a:xfrm>
            <a:off x="1127520" y="2871661"/>
            <a:ext cx="6981120" cy="3456363"/>
          </a:xfrm>
          <a:prstGeom prst="rect">
            <a:avLst/>
          </a:prstGeom>
          <a:noFill/>
          <a:ln w="9525">
            <a:noFill/>
            <a:round/>
            <a:headEnd/>
            <a:tailEnd/>
          </a:ln>
          <a:effectLst/>
        </p:spPr>
      </p:pic>
      <p:sp>
        <p:nvSpPr>
          <p:cNvPr id="5123" name="Text Box 3"/>
          <p:cNvSpPr txBox="1">
            <a:spLocks noChangeArrowheads="1"/>
          </p:cNvSpPr>
          <p:nvPr/>
        </p:nvSpPr>
        <p:spPr bwMode="auto">
          <a:xfrm>
            <a:off x="288000" y="1113238"/>
            <a:ext cx="8602560" cy="1641772"/>
          </a:xfrm>
          <a:prstGeom prst="rect">
            <a:avLst/>
          </a:prstGeom>
          <a:noFill/>
          <a:ln w="9525">
            <a:noFill/>
            <a:round/>
            <a:headEnd/>
            <a:tailEnd/>
          </a:ln>
          <a:effectLst/>
        </p:spPr>
        <p:txBody>
          <a:bodyPr wrap="none" lIns="81639" tIns="40820" rIns="81639" bIns="40820">
            <a:prstTxWarp prst="textNoShape">
              <a:avLst/>
            </a:prstTxWarp>
          </a:bodyPr>
          <a:lstStyle/>
          <a:p>
            <a:pPr marL="266700" indent="-266700">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2000" dirty="0">
                <a:solidFill>
                  <a:srgbClr val="000000"/>
                </a:solidFill>
                <a:ea typeface="DejaVu Sans" charset="0"/>
                <a:cs typeface="DejaVu Sans" charset="0"/>
              </a:rPr>
              <a:t>We access the data through the association between a key and a value</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2000" dirty="0">
                <a:solidFill>
                  <a:srgbClr val="000000"/>
                </a:solidFill>
                <a:ea typeface="DejaVu Sans" charset="0"/>
                <a:cs typeface="DejaVu Sans" charset="0"/>
              </a:rPr>
              <a:t>Keys are arbitrary strings</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2000" dirty="0">
                <a:solidFill>
                  <a:srgbClr val="000000"/>
                </a:solidFill>
                <a:ea typeface="DejaVu Sans" charset="0"/>
                <a:cs typeface="DejaVu Sans" charset="0"/>
              </a:rPr>
              <a:t>They are unique (cannot exist the same key associated to different values)</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2000" dirty="0">
                <a:solidFill>
                  <a:srgbClr val="000000"/>
                </a:solidFill>
                <a:ea typeface="DejaVu Sans" charset="0"/>
                <a:cs typeface="DejaVu Sans" charset="0"/>
              </a:rPr>
              <a:t>Values can be </a:t>
            </a:r>
            <a:r>
              <a:rPr lang="en-US" sz="2000" dirty="0" err="1">
                <a:solidFill>
                  <a:srgbClr val="000000"/>
                </a:solidFill>
                <a:ea typeface="DejaVu Sans" charset="0"/>
                <a:cs typeface="DejaVu Sans" charset="0"/>
              </a:rPr>
              <a:t>numbers,strings,undef</a:t>
            </a:r>
            <a:r>
              <a:rPr lang="en-US" sz="2000" dirty="0">
                <a:solidFill>
                  <a:srgbClr val="000000"/>
                </a:solidFill>
                <a:ea typeface="DejaVu Sans" charset="0"/>
                <a:cs typeface="DejaVu Sans" charset="0"/>
              </a:rPr>
              <a:t> values</a:t>
            </a:r>
          </a:p>
        </p:txBody>
      </p:sp>
      <p:sp>
        <p:nvSpPr>
          <p:cNvPr id="5124" name="Text Box 4"/>
          <p:cNvSpPr txBox="1">
            <a:spLocks noChangeArrowheads="1"/>
          </p:cNvSpPr>
          <p:nvPr/>
        </p:nvSpPr>
        <p:spPr bwMode="auto">
          <a:xfrm>
            <a:off x="1451521" y="6284820"/>
            <a:ext cx="6115680" cy="313953"/>
          </a:xfrm>
          <a:prstGeom prst="rect">
            <a:avLst/>
          </a:prstGeom>
          <a:noFill/>
          <a:ln w="9525">
            <a:noFill/>
            <a:round/>
            <a:headEnd/>
            <a:tailEnd/>
          </a:ln>
          <a:effectLst/>
        </p:spPr>
        <p:txBody>
          <a:bodyPr wrap="none" lIns="81639" tIns="552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Lst>
            </a:pPr>
            <a:r>
              <a:rPr lang="en-US" i="1" dirty="0">
                <a:solidFill>
                  <a:srgbClr val="000000"/>
                </a:solidFill>
                <a:ea typeface="DejaVu Sans" charset="0"/>
                <a:cs typeface="DejaVu Sans" charset="0"/>
              </a:rPr>
              <a:t>Extracted from Learning Perl (Tom Phoenix, Randal L. Schwartz)</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2177280" y="246266"/>
            <a:ext cx="519552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HASHES </a:t>
            </a:r>
            <a:r>
              <a:rPr lang="en-US" sz="4000" b="1" dirty="0" err="1">
                <a:solidFill>
                  <a:srgbClr val="000000"/>
                </a:solidFill>
                <a:ea typeface="DejaVu Sans" charset="0"/>
                <a:cs typeface="DejaVu Sans" charset="0"/>
              </a:rPr>
              <a:t>vs</a:t>
            </a:r>
            <a:r>
              <a:rPr lang="en-US" sz="4000" b="1" dirty="0">
                <a:solidFill>
                  <a:srgbClr val="000000"/>
                </a:solidFill>
                <a:ea typeface="DejaVu Sans" charset="0"/>
                <a:cs typeface="DejaVu Sans" charset="0"/>
              </a:rPr>
              <a:t> ARRAYS</a:t>
            </a:r>
          </a:p>
        </p:txBody>
      </p:sp>
      <p:pic>
        <p:nvPicPr>
          <p:cNvPr id="6146" name="Picture 2"/>
          <p:cNvPicPr>
            <a:picLocks noChangeAspect="1" noChangeArrowheads="1"/>
          </p:cNvPicPr>
          <p:nvPr/>
        </p:nvPicPr>
        <p:blipFill>
          <a:blip r:embed="rId3"/>
          <a:srcRect/>
          <a:stretch>
            <a:fillRect/>
          </a:stretch>
        </p:blipFill>
        <p:spPr bwMode="auto">
          <a:xfrm>
            <a:off x="4684320" y="2795334"/>
            <a:ext cx="3346560" cy="2237995"/>
          </a:xfrm>
          <a:prstGeom prst="rect">
            <a:avLst/>
          </a:prstGeom>
          <a:noFill/>
          <a:ln w="9525">
            <a:noFill/>
            <a:round/>
            <a:headEnd/>
            <a:tailEnd/>
          </a:ln>
          <a:effectLst/>
        </p:spPr>
      </p:pic>
      <p:pic>
        <p:nvPicPr>
          <p:cNvPr id="6147" name="Picture 3"/>
          <p:cNvPicPr>
            <a:picLocks noChangeAspect="1" noChangeArrowheads="1"/>
          </p:cNvPicPr>
          <p:nvPr/>
        </p:nvPicPr>
        <p:blipFill>
          <a:blip r:embed="rId4"/>
          <a:srcRect/>
          <a:stretch>
            <a:fillRect/>
          </a:stretch>
        </p:blipFill>
        <p:spPr bwMode="auto">
          <a:xfrm>
            <a:off x="295201" y="2608115"/>
            <a:ext cx="3710880" cy="2451137"/>
          </a:xfrm>
          <a:prstGeom prst="rect">
            <a:avLst/>
          </a:prstGeom>
          <a:noFill/>
          <a:ln w="9525">
            <a:noFill/>
            <a:round/>
            <a:headEnd/>
            <a:tailEnd/>
          </a:ln>
          <a:effectLst/>
        </p:spPr>
      </p:pic>
      <p:sp>
        <p:nvSpPr>
          <p:cNvPr id="6148" name="Text Box 4"/>
          <p:cNvSpPr txBox="1">
            <a:spLocks noChangeArrowheads="1"/>
          </p:cNvSpPr>
          <p:nvPr/>
        </p:nvSpPr>
        <p:spPr bwMode="auto">
          <a:xfrm>
            <a:off x="829441" y="1451673"/>
            <a:ext cx="6691680" cy="790643"/>
          </a:xfrm>
          <a:prstGeom prst="rect">
            <a:avLst/>
          </a:prstGeom>
          <a:noFill/>
          <a:ln w="9525">
            <a:noFill/>
            <a:round/>
            <a:headEnd/>
            <a:tailEnd/>
          </a:ln>
          <a:effectLst/>
        </p:spPr>
        <p:txBody>
          <a:bodyPr wrap="none" lIns="81639" tIns="40820" rIns="81639" bIns="40820">
            <a:prstTxWarp prst="textNoShape">
              <a:avLst/>
            </a:prstTxWarp>
          </a:bodyPr>
          <a:lstStyle/>
          <a:p>
            <a:pPr marL="266700" indent="-266700">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ea typeface="DejaVu Sans" charset="0"/>
                <a:cs typeface="DejaVu Sans" charset="0"/>
              </a:rPr>
              <a:t>Keys are unordered (so we can look up any item quickly) </a:t>
            </a:r>
          </a:p>
          <a:p>
            <a:pPr marL="266700" indent="-266700">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ea typeface="DejaVu Sans" charset="0"/>
                <a:cs typeface="DejaVu Sans" charset="0"/>
              </a:rPr>
              <a:t>Indices of an array are ordered</a:t>
            </a:r>
          </a:p>
        </p:txBody>
      </p:sp>
      <p:sp>
        <p:nvSpPr>
          <p:cNvPr id="6149" name="Text Box 5"/>
          <p:cNvSpPr txBox="1">
            <a:spLocks noChangeArrowheads="1"/>
          </p:cNvSpPr>
          <p:nvPr/>
        </p:nvSpPr>
        <p:spPr bwMode="auto">
          <a:xfrm>
            <a:off x="1288800" y="5174464"/>
            <a:ext cx="6115680" cy="313953"/>
          </a:xfrm>
          <a:prstGeom prst="rect">
            <a:avLst/>
          </a:prstGeom>
          <a:noFill/>
          <a:ln w="9525">
            <a:noFill/>
            <a:round/>
            <a:headEnd/>
            <a:tailEnd/>
          </a:ln>
          <a:effectLst/>
        </p:spPr>
        <p:txBody>
          <a:bodyPr wrap="none" lIns="81639" tIns="552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Lst>
            </a:pPr>
            <a:r>
              <a:rPr lang="en-US" i="1" dirty="0">
                <a:solidFill>
                  <a:srgbClr val="000000"/>
                </a:solidFill>
                <a:ea typeface="DejaVu Sans" charset="0"/>
                <a:cs typeface="DejaVu Sans" charset="0"/>
              </a:rPr>
              <a:t>Extracted from Learning Perl (Tom Phoenix, Randal L. Schwartz)</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2275200" y="246266"/>
            <a:ext cx="481824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CREATING A HASH</a:t>
            </a:r>
          </a:p>
        </p:txBody>
      </p:sp>
      <p:sp>
        <p:nvSpPr>
          <p:cNvPr id="7170" name="Text Box 2"/>
          <p:cNvSpPr txBox="1">
            <a:spLocks noChangeArrowheads="1"/>
          </p:cNvSpPr>
          <p:nvPr/>
        </p:nvSpPr>
        <p:spPr bwMode="auto">
          <a:xfrm>
            <a:off x="1471680" y="1866436"/>
            <a:ext cx="6220800" cy="3191375"/>
          </a:xfrm>
          <a:prstGeom prst="rect">
            <a:avLst/>
          </a:prstGeom>
          <a:noFill/>
          <a:ln w="9525">
            <a:noFill/>
            <a:round/>
            <a:headEnd/>
            <a:tailEnd/>
          </a:ln>
          <a:effectLst/>
        </p:spPr>
        <p:txBody>
          <a:bodyPr lIns="81639" tIns="40820"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%cities </a:t>
            </a:r>
            <a:r>
              <a:rPr lang="en-US" sz="2000" dirty="0">
                <a:solidFill>
                  <a:srgbClr val="000000"/>
                </a:solidFill>
                <a:latin typeface="Courier New" charset="0"/>
                <a:ea typeface="DejaVu Sans" charset="0"/>
                <a:cs typeface="DejaVu Sans" charset="0"/>
              </a:rPr>
              <a:t>= (</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a:t>
            </a:r>
            <a:r>
              <a:rPr lang="en-US" dirty="0" smtClean="0">
                <a:solidFill>
                  <a:srgbClr val="000000"/>
                </a:solidFill>
                <a:latin typeface="Courier New" charset="0"/>
                <a:ea typeface="DejaVu Sans" charset="0"/>
                <a:cs typeface="DejaVu Sans" charset="0"/>
              </a:rPr>
              <a:t>“Rome” </a:t>
            </a:r>
            <a:r>
              <a:rPr lang="en-US" dirty="0">
                <a:solidFill>
                  <a:srgbClr val="000000"/>
                </a:solidFill>
                <a:latin typeface="Courier New" charset="0"/>
                <a:ea typeface="DejaVu Sans" charset="0"/>
                <a:cs typeface="DejaVu Sans" charset="0"/>
              </a:rPr>
              <a:t>=&gt; </a:t>
            </a:r>
            <a:r>
              <a:rPr lang="en-US" dirty="0" smtClean="0">
                <a:solidFill>
                  <a:srgbClr val="000000"/>
                </a:solidFill>
                <a:latin typeface="Courier New" charset="0"/>
                <a:ea typeface="DejaVu Sans" charset="0"/>
                <a:cs typeface="DejaVu Sans" charset="0"/>
              </a:rPr>
              <a:t>“Italy”</a:t>
            </a:r>
            <a:r>
              <a:rPr lang="en-US" dirty="0">
                <a:solidFill>
                  <a:srgbClr val="000000"/>
                </a:solidFill>
                <a:latin typeface="Courier New" charset="0"/>
                <a:ea typeface="DejaVu Sans" charset="0"/>
                <a:cs typeface="DejaVu Sans" charset="0"/>
              </a:rPr>
              <a:t>,</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“London” =&gt; “UK”,</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“Paris” =&gt; “France”,</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“New York” =&gt; “United States”,</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“Lisbon” =&gt; “Portugal”</a:t>
            </a:r>
          </a:p>
          <a:p>
            <a:pPr>
              <a:lnSpc>
                <a:spcPct val="188000"/>
              </a:lnSpc>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latin typeface="Courier New" charset="0"/>
                <a:ea typeface="DejaVu Sans" charset="0"/>
                <a:cs typeface="DejaVu Sans" charset="0"/>
              </a:rPr>
              <a:t>	);</a:t>
            </a:r>
          </a:p>
        </p:txBody>
      </p:sp>
      <p:sp>
        <p:nvSpPr>
          <p:cNvPr id="7171" name="Text Box 3"/>
          <p:cNvSpPr txBox="1">
            <a:spLocks noChangeArrowheads="1"/>
          </p:cNvSpPr>
          <p:nvPr/>
        </p:nvSpPr>
        <p:spPr bwMode="auto">
          <a:xfrm>
            <a:off x="1015008" y="3264824"/>
            <a:ext cx="717120" cy="313953"/>
          </a:xfrm>
          <a:prstGeom prst="rect">
            <a:avLst/>
          </a:prstGeom>
          <a:noFill/>
          <a:ln w="9525">
            <a:noFill/>
            <a:round/>
            <a:headEnd/>
            <a:tailEnd/>
          </a:ln>
          <a:effectLst/>
        </p:spPr>
        <p:txBody>
          <a:bodyPr wrap="none" lIns="81639" tIns="55221" rIns="81639" bIns="40820">
            <a:prstTxWarp prst="textNoShape">
              <a:avLst/>
            </a:prstTxWarp>
          </a:bodyPr>
          <a:lstStyle/>
          <a:p>
            <a:pPr>
              <a:tabLst>
                <a:tab pos="656650" algn="l"/>
              </a:tabLst>
            </a:pPr>
            <a:r>
              <a:rPr lang="en-US" dirty="0">
                <a:solidFill>
                  <a:srgbClr val="DC2300"/>
                </a:solidFill>
                <a:ea typeface="DejaVu Sans" charset="0"/>
                <a:cs typeface="DejaVu Sans" charset="0"/>
              </a:rPr>
              <a:t>KEYS</a:t>
            </a:r>
          </a:p>
        </p:txBody>
      </p:sp>
      <p:sp>
        <p:nvSpPr>
          <p:cNvPr id="7172" name="Text Box 4"/>
          <p:cNvSpPr txBox="1">
            <a:spLocks noChangeArrowheads="1"/>
          </p:cNvSpPr>
          <p:nvPr/>
        </p:nvSpPr>
        <p:spPr bwMode="auto">
          <a:xfrm>
            <a:off x="6367944" y="3264824"/>
            <a:ext cx="967680" cy="313953"/>
          </a:xfrm>
          <a:prstGeom prst="rect">
            <a:avLst/>
          </a:prstGeom>
          <a:noFill/>
          <a:ln w="9525">
            <a:noFill/>
            <a:round/>
            <a:headEnd/>
            <a:tailEnd/>
          </a:ln>
          <a:effectLst/>
        </p:spPr>
        <p:txBody>
          <a:bodyPr wrap="none" lIns="81639" tIns="55221" rIns="81639" bIns="40820">
            <a:prstTxWarp prst="textNoShape">
              <a:avLst/>
            </a:prstTxWarp>
          </a:bodyPr>
          <a:lstStyle/>
          <a:p>
            <a:pPr>
              <a:tabLst>
                <a:tab pos="656650" algn="l"/>
              </a:tabLst>
            </a:pPr>
            <a:r>
              <a:rPr lang="en-US" dirty="0">
                <a:solidFill>
                  <a:srgbClr val="0000FF"/>
                </a:solidFill>
                <a:ea typeface="DejaVu Sans" charset="0"/>
                <a:cs typeface="DejaVu Sans" charset="0"/>
              </a:rPr>
              <a:t>VALUES</a:t>
            </a:r>
          </a:p>
        </p:txBody>
      </p:sp>
      <p:sp>
        <p:nvSpPr>
          <p:cNvPr id="7173" name="AutoShape 5"/>
          <p:cNvSpPr>
            <a:spLocks/>
          </p:cNvSpPr>
          <p:nvPr/>
        </p:nvSpPr>
        <p:spPr bwMode="auto">
          <a:xfrm>
            <a:off x="1626216" y="2351920"/>
            <a:ext cx="1036800" cy="2488581"/>
          </a:xfrm>
          <a:prstGeom prst="leftBracket">
            <a:avLst>
              <a:gd name="adj" fmla="val 20000"/>
            </a:avLst>
          </a:prstGeom>
          <a:noFill/>
          <a:ln w="9525">
            <a:solidFill>
              <a:srgbClr val="DC2300"/>
            </a:solidFill>
            <a:round/>
            <a:headEnd/>
            <a:tailEnd/>
          </a:ln>
          <a:effectLst/>
        </p:spPr>
        <p:txBody>
          <a:bodyPr wrap="none" lIns="82945" tIns="41473" rIns="82945" bIns="41473" anchor="ctr">
            <a:prstTxWarp prst="textNoShape">
              <a:avLst/>
            </a:prstTxWarp>
          </a:bodyPr>
          <a:lstStyle/>
          <a:p>
            <a:endParaRPr lang="en-US"/>
          </a:p>
        </p:txBody>
      </p:sp>
      <p:sp>
        <p:nvSpPr>
          <p:cNvPr id="7174" name="AutoShape 6"/>
          <p:cNvSpPr>
            <a:spLocks/>
          </p:cNvSpPr>
          <p:nvPr/>
        </p:nvSpPr>
        <p:spPr bwMode="auto">
          <a:xfrm>
            <a:off x="5070312" y="2351920"/>
            <a:ext cx="1244160" cy="2488581"/>
          </a:xfrm>
          <a:prstGeom prst="rightBracket">
            <a:avLst>
              <a:gd name="adj" fmla="val 16667"/>
            </a:avLst>
          </a:prstGeom>
          <a:noFill/>
          <a:ln w="9525">
            <a:solidFill>
              <a:srgbClr val="0000FF"/>
            </a:solidFill>
            <a:round/>
            <a:headEnd/>
            <a:tailEnd/>
          </a:ln>
          <a:effectLst/>
        </p:spPr>
        <p:txBody>
          <a:bodyPr wrap="none" lIns="82945" tIns="41473" rIns="82945" bIns="41473" anchor="ctr">
            <a:prstTxWarp prst="textNoShape">
              <a:avLst/>
            </a:prstTxWarp>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2275200" y="247706"/>
            <a:ext cx="481824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CREATING A HASH</a:t>
            </a:r>
          </a:p>
        </p:txBody>
      </p:sp>
      <p:sp>
        <p:nvSpPr>
          <p:cNvPr id="8194" name="Text Box 2"/>
          <p:cNvSpPr txBox="1">
            <a:spLocks noChangeArrowheads="1"/>
          </p:cNvSpPr>
          <p:nvPr/>
        </p:nvSpPr>
        <p:spPr bwMode="auto">
          <a:xfrm>
            <a:off x="656640" y="1484796"/>
            <a:ext cx="5628960" cy="390281"/>
          </a:xfrm>
          <a:prstGeom prst="rect">
            <a:avLst/>
          </a:prstGeom>
          <a:noFill/>
          <a:ln w="9525">
            <a:noFill/>
            <a:round/>
            <a:headEnd/>
            <a:tailEnd/>
          </a:ln>
          <a:effectLst/>
        </p:spPr>
        <p:txBody>
          <a:bodyPr wrap="none" lIns="81639" tIns="60021" rIns="81639" bIns="40820">
            <a:prstTxWarp prst="textNoShape">
              <a:avLst/>
            </a:prstTxWarp>
          </a:bodyPr>
          <a:lstStyle/>
          <a:p>
            <a:pPr indent="360363">
              <a:buSzPct val="70000"/>
              <a:buFont typeface="Arial"/>
              <a:buChar char="•"/>
              <a:tabLst>
                <a:tab pos="656650" algn="l"/>
                <a:tab pos="1313299" algn="l"/>
                <a:tab pos="1969949" algn="l"/>
                <a:tab pos="2626599" algn="l"/>
                <a:tab pos="3283248" algn="l"/>
                <a:tab pos="3939898" algn="l"/>
                <a:tab pos="4596548" algn="l"/>
                <a:tab pos="5253198" algn="l"/>
              </a:tabLst>
            </a:pPr>
            <a:r>
              <a:rPr lang="en-US" sz="2200" dirty="0">
                <a:solidFill>
                  <a:srgbClr val="000000"/>
                </a:solidFill>
                <a:ea typeface="DejaVu Sans" charset="0"/>
                <a:cs typeface="DejaVu Sans" charset="0"/>
              </a:rPr>
              <a:t>Which is the same than (less visually clear):</a:t>
            </a:r>
          </a:p>
        </p:txBody>
      </p:sp>
      <p:sp>
        <p:nvSpPr>
          <p:cNvPr id="8195" name="Text Box 3"/>
          <p:cNvSpPr txBox="1">
            <a:spLocks noChangeArrowheads="1"/>
          </p:cNvSpPr>
          <p:nvPr/>
        </p:nvSpPr>
        <p:spPr bwMode="auto">
          <a:xfrm>
            <a:off x="596160" y="2187591"/>
            <a:ext cx="7960320" cy="1960045"/>
          </a:xfrm>
          <a:prstGeom prst="rect">
            <a:avLst/>
          </a:prstGeom>
          <a:noFill/>
          <a:ln w="9525">
            <a:noFill/>
            <a:round/>
            <a:headEnd/>
            <a:tailEnd/>
          </a:ln>
          <a:effectLst/>
        </p:spPr>
        <p:txBody>
          <a:bodyPr lIns="81639" tIns="40820"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ea typeface="DejaVu Sans" charset="0"/>
                <a:cs typeface="DejaVu Sans" charset="0"/>
              </a:rPr>
              <a:t>my %cities= (</a:t>
            </a:r>
            <a:r>
              <a:rPr lang="en-US" sz="2200" dirty="0" smtClean="0">
                <a:solidFill>
                  <a:srgbClr val="000000"/>
                </a:solidFill>
                <a:latin typeface="Courier New" charset="0"/>
                <a:ea typeface="DejaVu Sans" charset="0"/>
                <a:cs typeface="DejaVu Sans" charset="0"/>
              </a:rPr>
              <a:t>“Rome” </a:t>
            </a:r>
            <a:r>
              <a:rPr lang="en-US" sz="2200" dirty="0">
                <a:solidFill>
                  <a:srgbClr val="000000"/>
                </a:solidFill>
                <a:latin typeface="Courier New" charset="0"/>
                <a:ea typeface="DejaVu Sans" charset="0"/>
                <a:cs typeface="DejaVu Sans" charset="0"/>
              </a:rPr>
              <a:t>=&gt; </a:t>
            </a:r>
            <a:r>
              <a:rPr lang="en-US" sz="2200" dirty="0" smtClean="0">
                <a:solidFill>
                  <a:srgbClr val="000000"/>
                </a:solidFill>
                <a:latin typeface="Courier New" charset="0"/>
                <a:ea typeface="DejaVu Sans" charset="0"/>
                <a:cs typeface="DejaVu Sans" charset="0"/>
              </a:rPr>
              <a:t>“</a:t>
            </a:r>
            <a:r>
              <a:rPr lang="en-US" sz="2200" dirty="0" err="1" smtClean="0">
                <a:solidFill>
                  <a:srgbClr val="000000"/>
                </a:solidFill>
                <a:latin typeface="Courier New" charset="0"/>
                <a:ea typeface="DejaVu Sans" charset="0"/>
                <a:cs typeface="DejaVu Sans" charset="0"/>
              </a:rPr>
              <a:t>Italy”</a:t>
            </a:r>
            <a:r>
              <a:rPr lang="en-US" sz="2200" dirty="0" err="1">
                <a:solidFill>
                  <a:srgbClr val="000000"/>
                </a:solidFill>
                <a:latin typeface="Courier New" charset="0"/>
                <a:ea typeface="DejaVu Sans" charset="0"/>
                <a:cs typeface="DejaVu Sans" charset="0"/>
              </a:rPr>
              <a:t>,“London</a:t>
            </a:r>
            <a:r>
              <a:rPr lang="en-US" sz="2200" dirty="0">
                <a:solidFill>
                  <a:srgbClr val="000000"/>
                </a:solidFill>
                <a:latin typeface="Courier New" charset="0"/>
                <a:ea typeface="DejaVu Sans" charset="0"/>
                <a:cs typeface="DejaVu Sans" charset="0"/>
              </a:rPr>
              <a:t>” =&gt; “</a:t>
            </a:r>
            <a:r>
              <a:rPr lang="en-US" sz="2200" dirty="0" err="1">
                <a:solidFill>
                  <a:srgbClr val="000000"/>
                </a:solidFill>
                <a:latin typeface="Courier New" charset="0"/>
                <a:ea typeface="DejaVu Sans" charset="0"/>
                <a:cs typeface="DejaVu Sans" charset="0"/>
              </a:rPr>
              <a:t>UK”,“Paris</a:t>
            </a:r>
            <a:r>
              <a:rPr lang="en-US" sz="2200" dirty="0">
                <a:solidFill>
                  <a:srgbClr val="000000"/>
                </a:solidFill>
                <a:latin typeface="Courier New" charset="0"/>
                <a:ea typeface="DejaVu Sans" charset="0"/>
                <a:cs typeface="DejaVu Sans" charset="0"/>
              </a:rPr>
              <a:t>” =&gt; “</a:t>
            </a:r>
            <a:r>
              <a:rPr lang="en-US" sz="2200" dirty="0" err="1">
                <a:solidFill>
                  <a:srgbClr val="000000"/>
                </a:solidFill>
                <a:latin typeface="Courier New" charset="0"/>
                <a:ea typeface="DejaVu Sans" charset="0"/>
                <a:cs typeface="DejaVu Sans" charset="0"/>
              </a:rPr>
              <a:t>France”,“New</a:t>
            </a:r>
            <a:r>
              <a:rPr lang="en-US" sz="2200" dirty="0">
                <a:solidFill>
                  <a:srgbClr val="000000"/>
                </a:solidFill>
                <a:latin typeface="Courier New" charset="0"/>
                <a:ea typeface="DejaVu Sans" charset="0"/>
                <a:cs typeface="DejaVu Sans" charset="0"/>
              </a:rPr>
              <a:t> York” =&gt; “United </a:t>
            </a:r>
            <a:r>
              <a:rPr lang="en-US" sz="2200" dirty="0" err="1">
                <a:solidFill>
                  <a:srgbClr val="000000"/>
                </a:solidFill>
                <a:latin typeface="Courier New" charset="0"/>
                <a:ea typeface="DejaVu Sans" charset="0"/>
                <a:cs typeface="DejaVu Sans" charset="0"/>
              </a:rPr>
              <a:t>States”,“Lisbon</a:t>
            </a:r>
            <a:r>
              <a:rPr lang="en-US" sz="2200" dirty="0">
                <a:solidFill>
                  <a:srgbClr val="000000"/>
                </a:solidFill>
                <a:latin typeface="Courier New" charset="0"/>
                <a:ea typeface="DejaVu Sans" charset="0"/>
                <a:cs typeface="DejaVu Sans" charset="0"/>
              </a:rPr>
              <a:t>” =&gt; “Portugal”);</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1491840" y="246266"/>
            <a:ext cx="639648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 pos="5253198" algn="l"/>
                <a:tab pos="5909847" algn="l"/>
              </a:tabLst>
            </a:pPr>
            <a:r>
              <a:rPr lang="en-US" sz="4000" b="1" dirty="0">
                <a:solidFill>
                  <a:srgbClr val="000000"/>
                </a:solidFill>
                <a:ea typeface="DejaVu Sans" charset="0"/>
                <a:cs typeface="DejaVu Sans" charset="0"/>
              </a:rPr>
              <a:t>HASH ELEMENT ACCESS</a:t>
            </a:r>
          </a:p>
        </p:txBody>
      </p:sp>
      <p:sp>
        <p:nvSpPr>
          <p:cNvPr id="9218" name="Text Box 2"/>
          <p:cNvSpPr txBox="1">
            <a:spLocks noChangeArrowheads="1"/>
          </p:cNvSpPr>
          <p:nvPr/>
        </p:nvSpPr>
        <p:spPr bwMode="auto">
          <a:xfrm>
            <a:off x="862561" y="1451673"/>
            <a:ext cx="8053920" cy="5049170"/>
          </a:xfrm>
          <a:prstGeom prst="rect">
            <a:avLst/>
          </a:prstGeom>
          <a:noFill/>
          <a:ln w="9525">
            <a:noFill/>
            <a:round/>
            <a:headEnd/>
            <a:tailEnd/>
          </a:ln>
          <a:effectLst/>
        </p:spPr>
        <p:txBody>
          <a:bodyPr wrap="none" lIns="81639" tIns="40820" rIns="81639" bIns="40820">
            <a:prstTxWarp prst="textNoShape">
              <a:avLst/>
            </a:prstTxWarp>
          </a:bodyPr>
          <a:lstStyle/>
          <a:p>
            <a:pPr indent="360363">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Syntax is:</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ea typeface="DejaVu Sans" charset="0"/>
                <a:cs typeface="DejaVu Sans" charset="0"/>
              </a:rPr>
              <a:t>$</a:t>
            </a:r>
            <a:r>
              <a:rPr lang="en-US" sz="2200" dirty="0" err="1">
                <a:solidFill>
                  <a:srgbClr val="000000"/>
                </a:solidFill>
                <a:latin typeface="Courier New" charset="0"/>
                <a:ea typeface="DejaVu Sans" charset="0"/>
                <a:cs typeface="DejaVu Sans" charset="0"/>
              </a:rPr>
              <a:t>hash{$some_key</a:t>
            </a:r>
            <a:r>
              <a:rPr lang="en-US" sz="2200" dirty="0">
                <a:solidFill>
                  <a:srgbClr val="000000"/>
                </a:solidFill>
                <a:latin typeface="Courier New" charset="0"/>
                <a:ea typeface="DejaVu Sans" charset="0"/>
                <a:cs typeface="DejaVu Sans" charset="0"/>
              </a:rPr>
              <a:t>}</a:t>
            </a:r>
          </a:p>
          <a:p>
            <a:pPr indent="360363">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Similar to arrays were we had (square brackets instead of </a:t>
            </a:r>
          </a:p>
          <a:p>
            <a:pPr marL="360363" indent="-360363">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curly brackets)</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ea typeface="DejaVu Sans" charset="0"/>
                <a:cs typeface="DejaVu Sans" charset="0"/>
              </a:rPr>
              <a:t>$array[0]</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ea typeface="DejaVu Sans" charset="0"/>
              <a:cs typeface="DejaVu Sans" charset="0"/>
            </a:endParaRPr>
          </a:p>
          <a:p>
            <a:pPr indent="360363">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Example:</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ea typeface="DejaVu Sans" charset="0"/>
                <a:cs typeface="DejaVu Sans" charset="0"/>
              </a:rPr>
              <a:t>print $</a:t>
            </a:r>
            <a:r>
              <a:rPr lang="en-US" sz="2200" dirty="0" err="1">
                <a:solidFill>
                  <a:srgbClr val="000000"/>
                </a:solidFill>
                <a:latin typeface="Courier New" charset="0"/>
                <a:ea typeface="DejaVu Sans" charset="0"/>
                <a:cs typeface="DejaVu Sans" charset="0"/>
              </a:rPr>
              <a:t>cities{“Paris”},”\n</a:t>
            </a:r>
            <a:r>
              <a:rPr lang="en-US" sz="2200" dirty="0">
                <a:solidFill>
                  <a:srgbClr val="000000"/>
                </a:solidFill>
                <a:latin typeface="Courier New" charset="0"/>
                <a:ea typeface="DejaVu Sans" charset="0"/>
                <a:cs typeface="DejaVu Sans" charset="0"/>
              </a:rPr>
              <a:t>”;</a:t>
            </a:r>
          </a:p>
          <a:p>
            <a:pPr marL="360363" indent="-360363">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Will print:</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ea typeface="DejaVu Sans" charset="0"/>
                <a:cs typeface="DejaVu Sans" charset="0"/>
              </a:rPr>
              <a:t>&gt;France</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969120" y="246266"/>
            <a:ext cx="678960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 pos="5253198" algn="l"/>
                <a:tab pos="5909847" algn="l"/>
                <a:tab pos="6566497" algn="l"/>
              </a:tabLst>
            </a:pPr>
            <a:r>
              <a:rPr lang="en-US" sz="4000" b="1" dirty="0">
                <a:solidFill>
                  <a:srgbClr val="000000"/>
                </a:solidFill>
                <a:ea typeface="DejaVu Sans" charset="0"/>
                <a:cs typeface="DejaVu Sans" charset="0"/>
              </a:rPr>
              <a:t>ADD DATA INTO THE HASH</a:t>
            </a:r>
          </a:p>
        </p:txBody>
      </p:sp>
      <p:sp>
        <p:nvSpPr>
          <p:cNvPr id="10242" name="Text Box 2"/>
          <p:cNvSpPr txBox="1">
            <a:spLocks noChangeArrowheads="1"/>
          </p:cNvSpPr>
          <p:nvPr/>
        </p:nvSpPr>
        <p:spPr bwMode="auto">
          <a:xfrm>
            <a:off x="917280" y="1061392"/>
            <a:ext cx="5637600" cy="5246470"/>
          </a:xfrm>
          <a:prstGeom prst="rect">
            <a:avLst/>
          </a:prstGeom>
          <a:noFill/>
          <a:ln w="9525">
            <a:noFill/>
            <a:round/>
            <a:headEnd/>
            <a:tailEnd/>
          </a:ln>
          <a:effectLst/>
        </p:spPr>
        <p:txBody>
          <a:bodyPr wrap="none" lIns="81639" tIns="40820" rIns="81639" bIns="40820">
            <a:prstTxWarp prst="textNoShape">
              <a:avLst/>
            </a:prstTxWarp>
          </a:bodyPr>
          <a:lstStyle/>
          <a:p>
            <a:pPr indent="360363">
              <a:buSzPct val="70000"/>
              <a:buFont typeface="Arial"/>
              <a:buChar char="•"/>
              <a:tabLst>
                <a:tab pos="656650" algn="l"/>
                <a:tab pos="1313299" algn="l"/>
                <a:tab pos="1969949" algn="l"/>
                <a:tab pos="2626599" algn="l"/>
                <a:tab pos="3283248" algn="l"/>
                <a:tab pos="3939898" algn="l"/>
                <a:tab pos="4596548" algn="l"/>
                <a:tab pos="5253198" algn="l"/>
              </a:tabLst>
            </a:pPr>
            <a:r>
              <a:rPr lang="en-US" sz="2000" dirty="0">
                <a:solidFill>
                  <a:srgbClr val="000000"/>
                </a:solidFill>
                <a:ea typeface="DejaVu Sans" charset="0"/>
                <a:cs typeface="DejaVu Sans" charset="0"/>
              </a:rPr>
              <a:t>Syntax is:</a:t>
            </a:r>
          </a:p>
          <a:p>
            <a:pPr>
              <a:lnSpc>
                <a:spcPct val="141000"/>
              </a:lnSpc>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#add new key-value pair into %cities</a:t>
            </a:r>
          </a:p>
          <a:p>
            <a:pPr>
              <a:lnSpc>
                <a:spcPct val="141000"/>
              </a:lnSpc>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a:t>
            </a:r>
            <a:r>
              <a:rPr lang="en-US" sz="2000" dirty="0" err="1">
                <a:solidFill>
                  <a:srgbClr val="000000"/>
                </a:solidFill>
                <a:latin typeface="Courier New" charset="0"/>
                <a:ea typeface="DejaVu Sans" charset="0"/>
                <a:cs typeface="DejaVu Sans" charset="0"/>
              </a:rPr>
              <a:t>cities{“Madrid</a:t>
            </a:r>
            <a:r>
              <a:rPr lang="en-US" sz="2000" dirty="0">
                <a:solidFill>
                  <a:srgbClr val="000000"/>
                </a:solidFill>
                <a:latin typeface="Courier New" charset="0"/>
                <a:ea typeface="DejaVu Sans" charset="0"/>
                <a:cs typeface="DejaVu Sans" charset="0"/>
              </a:rPr>
              <a:t>”}=”Spain”;</a:t>
            </a:r>
          </a:p>
          <a:p>
            <a:pPr>
              <a:tabLst>
                <a:tab pos="656650" algn="l"/>
                <a:tab pos="1313299" algn="l"/>
                <a:tab pos="1969949" algn="l"/>
                <a:tab pos="2626599" algn="l"/>
                <a:tab pos="3283248" algn="l"/>
                <a:tab pos="3939898" algn="l"/>
                <a:tab pos="4596548" algn="l"/>
                <a:tab pos="5253198" algn="l"/>
              </a:tabLst>
            </a:pPr>
            <a:endParaRPr lang="en-US" sz="2000" dirty="0">
              <a:solidFill>
                <a:srgbClr val="000000"/>
              </a:solidFill>
              <a:ea typeface="DejaVu Sans" charset="0"/>
              <a:cs typeface="DejaVu Sans" charset="0"/>
            </a:endParaRPr>
          </a:p>
          <a:p>
            <a:pPr indent="360363">
              <a:buSzPct val="70000"/>
              <a:buFont typeface="Arial"/>
              <a:buChar char="•"/>
              <a:tabLst>
                <a:tab pos="656650" algn="l"/>
                <a:tab pos="1313299" algn="l"/>
                <a:tab pos="1969949" algn="l"/>
                <a:tab pos="2626599" algn="l"/>
                <a:tab pos="3283248" algn="l"/>
                <a:tab pos="3939898" algn="l"/>
                <a:tab pos="4596548" algn="l"/>
                <a:tab pos="5253198" algn="l"/>
              </a:tabLst>
            </a:pPr>
            <a:r>
              <a:rPr lang="en-US" sz="2000" dirty="0">
                <a:solidFill>
                  <a:srgbClr val="000000"/>
                </a:solidFill>
                <a:ea typeface="DejaVu Sans" charset="0"/>
                <a:cs typeface="DejaVu Sans" charset="0"/>
              </a:rPr>
              <a:t>Now %cities will be:</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%cities= (</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a:t>
            </a:r>
            <a:r>
              <a:rPr lang="en-US" sz="2000" dirty="0" smtClean="0">
                <a:solidFill>
                  <a:srgbClr val="000000"/>
                </a:solidFill>
                <a:latin typeface="Courier New" charset="0"/>
                <a:ea typeface="DejaVu Sans" charset="0"/>
                <a:cs typeface="DejaVu Sans" charset="0"/>
              </a:rPr>
              <a:t>“Rome” </a:t>
            </a:r>
            <a:r>
              <a:rPr lang="en-US" sz="2000" dirty="0">
                <a:solidFill>
                  <a:srgbClr val="000000"/>
                </a:solidFill>
                <a:latin typeface="Courier New" charset="0"/>
                <a:ea typeface="DejaVu Sans" charset="0"/>
                <a:cs typeface="DejaVu Sans" charset="0"/>
              </a:rPr>
              <a:t>=&gt; </a:t>
            </a:r>
            <a:r>
              <a:rPr lang="en-US" sz="2000" dirty="0" smtClean="0">
                <a:solidFill>
                  <a:srgbClr val="000000"/>
                </a:solidFill>
                <a:latin typeface="Courier New" charset="0"/>
                <a:ea typeface="DejaVu Sans" charset="0"/>
                <a:cs typeface="DejaVu Sans" charset="0"/>
              </a:rPr>
              <a:t>“Italy”</a:t>
            </a:r>
            <a:r>
              <a:rPr lang="en-US" sz="2000" dirty="0">
                <a:solidFill>
                  <a:srgbClr val="000000"/>
                </a:solidFill>
                <a:latin typeface="Courier New" charset="0"/>
                <a:ea typeface="DejaVu Sans" charset="0"/>
                <a:cs typeface="DejaVu Sans" charset="0"/>
              </a:rPr>
              <a:t>,</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“London” =&gt; “UK”,</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“Paris” =&gt; “France”,</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“New York” =&gt; “United States”,</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“Lisbon” =&gt; “Portugal”,</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	“Madrid” =&gt; “Spain”</a:t>
            </a:r>
          </a:p>
          <a:p>
            <a:pPr>
              <a:tabLst>
                <a:tab pos="656650" algn="l"/>
                <a:tab pos="1313299" algn="l"/>
                <a:tab pos="1969949" algn="l"/>
                <a:tab pos="2626599" algn="l"/>
                <a:tab pos="3283248" algn="l"/>
                <a:tab pos="3939898" algn="l"/>
                <a:tab pos="4596548" algn="l"/>
                <a:tab pos="5253198" algn="l"/>
              </a:tabLst>
            </a:pPr>
            <a:r>
              <a:rPr lang="en-US" sz="2000"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1800" dirty="0" smtClean="0"/>
              <a:t>A string is a collection of characters in either single or double quotes:</a:t>
            </a:r>
          </a:p>
          <a:p>
            <a:pPr>
              <a:buNone/>
            </a:pPr>
            <a:r>
              <a:rPr lang="en-US" sz="1800" dirty="0" smtClean="0">
                <a:latin typeface="Courier"/>
              </a:rPr>
              <a:t>“This is the CRG.”</a:t>
            </a:r>
          </a:p>
          <a:p>
            <a:pPr>
              <a:buNone/>
            </a:pPr>
            <a:r>
              <a:rPr lang="en-US" sz="1800" dirty="0" smtClean="0">
                <a:latin typeface="Courier"/>
              </a:rPr>
              <a:t>‘CRG is in Barcelona!’</a:t>
            </a:r>
          </a:p>
          <a:p>
            <a:pPr>
              <a:buNone/>
            </a:pPr>
            <a:endParaRPr lang="en-US" sz="1800" dirty="0" smtClean="0"/>
          </a:p>
          <a:p>
            <a:pPr>
              <a:buNone/>
            </a:pPr>
            <a:r>
              <a:rPr lang="en-US" sz="1800" dirty="0" smtClean="0"/>
              <a:t>Difference between single and double quotes is:</a:t>
            </a:r>
          </a:p>
          <a:p>
            <a:pPr>
              <a:buNone/>
            </a:pPr>
            <a:r>
              <a:rPr lang="en-US" sz="1800" dirty="0" smtClean="0">
                <a:latin typeface="Courier"/>
              </a:rPr>
              <a:t>print “Hello!\</a:t>
            </a:r>
            <a:r>
              <a:rPr lang="en-US" sz="1800" dirty="0" err="1" smtClean="0">
                <a:latin typeface="Courier"/>
              </a:rPr>
              <a:t>nMy</a:t>
            </a:r>
            <a:r>
              <a:rPr lang="en-US" sz="1800" dirty="0" smtClean="0">
                <a:latin typeface="Courier"/>
              </a:rPr>
              <a:t> name is Ernesto\</a:t>
            </a:r>
            <a:r>
              <a:rPr lang="en-US" sz="1800" dirty="0" err="1" smtClean="0">
                <a:latin typeface="Courier"/>
              </a:rPr>
              <a:t>n</a:t>
            </a:r>
            <a:r>
              <a:rPr lang="en-US" sz="1800" dirty="0" smtClean="0">
                <a:latin typeface="Courier"/>
              </a:rPr>
              <a:t>”; #Interpret contents</a:t>
            </a:r>
          </a:p>
          <a:p>
            <a:pPr>
              <a:buNone/>
            </a:pPr>
            <a:r>
              <a:rPr lang="en-US" sz="1800" dirty="0" smtClean="0"/>
              <a:t>Will display:</a:t>
            </a:r>
          </a:p>
          <a:p>
            <a:pPr>
              <a:buNone/>
            </a:pPr>
            <a:r>
              <a:rPr lang="en-US" sz="1800" dirty="0" smtClean="0">
                <a:latin typeface="Courier"/>
              </a:rPr>
              <a:t>&gt;Hello!</a:t>
            </a:r>
          </a:p>
          <a:p>
            <a:pPr>
              <a:buNone/>
            </a:pPr>
            <a:r>
              <a:rPr lang="en-US" sz="1800" dirty="0" smtClean="0">
                <a:latin typeface="Courier"/>
              </a:rPr>
              <a:t>&gt;My name is Ernesto</a:t>
            </a:r>
          </a:p>
          <a:p>
            <a:pPr>
              <a:buNone/>
            </a:pPr>
            <a:endParaRPr lang="en-US" sz="1800" dirty="0" smtClean="0"/>
          </a:p>
          <a:p>
            <a:pPr>
              <a:buNone/>
            </a:pPr>
            <a:r>
              <a:rPr lang="en-US" sz="1800" dirty="0">
                <a:latin typeface="Courier"/>
              </a:rPr>
              <a:t>p</a:t>
            </a:r>
            <a:r>
              <a:rPr lang="en-US" sz="1800" dirty="0" smtClean="0">
                <a:latin typeface="Courier"/>
              </a:rPr>
              <a:t>rint ‘Hello!\</a:t>
            </a:r>
            <a:r>
              <a:rPr lang="en-US" sz="1800" dirty="0" err="1" smtClean="0">
                <a:latin typeface="Courier"/>
              </a:rPr>
              <a:t>nMy</a:t>
            </a:r>
            <a:r>
              <a:rPr lang="en-US" sz="1800" dirty="0" smtClean="0">
                <a:latin typeface="Courier"/>
              </a:rPr>
              <a:t> name is Ernesto\</a:t>
            </a:r>
            <a:r>
              <a:rPr lang="en-US" sz="1800" dirty="0" err="1" smtClean="0">
                <a:latin typeface="Courier"/>
              </a:rPr>
              <a:t>n</a:t>
            </a:r>
            <a:r>
              <a:rPr lang="en-US" sz="1800" dirty="0" smtClean="0">
                <a:latin typeface="Courier"/>
              </a:rPr>
              <a:t>’; #contents should be taken literally</a:t>
            </a:r>
          </a:p>
          <a:p>
            <a:pPr>
              <a:buNone/>
            </a:pPr>
            <a:r>
              <a:rPr lang="en-US" sz="1800" dirty="0" smtClean="0"/>
              <a:t>Will display:</a:t>
            </a:r>
          </a:p>
          <a:p>
            <a:pPr>
              <a:buNone/>
            </a:pPr>
            <a:r>
              <a:rPr lang="en-US" sz="1800" dirty="0" smtClean="0">
                <a:latin typeface="Courier"/>
              </a:rPr>
              <a:t>&gt;Hello!\</a:t>
            </a:r>
            <a:r>
              <a:rPr lang="en-US" sz="1800" dirty="0" err="1" smtClean="0">
                <a:latin typeface="Courier"/>
              </a:rPr>
              <a:t>nMy</a:t>
            </a:r>
            <a:r>
              <a:rPr lang="en-US" sz="1800" dirty="0" smtClean="0">
                <a:latin typeface="Courier"/>
              </a:rPr>
              <a:t> name is Ernesto\</a:t>
            </a:r>
            <a:r>
              <a:rPr lang="en-US" sz="1800" dirty="0" err="1" smtClean="0">
                <a:latin typeface="Courier"/>
              </a:rPr>
              <a:t>n</a:t>
            </a:r>
            <a:endParaRPr lang="en-US" sz="1800" dirty="0" smtClean="0">
              <a:latin typeface="Courier"/>
            </a:endParaRPr>
          </a:p>
          <a:p>
            <a:pPr>
              <a:buNone/>
            </a:pPr>
            <a:endParaRPr lang="en-US" sz="1800" dirty="0" smtClean="0"/>
          </a:p>
          <a:p>
            <a:pPr>
              <a:buNone/>
            </a:pPr>
            <a:endParaRPr lang="en-US" sz="1600" dirty="0" smtClean="0"/>
          </a:p>
          <a:p>
            <a:pPr>
              <a:buNone/>
            </a:pPr>
            <a:endParaRPr lang="en-US" dirty="0"/>
          </a:p>
        </p:txBody>
      </p:sp>
      <p:sp>
        <p:nvSpPr>
          <p:cNvPr id="5" name="Title 1"/>
          <p:cNvSpPr>
            <a:spLocks noGrp="1"/>
          </p:cNvSpPr>
          <p:nvPr>
            <p:ph type="title"/>
          </p:nvPr>
        </p:nvSpPr>
        <p:spPr>
          <a:xfrm>
            <a:off x="457200" y="274638"/>
            <a:ext cx="8229600" cy="1143000"/>
          </a:xfrm>
        </p:spPr>
        <p:txBody>
          <a:bodyPr>
            <a:normAutofit fontScale="90000"/>
          </a:bodyPr>
          <a:lstStyle/>
          <a:p>
            <a:r>
              <a:rPr lang="en-US" dirty="0" smtClean="0"/>
              <a:t>Perl basic data types</a:t>
            </a:r>
            <a:br>
              <a:rPr lang="en-US" dirty="0" smtClean="0"/>
            </a:br>
            <a:r>
              <a:rPr lang="en-US" sz="3556" dirty="0" smtClean="0"/>
              <a:t>Strings	</a:t>
            </a:r>
            <a:endParaRPr lang="en-US" sz="3556"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1266" name="Text Box 2"/>
          <p:cNvSpPr txBox="1">
            <a:spLocks noChangeArrowheads="1"/>
          </p:cNvSpPr>
          <p:nvPr/>
        </p:nvSpPr>
        <p:spPr bwMode="auto">
          <a:xfrm>
            <a:off x="714241" y="995146"/>
            <a:ext cx="5942880" cy="3162434"/>
          </a:xfrm>
          <a:prstGeom prst="rect">
            <a:avLst/>
          </a:prstGeom>
          <a:noFill/>
          <a:ln w="9525">
            <a:noFill/>
            <a:round/>
            <a:headEnd/>
            <a:tailEnd/>
          </a:ln>
          <a:effectLst/>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Lst>
            </a:pPr>
            <a:r>
              <a:rPr lang="en-US" sz="2200" b="1" dirty="0">
                <a:solidFill>
                  <a:srgbClr val="4C4C4C"/>
                </a:solidFill>
                <a:ea typeface="DejaVu Sans" charset="0"/>
                <a:cs typeface="DejaVu Sans" charset="0"/>
              </a:rPr>
              <a:t>KEYS FUNCTION</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Lst>
            </a:pPr>
            <a:r>
              <a:rPr lang="en-US" sz="2200" dirty="0">
                <a:solidFill>
                  <a:srgbClr val="000000"/>
                </a:solidFill>
                <a:ea typeface="DejaVu Sans" charset="0"/>
                <a:cs typeface="DejaVu Sans" charset="0"/>
              </a:rPr>
              <a:t>Returns an array with all the keys in the hash</a:t>
            </a:r>
          </a:p>
          <a:p>
            <a:pPr>
              <a:lnSpc>
                <a:spcPct val="140000"/>
              </a:lnSpc>
              <a:buSzPct val="45000"/>
              <a:tabLst>
                <a:tab pos="656650" algn="l"/>
                <a:tab pos="1313299" algn="l"/>
                <a:tab pos="1969949" algn="l"/>
                <a:tab pos="2626599" algn="l"/>
                <a:tab pos="3283248" algn="l"/>
                <a:tab pos="3939898" algn="l"/>
                <a:tab pos="4596548" algn="l"/>
                <a:tab pos="5253198" algn="l"/>
                <a:tab pos="5909847" algn="l"/>
              </a:tabLst>
            </a:pPr>
            <a:endParaRPr lang="en-US" sz="2200"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Lst>
            </a:pPr>
            <a:r>
              <a:rPr lang="en-US" sz="2000" dirty="0">
                <a:solidFill>
                  <a:srgbClr val="000000"/>
                </a:solidFill>
                <a:ea typeface="DejaVu Sans" charset="0"/>
                <a:cs typeface="DejaVu Sans" charset="0"/>
              </a:rPr>
              <a:t>Example I:</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a:solidFill>
                  <a:srgbClr val="000000"/>
                </a:solidFill>
                <a:latin typeface="Courier New" charset="0"/>
                <a:ea typeface="DejaVu Sans" charset="0"/>
                <a:cs typeface="DejaVu Sans" charset="0"/>
              </a:rPr>
              <a:t>my @</a:t>
            </a:r>
            <a:r>
              <a:rPr lang="en-US" sz="2000" dirty="0" err="1">
                <a:solidFill>
                  <a:srgbClr val="000000"/>
                </a:solidFill>
                <a:latin typeface="Courier New" charset="0"/>
                <a:ea typeface="DejaVu Sans" charset="0"/>
                <a:cs typeface="DejaVu Sans" charset="0"/>
              </a:rPr>
              <a:t>certain_cities</a:t>
            </a:r>
            <a:r>
              <a:rPr lang="en-US" sz="2000" dirty="0">
                <a:solidFill>
                  <a:srgbClr val="000000"/>
                </a:solidFill>
                <a:latin typeface="Courier New" charset="0"/>
                <a:ea typeface="DejaVu Sans" charset="0"/>
                <a:cs typeface="DejaVu Sans" charset="0"/>
              </a:rPr>
              <a:t>=keys %cities;</a:t>
            </a:r>
          </a:p>
          <a:p>
            <a:pPr>
              <a:lnSpc>
                <a:spcPct val="94000"/>
              </a:lnSpc>
              <a:tabLst>
                <a:tab pos="656650" algn="l"/>
                <a:tab pos="1313299" algn="l"/>
                <a:tab pos="1969949" algn="l"/>
                <a:tab pos="2626599" algn="l"/>
                <a:tab pos="3283248" algn="l"/>
                <a:tab pos="3939898" algn="l"/>
                <a:tab pos="4596548" algn="l"/>
                <a:tab pos="5253198" algn="l"/>
                <a:tab pos="5909847" algn="l"/>
              </a:tabLst>
            </a:pPr>
            <a:endParaRPr lang="en-US" sz="20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err="1">
                <a:solidFill>
                  <a:srgbClr val="000000"/>
                </a:solidFill>
                <a:latin typeface="Courier New" charset="0"/>
                <a:ea typeface="DejaVu Sans" charset="0"/>
                <a:cs typeface="DejaVu Sans" charset="0"/>
              </a:rPr>
              <a:t>foreach</a:t>
            </a: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this_city</a:t>
            </a: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certain_cities</a:t>
            </a:r>
            <a:r>
              <a:rPr lang="en-US" sz="20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a:solidFill>
                  <a:srgbClr val="000000"/>
                </a:solidFill>
                <a:latin typeface="Courier New" charset="0"/>
                <a:ea typeface="DejaVu Sans" charset="0"/>
                <a:cs typeface="DejaVu Sans" charset="0"/>
              </a:rPr>
              <a:t>	print $</a:t>
            </a:r>
            <a:r>
              <a:rPr lang="en-US" sz="2000" dirty="0" err="1">
                <a:solidFill>
                  <a:srgbClr val="000000"/>
                </a:solidFill>
                <a:latin typeface="Courier New" charset="0"/>
                <a:ea typeface="DejaVu Sans" charset="0"/>
                <a:cs typeface="DejaVu Sans" charset="0"/>
              </a:rPr>
              <a:t>this_city,”\n</a:t>
            </a:r>
            <a:r>
              <a:rPr lang="en-US" sz="20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a:solidFill>
                  <a:srgbClr val="000000"/>
                </a:solidFill>
                <a:latin typeface="Courier New" charset="0"/>
                <a:ea typeface="DejaVu Sans" charset="0"/>
                <a:cs typeface="DejaVu Sans" charset="0"/>
              </a:rPr>
              <a:t>}</a:t>
            </a:r>
            <a:endParaRPr lang="en-US" sz="2000" dirty="0" smtClean="0">
              <a:solidFill>
                <a:srgbClr val="000000"/>
              </a:solidFill>
              <a:latin typeface="Courier New" charset="0"/>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Lst>
            </a:pPr>
            <a:endParaRPr lang="en-US" sz="2200" dirty="0">
              <a:solidFill>
                <a:srgbClr val="000000"/>
              </a:solidFill>
              <a:ea typeface="DejaVu Sans" charset="0"/>
              <a:cs typeface="DejaVu Sans" charset="0"/>
            </a:endParaRPr>
          </a:p>
        </p:txBody>
      </p:sp>
      <p:grpSp>
        <p:nvGrpSpPr>
          <p:cNvPr id="6" name="Group 5"/>
          <p:cNvGrpSpPr/>
          <p:nvPr/>
        </p:nvGrpSpPr>
        <p:grpSpPr>
          <a:xfrm>
            <a:off x="714241" y="4290497"/>
            <a:ext cx="3086160" cy="2146741"/>
            <a:chOff x="1115281" y="4116713"/>
            <a:chExt cx="3086160" cy="2146741"/>
          </a:xfrm>
        </p:grpSpPr>
        <p:sp>
          <p:nvSpPr>
            <p:cNvPr id="11267" name="Text Box 3"/>
            <p:cNvSpPr txBox="1">
              <a:spLocks noChangeArrowheads="1"/>
            </p:cNvSpPr>
            <p:nvPr/>
          </p:nvSpPr>
          <p:spPr bwMode="auto">
            <a:xfrm>
              <a:off x="2823361" y="4870591"/>
              <a:ext cx="1378080" cy="390281"/>
            </a:xfrm>
            <a:prstGeom prst="rect">
              <a:avLst/>
            </a:prstGeom>
            <a:noFill/>
            <a:ln w="9525">
              <a:noFill/>
              <a:round/>
              <a:headEnd/>
              <a:tailEnd/>
            </a:ln>
            <a:effectLst/>
          </p:spPr>
          <p:txBody>
            <a:bodyPr wrap="none" lIns="81639" tIns="60021" rIns="81639" bIns="40820">
              <a:prstTxWarp prst="textNoShape">
                <a:avLst/>
              </a:prstTxWarp>
            </a:bodyPr>
            <a:lstStyle/>
            <a:p>
              <a:pPr>
                <a:tabLst>
                  <a:tab pos="656650" algn="l"/>
                  <a:tab pos="1313299" algn="l"/>
                </a:tabLst>
              </a:pPr>
              <a:r>
                <a:rPr lang="en-US" sz="2200" b="1" dirty="0">
                  <a:solidFill>
                    <a:srgbClr val="DC2300"/>
                  </a:solidFill>
                  <a:ea typeface="DejaVu Sans" charset="0"/>
                  <a:cs typeface="DejaVu Sans" charset="0"/>
                </a:rPr>
                <a:t>Unsorted</a:t>
              </a:r>
            </a:p>
          </p:txBody>
        </p:sp>
        <p:sp>
          <p:nvSpPr>
            <p:cNvPr id="5" name="TextBox 4"/>
            <p:cNvSpPr txBox="1"/>
            <p:nvPr/>
          </p:nvSpPr>
          <p:spPr>
            <a:xfrm>
              <a:off x="1115281" y="4116713"/>
              <a:ext cx="1708080" cy="2146741"/>
            </a:xfrm>
            <a:prstGeom prst="rect">
              <a:avLst/>
            </a:prstGeom>
            <a:noFill/>
          </p:spPr>
          <p:txBody>
            <a:bodyPr wrap="square" rtlCol="0">
              <a:spAutoFit/>
            </a:bodyPr>
            <a:lstStyle/>
            <a:p>
              <a:pPr>
                <a:spcAft>
                  <a:spcPts val="261"/>
                </a:spcAft>
                <a:tabLst>
                  <a:tab pos="656650" algn="l"/>
                  <a:tab pos="1313299" algn="l"/>
                  <a:tab pos="1969949" algn="l"/>
                  <a:tab pos="2626599" algn="l"/>
                  <a:tab pos="3283248" algn="l"/>
                  <a:tab pos="3939898" algn="l"/>
                  <a:tab pos="4596548" algn="l"/>
                  <a:tab pos="5253198" algn="l"/>
                  <a:tab pos="5909847" algn="l"/>
                </a:tabLst>
              </a:pPr>
              <a:r>
                <a:rPr lang="en-US" dirty="0" smtClean="0">
                  <a:solidFill>
                    <a:srgbClr val="000000"/>
                  </a:solidFill>
                  <a:ea typeface="DejaVu Sans" charset="0"/>
                  <a:cs typeface="DejaVu Sans" charset="0"/>
                </a:rPr>
                <a:t>Will print:</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&gt;Paris</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&gt;Madrid</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&gt;London</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&gt;Lisbon</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&gt;Rome</a:t>
              </a:r>
            </a:p>
            <a:p>
              <a:pPr>
                <a:lnSpc>
                  <a:spcPct val="94000"/>
                </a:lnSpc>
                <a:tabLst>
                  <a:tab pos="656650" algn="l"/>
                  <a:tab pos="1313299" algn="l"/>
                  <a:tab pos="1969949" algn="l"/>
                  <a:tab pos="2626599" algn="l"/>
                  <a:tab pos="3283248" algn="l"/>
                  <a:tab pos="3939898" algn="l"/>
                  <a:tab pos="4596548" algn="l"/>
                  <a:tab pos="5253198" algn="l"/>
                  <a:tab pos="5909847" algn="l"/>
                </a:tabLst>
              </a:pPr>
              <a:r>
                <a:rPr lang="en-US" sz="2000" dirty="0" smtClean="0">
                  <a:solidFill>
                    <a:srgbClr val="000000"/>
                  </a:solidFill>
                  <a:latin typeface="Courier New" charset="0"/>
                  <a:ea typeface="DejaVu Sans" charset="0"/>
                  <a:cs typeface="DejaVu Sans" charset="0"/>
                </a:rPr>
                <a:t>&gt;New York</a:t>
              </a: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2290" name="Text Box 2"/>
          <p:cNvSpPr txBox="1">
            <a:spLocks noChangeArrowheads="1"/>
          </p:cNvSpPr>
          <p:nvPr/>
        </p:nvSpPr>
        <p:spPr bwMode="auto">
          <a:xfrm>
            <a:off x="414720" y="1116118"/>
            <a:ext cx="8087040" cy="5192490"/>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b="1" dirty="0">
                <a:solidFill>
                  <a:srgbClr val="4C4C4C"/>
                </a:solidFill>
                <a:ea typeface="DejaVu Sans" charset="0"/>
                <a:cs typeface="DejaVu Sans" charset="0"/>
              </a:rPr>
              <a:t>KEYS FUNCTION</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000" dirty="0">
                <a:solidFill>
                  <a:srgbClr val="000000"/>
                </a:solidFill>
                <a:ea typeface="DejaVu Sans" charset="0"/>
                <a:cs typeface="DejaVu Sans" charset="0"/>
              </a:rPr>
              <a:t>Example II:</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000" dirty="0">
                <a:solidFill>
                  <a:srgbClr val="000000"/>
                </a:solidFill>
                <a:latin typeface="Courier New" charset="0"/>
                <a:ea typeface="DejaVu Sans" charset="0"/>
                <a:cs typeface="DejaVu Sans" charset="0"/>
              </a:rPr>
              <a:t>my @</a:t>
            </a:r>
            <a:r>
              <a:rPr lang="en-US" sz="2000" dirty="0" err="1">
                <a:solidFill>
                  <a:srgbClr val="000000"/>
                </a:solidFill>
                <a:latin typeface="Courier New" charset="0"/>
                <a:ea typeface="DejaVu Sans" charset="0"/>
                <a:cs typeface="DejaVu Sans" charset="0"/>
              </a:rPr>
              <a:t>certain_cities</a:t>
            </a:r>
            <a:r>
              <a:rPr lang="en-US" sz="2000" dirty="0">
                <a:solidFill>
                  <a:srgbClr val="000000"/>
                </a:solidFill>
                <a:latin typeface="Courier New" charset="0"/>
                <a:ea typeface="DejaVu Sans" charset="0"/>
                <a:cs typeface="DejaVu Sans" charset="0"/>
              </a:rPr>
              <a:t>=sort keys %cities;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0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000" dirty="0" err="1">
                <a:solidFill>
                  <a:srgbClr val="000000"/>
                </a:solidFill>
                <a:latin typeface="Courier New" charset="0"/>
                <a:ea typeface="DejaVu Sans" charset="0"/>
                <a:cs typeface="DejaVu Sans" charset="0"/>
              </a:rPr>
              <a:t>foreach</a:t>
            </a: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this_city</a:t>
            </a: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certain_cities</a:t>
            </a:r>
            <a:r>
              <a:rPr lang="en-US" sz="20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000" dirty="0">
                <a:solidFill>
                  <a:srgbClr val="000000"/>
                </a:solidFill>
                <a:latin typeface="Courier New" charset="0"/>
                <a:ea typeface="DejaVu Sans" charset="0"/>
                <a:cs typeface="DejaVu Sans" charset="0"/>
              </a:rPr>
              <a:t>	print $</a:t>
            </a:r>
            <a:r>
              <a:rPr lang="en-US" sz="2000" dirty="0" err="1">
                <a:solidFill>
                  <a:srgbClr val="000000"/>
                </a:solidFill>
                <a:latin typeface="Courier New" charset="0"/>
                <a:ea typeface="DejaVu Sans" charset="0"/>
                <a:cs typeface="DejaVu Sans" charset="0"/>
              </a:rPr>
              <a:t>this_city,”\n</a:t>
            </a:r>
            <a:r>
              <a:rPr lang="en-US" sz="20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0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latin typeface="Courier New" charset="0"/>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ea typeface="DejaVu Sans" charset="0"/>
                <a:cs typeface="DejaVu Sans" charset="0"/>
              </a:rPr>
              <a:t>Will print: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smtClean="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&gt;Lisbon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&gt;London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&gt;Madrid</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&gt;New York</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&gt;Paris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ea typeface="DejaVu Sans" charset="0"/>
                <a:cs typeface="DejaVu Sans" charset="0"/>
              </a:rPr>
              <a:t>&gt;Rome</a:t>
            </a:r>
            <a:endParaRPr lang="en-US" sz="2200" dirty="0">
              <a:solidFill>
                <a:srgbClr val="000000"/>
              </a:solidFill>
              <a:latin typeface="Courier New" charset="0"/>
              <a:ea typeface="DejaVu Sans" charset="0"/>
              <a:cs typeface="DejaVu Sans" charset="0"/>
            </a:endParaRPr>
          </a:p>
        </p:txBody>
      </p:sp>
      <p:sp>
        <p:nvSpPr>
          <p:cNvPr id="12291" name="Text Box 3"/>
          <p:cNvSpPr txBox="1">
            <a:spLocks noChangeArrowheads="1"/>
          </p:cNvSpPr>
          <p:nvPr/>
        </p:nvSpPr>
        <p:spPr bwMode="auto">
          <a:xfrm>
            <a:off x="2370240" y="4668971"/>
            <a:ext cx="1039680" cy="390281"/>
          </a:xfrm>
          <a:prstGeom prst="rect">
            <a:avLst/>
          </a:prstGeom>
          <a:noFill/>
          <a:ln w="9525">
            <a:noFill/>
            <a:round/>
            <a:headEnd/>
            <a:tailEnd/>
          </a:ln>
          <a:effectLst/>
        </p:spPr>
        <p:txBody>
          <a:bodyPr wrap="none" lIns="81639" tIns="60021" rIns="81639" bIns="40820">
            <a:prstTxWarp prst="textNoShape">
              <a:avLst/>
            </a:prstTxWarp>
          </a:bodyPr>
          <a:lstStyle/>
          <a:p>
            <a:pPr>
              <a:tabLst>
                <a:tab pos="656650" algn="l"/>
              </a:tabLst>
            </a:pPr>
            <a:r>
              <a:rPr lang="en-US" sz="2200" b="1" dirty="0">
                <a:solidFill>
                  <a:srgbClr val="DC2300"/>
                </a:solidFill>
                <a:ea typeface="DejaVu Sans" charset="0"/>
                <a:cs typeface="DejaVu Sans" charset="0"/>
              </a:rPr>
              <a:t>Sorted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3314" name="Text Box 2"/>
          <p:cNvSpPr txBox="1">
            <a:spLocks noChangeArrowheads="1"/>
          </p:cNvSpPr>
          <p:nvPr/>
        </p:nvSpPr>
        <p:spPr bwMode="auto">
          <a:xfrm>
            <a:off x="525600" y="1278854"/>
            <a:ext cx="7257600" cy="3423240"/>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b="1" dirty="0">
                <a:solidFill>
                  <a:srgbClr val="4C4C4C"/>
                </a:solidFill>
                <a:ea typeface="DejaVu Sans" charset="0"/>
                <a:cs typeface="DejaVu Sans" charset="0"/>
              </a:rPr>
              <a:t>KEYS FUNCTION</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Example III:</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Same than previous example but less </a:t>
            </a:r>
            <a:r>
              <a:rPr lang="en-US" sz="2200" dirty="0" smtClean="0">
                <a:solidFill>
                  <a:srgbClr val="000000"/>
                </a:solidFill>
                <a:ea typeface="DejaVu Sans" charset="0"/>
                <a:cs typeface="DejaVu Sans" charset="0"/>
              </a:rPr>
              <a:t>typing:</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err="1">
                <a:solidFill>
                  <a:srgbClr val="000000"/>
                </a:solidFill>
                <a:latin typeface="Courier New" charset="0"/>
                <a:ea typeface="DejaVu Sans" charset="0"/>
                <a:cs typeface="DejaVu Sans" charset="0"/>
              </a:rPr>
              <a:t>foreach</a:t>
            </a:r>
            <a:r>
              <a:rPr lang="en-US" sz="2200" dirty="0">
                <a:solidFill>
                  <a:srgbClr val="000000"/>
                </a:solidFill>
                <a:latin typeface="Courier New" charset="0"/>
                <a:ea typeface="DejaVu Sans" charset="0"/>
                <a:cs typeface="DejaVu Sans" charset="0"/>
              </a:rPr>
              <a:t> $</a:t>
            </a:r>
            <a:r>
              <a:rPr lang="en-US" sz="2200" dirty="0" err="1">
                <a:solidFill>
                  <a:srgbClr val="000000"/>
                </a:solidFill>
                <a:latin typeface="Courier New" charset="0"/>
                <a:ea typeface="DejaVu Sans" charset="0"/>
                <a:cs typeface="DejaVu Sans" charset="0"/>
              </a:rPr>
              <a:t>this_city</a:t>
            </a:r>
            <a:r>
              <a:rPr lang="en-US" sz="2200" dirty="0">
                <a:solidFill>
                  <a:srgbClr val="000000"/>
                </a:solidFill>
                <a:latin typeface="Courier New" charset="0"/>
                <a:ea typeface="DejaVu Sans" charset="0"/>
                <a:cs typeface="DejaVu Sans" charset="0"/>
              </a:rPr>
              <a:t> (sort keys %cities) {</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latin typeface="Courier New" charset="0"/>
                <a:ea typeface="DejaVu Sans" charset="0"/>
                <a:cs typeface="DejaVu Sans" charset="0"/>
              </a:rPr>
              <a:t>	print $</a:t>
            </a:r>
            <a:r>
              <a:rPr lang="en-US" sz="2200" dirty="0" err="1">
                <a:solidFill>
                  <a:srgbClr val="000000"/>
                </a:solidFill>
                <a:latin typeface="Courier New" charset="0"/>
                <a:ea typeface="DejaVu Sans" charset="0"/>
                <a:cs typeface="DejaVu Sans" charset="0"/>
              </a:rPr>
              <a:t>this_city,”\n</a:t>
            </a:r>
            <a:r>
              <a:rPr lang="en-US" sz="2200" dirty="0">
                <a:solidFill>
                  <a:srgbClr val="000000"/>
                </a:solidFill>
                <a:latin typeface="Courier New" charset="0"/>
                <a:ea typeface="DejaVu Sans" charset="0"/>
                <a:cs typeface="DejaVu Sans" charset="0"/>
              </a:rPr>
              <a:t>”;</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latin typeface="Courier New" charset="0"/>
                <a:ea typeface="DejaVu Sans" charset="0"/>
                <a:cs typeface="DejaVu Sans" charset="0"/>
              </a:rPr>
              <a:t>}</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4338" name="Text Box 2"/>
          <p:cNvSpPr txBox="1">
            <a:spLocks noChangeArrowheads="1"/>
          </p:cNvSpPr>
          <p:nvPr/>
        </p:nvSpPr>
        <p:spPr bwMode="auto">
          <a:xfrm>
            <a:off x="365760" y="1114677"/>
            <a:ext cx="6854400" cy="5544873"/>
          </a:xfrm>
          <a:prstGeom prst="rect">
            <a:avLst/>
          </a:prstGeom>
          <a:noFill/>
          <a:ln w="9525">
            <a:noFill/>
            <a:round/>
            <a:headEnd/>
            <a:tailEnd/>
          </a:ln>
          <a:effectLst/>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2000" b="1" dirty="0">
                <a:solidFill>
                  <a:srgbClr val="4C4C4C"/>
                </a:solidFill>
                <a:ea typeface="DejaVu Sans" charset="0"/>
                <a:cs typeface="DejaVu Sans" charset="0"/>
              </a:rPr>
              <a:t>VALUES FUNCTION</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ea typeface="DejaVu Sans" charset="0"/>
                <a:cs typeface="DejaVu Sans" charset="0"/>
              </a:rPr>
              <a:t>Returns an array with all the values in the hash</a:t>
            </a:r>
            <a:endParaRPr lang="en-US" sz="2000" dirty="0" smtClean="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endParaRPr lang="en-US" sz="2000"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sz="2000" dirty="0" smtClean="0">
                <a:solidFill>
                  <a:srgbClr val="000000"/>
                </a:solidFill>
                <a:ea typeface="DejaVu Sans" charset="0"/>
                <a:cs typeface="DejaVu Sans" charset="0"/>
              </a:rPr>
              <a:t>Example </a:t>
            </a:r>
            <a:r>
              <a:rPr lang="en-US" sz="2000" dirty="0">
                <a:solidFill>
                  <a:srgbClr val="000000"/>
                </a:solidFill>
                <a:ea typeface="DejaVu Sans" charset="0"/>
                <a:cs typeface="DejaVu Sans" charset="0"/>
              </a:rPr>
              <a:t>I:</a:t>
            </a:r>
          </a:p>
          <a:p>
            <a:pPr>
              <a:tabLst>
                <a:tab pos="656650" algn="l"/>
                <a:tab pos="1313299" algn="l"/>
                <a:tab pos="1969949" algn="l"/>
                <a:tab pos="2626599" algn="l"/>
                <a:tab pos="3283248" algn="l"/>
                <a:tab pos="3939898" algn="l"/>
                <a:tab pos="4596548" algn="l"/>
                <a:tab pos="5253198" algn="l"/>
                <a:tab pos="5909847" algn="l"/>
                <a:tab pos="6566497" algn="l"/>
              </a:tabLst>
            </a:pPr>
            <a:endParaRPr lang="en-US" sz="2000"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r>
              <a:rPr lang="en-US" dirty="0" err="1">
                <a:solidFill>
                  <a:srgbClr val="000000"/>
                </a:solidFill>
                <a:latin typeface="Courier New" charset="0"/>
                <a:ea typeface="DejaVu Sans" charset="0"/>
                <a:cs typeface="DejaVu Sans" charset="0"/>
              </a:rPr>
              <a:t>certain_countries</a:t>
            </a:r>
            <a:r>
              <a:rPr lang="en-US" dirty="0">
                <a:solidFill>
                  <a:srgbClr val="000000"/>
                </a:solidFill>
                <a:latin typeface="Courier New" charset="0"/>
                <a:ea typeface="DejaVu Sans" charset="0"/>
                <a:cs typeface="DejaVu Sans" charset="0"/>
              </a:rPr>
              <a:t>=values %cities;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err="1">
                <a:solidFill>
                  <a:srgbClr val="000000"/>
                </a:solidFill>
                <a:latin typeface="Courier New" charset="0"/>
                <a:ea typeface="DejaVu Sans" charset="0"/>
                <a:cs typeface="DejaVu Sans" charset="0"/>
              </a:rPr>
              <a:t>foreach</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this_country</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certain_countries</a:t>
            </a: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this_country,”\n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Will </a:t>
            </a:r>
            <a:r>
              <a:rPr lang="en-US" dirty="0" smtClean="0">
                <a:solidFill>
                  <a:srgbClr val="000000"/>
                </a:solidFill>
                <a:ea typeface="DejaVu Sans" charset="0"/>
                <a:cs typeface="DejaVu Sans" charset="0"/>
              </a:rPr>
              <a:t>print:</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&gt;France</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&gt;UK</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&gt;Portugal</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&gt;Spain</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&gt;Italy</a:t>
            </a:r>
          </a:p>
          <a:p>
            <a:pP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&gt;United States</a:t>
            </a:r>
            <a:endParaRPr lang="en-US" dirty="0">
              <a:solidFill>
                <a:srgbClr val="000000"/>
              </a:solidFill>
              <a:ea typeface="DejaVu Sans" charset="0"/>
              <a:cs typeface="DejaVu Sans" charset="0"/>
            </a:endParaRPr>
          </a:p>
        </p:txBody>
      </p:sp>
      <p:sp>
        <p:nvSpPr>
          <p:cNvPr id="14339" name="Text Box 3"/>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4340" name="Text Box 4"/>
          <p:cNvSpPr txBox="1">
            <a:spLocks noChangeArrowheads="1"/>
          </p:cNvSpPr>
          <p:nvPr/>
        </p:nvSpPr>
        <p:spPr bwMode="auto">
          <a:xfrm>
            <a:off x="2556001" y="20738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4341" name="Text Box 5"/>
          <p:cNvSpPr txBox="1">
            <a:spLocks noChangeArrowheads="1"/>
          </p:cNvSpPr>
          <p:nvPr/>
        </p:nvSpPr>
        <p:spPr bwMode="auto">
          <a:xfrm>
            <a:off x="1688701" y="5122809"/>
            <a:ext cx="1378080" cy="390281"/>
          </a:xfrm>
          <a:prstGeom prst="rect">
            <a:avLst/>
          </a:prstGeom>
          <a:noFill/>
          <a:ln w="9525">
            <a:noFill/>
            <a:round/>
            <a:headEnd/>
            <a:tailEnd/>
          </a:ln>
          <a:effectLst/>
        </p:spPr>
        <p:txBody>
          <a:bodyPr wrap="none" lIns="81639" tIns="60021" rIns="81639" bIns="40820">
            <a:prstTxWarp prst="textNoShape">
              <a:avLst/>
            </a:prstTxWarp>
          </a:bodyPr>
          <a:lstStyle/>
          <a:p>
            <a:pPr>
              <a:tabLst>
                <a:tab pos="656650" algn="l"/>
                <a:tab pos="1313299" algn="l"/>
              </a:tabLst>
            </a:pPr>
            <a:r>
              <a:rPr lang="en-US" sz="2200" b="1" dirty="0">
                <a:solidFill>
                  <a:srgbClr val="DC2300"/>
                </a:solidFill>
                <a:ea typeface="DejaVu Sans" charset="0"/>
                <a:cs typeface="DejaVu Sans" charset="0"/>
              </a:rPr>
              <a:t>Unsorted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2556001" y="208822"/>
            <a:ext cx="469728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5362" name="Text Box 2"/>
          <p:cNvSpPr txBox="1">
            <a:spLocks noChangeArrowheads="1"/>
          </p:cNvSpPr>
          <p:nvPr/>
        </p:nvSpPr>
        <p:spPr bwMode="auto">
          <a:xfrm>
            <a:off x="486720" y="1288936"/>
            <a:ext cx="6854400" cy="5211855"/>
          </a:xfrm>
          <a:prstGeom prst="rect">
            <a:avLst/>
          </a:prstGeom>
          <a:noFill/>
          <a:ln w="9525">
            <a:noFill/>
            <a:round/>
            <a:headEnd/>
            <a:tailEnd/>
          </a:ln>
          <a:effectLst/>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2000" b="1" dirty="0">
                <a:solidFill>
                  <a:srgbClr val="4C4C4C"/>
                </a:solidFill>
                <a:ea typeface="DejaVu Sans" charset="0"/>
                <a:cs typeface="DejaVu Sans" charset="0"/>
              </a:rPr>
              <a:t>VALUES FUNCTION</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ea typeface="DejaVu Sans" charset="0"/>
                <a:cs typeface="DejaVu Sans" charset="0"/>
              </a:rPr>
              <a:t>Returns an array with all the values in the hash</a:t>
            </a:r>
          </a:p>
          <a:p>
            <a:pPr>
              <a:buSzPct val="45000"/>
              <a:tabLst>
                <a:tab pos="656650" algn="l"/>
                <a:tab pos="1313299" algn="l"/>
                <a:tab pos="1969949" algn="l"/>
                <a:tab pos="2626599" algn="l"/>
                <a:tab pos="3283248" algn="l"/>
                <a:tab pos="3939898" algn="l"/>
                <a:tab pos="4596548" algn="l"/>
                <a:tab pos="5253198" algn="l"/>
                <a:tab pos="5909847" algn="l"/>
                <a:tab pos="6566497" algn="l"/>
              </a:tabLst>
            </a:pPr>
            <a:endParaRPr lang="en-US" sz="2000"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Example II:</a:t>
            </a:r>
          </a:p>
          <a:p>
            <a:pPr>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my @</a:t>
            </a:r>
            <a:r>
              <a:rPr lang="en-US" dirty="0" err="1">
                <a:solidFill>
                  <a:srgbClr val="000000"/>
                </a:solidFill>
                <a:latin typeface="Courier New" charset="0"/>
                <a:ea typeface="DejaVu Sans" charset="0"/>
                <a:cs typeface="DejaVu Sans" charset="0"/>
              </a:rPr>
              <a:t>certain_countries</a:t>
            </a:r>
            <a:r>
              <a:rPr lang="en-US" dirty="0">
                <a:solidFill>
                  <a:srgbClr val="000000"/>
                </a:solidFill>
                <a:latin typeface="Courier New" charset="0"/>
                <a:ea typeface="DejaVu Sans" charset="0"/>
                <a:cs typeface="DejaVu Sans" charset="0"/>
              </a:rPr>
              <a:t>=sort values %cities;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err="1">
                <a:solidFill>
                  <a:srgbClr val="000000"/>
                </a:solidFill>
                <a:latin typeface="Courier New" charset="0"/>
                <a:ea typeface="DejaVu Sans" charset="0"/>
                <a:cs typeface="DejaVu Sans" charset="0"/>
              </a:rPr>
              <a:t>foreach</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this_country</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certain_countries</a:t>
            </a: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this_country,”\n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a:p>
            <a:pPr>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Will print: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a:t>
            </a:r>
            <a:r>
              <a:rPr lang="en-US" dirty="0" smtClean="0">
                <a:solidFill>
                  <a:srgbClr val="000000"/>
                </a:solidFill>
                <a:latin typeface="Courier New" charset="0"/>
                <a:ea typeface="DejaVu Sans" charset="0"/>
                <a:cs typeface="DejaVu Sans" charset="0"/>
              </a:rPr>
              <a:t>France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latin typeface="Courier New" charset="0"/>
                <a:ea typeface="DejaVu Sans" charset="0"/>
                <a:cs typeface="DejaVu Sans" charset="0"/>
              </a:rPr>
              <a:t>&gt;Italy</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&gt;Portugal</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&gt;Spain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&gt;UK</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&gt;United States</a:t>
            </a:r>
          </a:p>
        </p:txBody>
      </p:sp>
      <p:sp>
        <p:nvSpPr>
          <p:cNvPr id="15363" name="Text Box 3"/>
          <p:cNvSpPr txBox="1">
            <a:spLocks noChangeArrowheads="1"/>
          </p:cNvSpPr>
          <p:nvPr/>
        </p:nvSpPr>
        <p:spPr bwMode="auto">
          <a:xfrm>
            <a:off x="2770560" y="5236390"/>
            <a:ext cx="1039680" cy="390281"/>
          </a:xfrm>
          <a:prstGeom prst="rect">
            <a:avLst/>
          </a:prstGeom>
          <a:noFill/>
          <a:ln w="9525">
            <a:noFill/>
            <a:round/>
            <a:headEnd/>
            <a:tailEnd/>
          </a:ln>
          <a:effectLst/>
        </p:spPr>
        <p:txBody>
          <a:bodyPr wrap="none" lIns="81639" tIns="60021" rIns="81639" bIns="40820">
            <a:prstTxWarp prst="textNoShape">
              <a:avLst/>
            </a:prstTxWarp>
          </a:bodyPr>
          <a:lstStyle/>
          <a:p>
            <a:pPr>
              <a:tabLst>
                <a:tab pos="656650" algn="l"/>
              </a:tabLst>
            </a:pPr>
            <a:r>
              <a:rPr lang="en-US" sz="2200" b="1" dirty="0">
                <a:solidFill>
                  <a:srgbClr val="DC2300"/>
                </a:solidFill>
                <a:ea typeface="DejaVu Sans" charset="0"/>
                <a:cs typeface="DejaVu Sans" charset="0"/>
              </a:rPr>
              <a:t>Sorted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687040" y="208822"/>
            <a:ext cx="272736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Lst>
            </a:pPr>
            <a:r>
              <a:rPr lang="en-US" sz="4000" b="1" dirty="0">
                <a:solidFill>
                  <a:srgbClr val="000000"/>
                </a:solidFill>
                <a:ea typeface="DejaVu Sans" charset="0"/>
                <a:cs typeface="DejaVu Sans" charset="0"/>
              </a:rPr>
              <a:t>EXERCISE</a:t>
            </a:r>
          </a:p>
        </p:txBody>
      </p:sp>
      <p:sp>
        <p:nvSpPr>
          <p:cNvPr id="16386" name="Text Box 2"/>
          <p:cNvSpPr txBox="1">
            <a:spLocks noChangeArrowheads="1"/>
          </p:cNvSpPr>
          <p:nvPr/>
        </p:nvSpPr>
        <p:spPr bwMode="auto">
          <a:xfrm>
            <a:off x="622080" y="1288936"/>
            <a:ext cx="7113600" cy="698473"/>
          </a:xfrm>
          <a:prstGeom prst="rect">
            <a:avLst/>
          </a:prstGeom>
          <a:noFill/>
          <a:ln w="9525">
            <a:noFill/>
            <a:round/>
            <a:headEnd/>
            <a:tailEnd/>
          </a:ln>
          <a:effectLst/>
        </p:spPr>
        <p:txBody>
          <a:bodyPr wrap="none" lIns="81639" tIns="600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1) Create a hash called %names with the following pairs </a:t>
            </a:r>
          </a:p>
          <a:p>
            <a:pPr>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(First Name/Last Name):</a:t>
            </a:r>
          </a:p>
        </p:txBody>
      </p:sp>
      <p:graphicFrame>
        <p:nvGraphicFramePr>
          <p:cNvPr id="16387" name="Group 3"/>
          <p:cNvGraphicFramePr>
            <a:graphicFrameLocks noGrp="1"/>
          </p:cNvGraphicFramePr>
          <p:nvPr/>
        </p:nvGraphicFramePr>
        <p:xfrm>
          <a:off x="757441" y="2135745"/>
          <a:ext cx="4606560" cy="1653765"/>
        </p:xfrm>
        <a:graphic>
          <a:graphicData uri="http://schemas.openxmlformats.org/drawingml/2006/table">
            <a:tbl>
              <a:tblPr/>
              <a:tblGrid>
                <a:gridCol w="2304000"/>
                <a:gridCol w="2302560"/>
              </a:tblGrid>
              <a:tr h="330753">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1" i="0" u="none" strike="noStrike" cap="none" normalizeH="0" baseline="0">
                          <a:ln>
                            <a:noFill/>
                          </a:ln>
                          <a:solidFill>
                            <a:srgbClr val="E6E6E6"/>
                          </a:solidFill>
                          <a:effectLst/>
                          <a:latin typeface="Arial" charset="0"/>
                          <a:ea typeface="DejaVu Sans" charset="0"/>
                          <a:cs typeface="DejaVu Sans" charset="0"/>
                        </a:rPr>
                        <a:t>First Name</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1" i="0" u="none" strike="noStrike" cap="none" normalizeH="0" baseline="0">
                          <a:ln>
                            <a:noFill/>
                          </a:ln>
                          <a:solidFill>
                            <a:srgbClr val="E6E6E6"/>
                          </a:solidFill>
                          <a:effectLst/>
                          <a:latin typeface="Arial" charset="0"/>
                          <a:ea typeface="DejaVu Sans" charset="0"/>
                          <a:cs typeface="DejaVu Sans" charset="0"/>
                        </a:rPr>
                        <a:t>Last Name</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B3B3B3"/>
                    </a:solidFill>
                  </a:tcPr>
                </a:tc>
              </a:tr>
              <a:tr h="330753">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James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Taylor</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CCCCC"/>
                    </a:solidFill>
                  </a:tcPr>
                </a:tc>
              </a:tr>
              <a:tr h="330753">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Elisabeth</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Bacon</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E6"/>
                    </a:solidFill>
                  </a:tcPr>
                </a:tc>
              </a:tr>
              <a:tr h="330753">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Helen</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Smith</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CCCCC"/>
                    </a:solidFill>
                  </a:tcPr>
                </a:tc>
              </a:tr>
              <a:tr h="330753">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Henry</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kumimoji="0" lang="en-US" sz="1600" b="0" i="0" u="none" strike="noStrike" cap="none" normalizeH="0" baseline="0">
                          <a:ln>
                            <a:noFill/>
                          </a:ln>
                          <a:solidFill>
                            <a:srgbClr val="000000"/>
                          </a:solidFill>
                          <a:effectLst/>
                          <a:latin typeface="Arial" charset="0"/>
                          <a:ea typeface="DejaVu Sans" charset="0"/>
                          <a:cs typeface="DejaVu Sans" charset="0"/>
                        </a:rPr>
                        <a:t>Logan</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E6E6E6"/>
                    </a:solidFill>
                  </a:tcPr>
                </a:tc>
              </a:tr>
            </a:tbl>
          </a:graphicData>
        </a:graphic>
      </p:graphicFrame>
      <p:sp>
        <p:nvSpPr>
          <p:cNvPr id="16425" name="Text Box 41"/>
          <p:cNvSpPr txBox="1">
            <a:spLocks noChangeArrowheads="1"/>
          </p:cNvSpPr>
          <p:nvPr/>
        </p:nvSpPr>
        <p:spPr bwMode="auto">
          <a:xfrm>
            <a:off x="678241" y="4049705"/>
            <a:ext cx="7823520" cy="1777147"/>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2) Use a </a:t>
            </a:r>
            <a:r>
              <a:rPr lang="en-US" sz="2200" dirty="0" err="1">
                <a:solidFill>
                  <a:srgbClr val="000000"/>
                </a:solidFill>
                <a:ea typeface="DejaVu Sans" charset="0"/>
                <a:cs typeface="DejaVu Sans" charset="0"/>
              </a:rPr>
              <a:t>foreach</a:t>
            </a:r>
            <a:r>
              <a:rPr lang="en-US" sz="2200" dirty="0">
                <a:solidFill>
                  <a:srgbClr val="000000"/>
                </a:solidFill>
                <a:ea typeface="DejaVu Sans" charset="0"/>
                <a:cs typeface="DejaVu Sans" charset="0"/>
              </a:rPr>
              <a:t> to print all values in the screen with not particular order</a:t>
            </a:r>
          </a:p>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3) Use a </a:t>
            </a:r>
            <a:r>
              <a:rPr lang="en-US" sz="2200" dirty="0" err="1">
                <a:solidFill>
                  <a:srgbClr val="000000"/>
                </a:solidFill>
                <a:ea typeface="DejaVu Sans" charset="0"/>
                <a:cs typeface="DejaVu Sans" charset="0"/>
              </a:rPr>
              <a:t>foreach</a:t>
            </a:r>
            <a:r>
              <a:rPr lang="en-US" sz="2200" dirty="0">
                <a:solidFill>
                  <a:srgbClr val="000000"/>
                </a:solidFill>
                <a:ea typeface="DejaVu Sans" charset="0"/>
                <a:cs typeface="DejaVu Sans" charset="0"/>
              </a:rPr>
              <a:t> to print all values, but this time print the values sorted alphabetically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3503521" y="208822"/>
            <a:ext cx="241632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17410" name="Text Box 2"/>
          <p:cNvSpPr txBox="1">
            <a:spLocks noChangeArrowheads="1"/>
          </p:cNvSpPr>
          <p:nvPr/>
        </p:nvSpPr>
        <p:spPr bwMode="auto">
          <a:xfrm>
            <a:off x="829439" y="979303"/>
            <a:ext cx="8085829" cy="5020367"/>
          </a:xfrm>
          <a:prstGeom prst="rect">
            <a:avLst/>
          </a:prstGeom>
          <a:noFill/>
          <a:ln w="9525">
            <a:noFill/>
            <a:round/>
            <a:headEnd/>
            <a:tailEnd/>
          </a:ln>
          <a:effectLst/>
        </p:spPr>
        <p:txBody>
          <a:bodyPr lIns="81639" tIns="53162"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r>
              <a:rPr lang="en-US" dirty="0" err="1">
                <a:solidFill>
                  <a:srgbClr val="000000"/>
                </a:solidFill>
                <a:latin typeface="Courier New" charset="0"/>
                <a:ea typeface="DejaVu Sans" charset="0"/>
                <a:cs typeface="DejaVu Sans" charset="0"/>
              </a:rPr>
              <a:t>usr/bin/perl</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w</a:t>
            </a: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#create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%names=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"James"=&gt;"Taylor",</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"Elisabeth"=&gt;"Bacon",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"Helen"=&gt;"Smith",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"Henry"=&gt;"Logan"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print "Unsorted:\</a:t>
            </a:r>
            <a:r>
              <a:rPr lang="en-US" dirty="0" err="1">
                <a:solidFill>
                  <a:srgbClr val="000000"/>
                </a:solidFill>
                <a:latin typeface="Courier New" charset="0"/>
                <a:ea typeface="DejaVu Sans" charset="0"/>
                <a:cs typeface="DejaVu Sans" charset="0"/>
              </a:rPr>
              <a: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#print each value in the screen unordered</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err="1">
                <a:solidFill>
                  <a:srgbClr val="000000"/>
                </a:solidFill>
                <a:latin typeface="Courier New" charset="0"/>
                <a:ea typeface="DejaVu Sans" charset="0"/>
                <a:cs typeface="DejaVu Sans" charset="0"/>
              </a:rPr>
              <a:t>foreach</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last_name</a:t>
            </a:r>
            <a:r>
              <a:rPr lang="en-US" dirty="0">
                <a:solidFill>
                  <a:srgbClr val="000000"/>
                </a:solidFill>
                <a:latin typeface="Courier New" charset="0"/>
                <a:ea typeface="DejaVu Sans" charset="0"/>
                <a:cs typeface="DejaVu Sans" charset="0"/>
              </a:rPr>
              <a:t> (values %names)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last_name\n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print "\</a:t>
            </a:r>
            <a:r>
              <a:rPr lang="en-US" dirty="0" err="1">
                <a:solidFill>
                  <a:srgbClr val="000000"/>
                </a:solidFill>
                <a:latin typeface="Courier New" charset="0"/>
                <a:ea typeface="DejaVu Sans" charset="0"/>
                <a:cs typeface="DejaVu Sans" charset="0"/>
              </a:rPr>
              <a:t>nSorted:\n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#print each value in the screen sorted alphabetically</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err="1">
                <a:solidFill>
                  <a:srgbClr val="000000"/>
                </a:solidFill>
                <a:latin typeface="Courier New" charset="0"/>
                <a:ea typeface="DejaVu Sans" charset="0"/>
                <a:cs typeface="DejaVu Sans" charset="0"/>
              </a:rPr>
              <a:t>foreach</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last_name</a:t>
            </a:r>
            <a:r>
              <a:rPr lang="en-US" dirty="0">
                <a:solidFill>
                  <a:srgbClr val="000000"/>
                </a:solidFill>
                <a:latin typeface="Courier New" charset="0"/>
                <a:ea typeface="DejaVu Sans" charset="0"/>
                <a:cs typeface="DejaVu Sans" charset="0"/>
              </a:rPr>
              <a:t> (sort values %names)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last_name\n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2556001" y="12962"/>
            <a:ext cx="469728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8434" name="Text Box 2"/>
          <p:cNvSpPr txBox="1">
            <a:spLocks noChangeArrowheads="1"/>
          </p:cNvSpPr>
          <p:nvPr/>
        </p:nvSpPr>
        <p:spPr bwMode="auto">
          <a:xfrm>
            <a:off x="387361" y="859771"/>
            <a:ext cx="7051680" cy="5525860"/>
          </a:xfrm>
          <a:prstGeom prst="rect">
            <a:avLst/>
          </a:prstGeom>
          <a:noFill/>
          <a:ln w="9525">
            <a:noFill/>
            <a:round/>
            <a:headEnd/>
            <a:tailEnd/>
          </a:ln>
          <a:effectLst/>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b="1" dirty="0">
                <a:solidFill>
                  <a:srgbClr val="4C4C4C"/>
                </a:solidFill>
                <a:ea typeface="DejaVu Sans" charset="0"/>
                <a:cs typeface="DejaVu Sans" charset="0"/>
              </a:rPr>
              <a:t>EACH FUNCTION</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To iterate over an entire hash (or examine each element of a hash)</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Returns a key-value pair as a two element list</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It has to be used in a while loop</a:t>
            </a:r>
          </a:p>
          <a:p>
            <a:pPr>
              <a:lnSpc>
                <a:spcPct val="140000"/>
              </a:lnSpc>
              <a:buSzPct val="45000"/>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Example:</a:t>
            </a:r>
          </a:p>
          <a:p>
            <a:pPr>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err="1">
                <a:solidFill>
                  <a:srgbClr val="000000"/>
                </a:solidFill>
                <a:latin typeface="Courier New" charset="0"/>
                <a:ea typeface="DejaVu Sans" charset="0"/>
                <a:cs typeface="DejaVu Sans" charset="0"/>
              </a:rPr>
              <a:t>while(@a</a:t>
            </a:r>
            <a:r>
              <a:rPr lang="en-US" dirty="0">
                <a:solidFill>
                  <a:srgbClr val="000000"/>
                </a:solidFill>
                <a:latin typeface="Courier New" charset="0"/>
                <a:ea typeface="DejaVu Sans" charset="0"/>
                <a:cs typeface="DejaVu Sans" charset="0"/>
              </a:rPr>
              <a:t>=each %cities)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$key=$a[0];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$value=$a[1];</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“$key\</a:t>
            </a:r>
            <a:r>
              <a:rPr lang="en-US" dirty="0" err="1">
                <a:solidFill>
                  <a:srgbClr val="000000"/>
                </a:solidFill>
                <a:latin typeface="Courier New" charset="0"/>
                <a:ea typeface="DejaVu Sans" charset="0"/>
                <a:cs typeface="DejaVu Sans" charset="0"/>
              </a:rPr>
              <a:t>t$value\n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Will print: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&gt;Paris	France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&gt;London	UK</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&gt;Lisbon	Portugal</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&gt;Barcelona	Spain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&gt;New York 	United States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2556001" y="208822"/>
            <a:ext cx="469728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19458" name="Text Box 2"/>
          <p:cNvSpPr txBox="1">
            <a:spLocks noChangeArrowheads="1"/>
          </p:cNvSpPr>
          <p:nvPr/>
        </p:nvSpPr>
        <p:spPr bwMode="auto">
          <a:xfrm>
            <a:off x="478080" y="1208287"/>
            <a:ext cx="6780960" cy="2102621"/>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2200" b="1" dirty="0">
                <a:solidFill>
                  <a:srgbClr val="4C4C4C"/>
                </a:solidFill>
                <a:ea typeface="DejaVu Sans" charset="0"/>
                <a:cs typeface="DejaVu Sans" charset="0"/>
              </a:rPr>
              <a:t>EACH FUNCTION</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The same but with less typing</a:t>
            </a:r>
          </a:p>
          <a:p>
            <a:pPr>
              <a:tabLst>
                <a:tab pos="656650" algn="l"/>
                <a:tab pos="1313299" algn="l"/>
                <a:tab pos="1969949" algn="l"/>
                <a:tab pos="2626599" algn="l"/>
                <a:tab pos="3283248" algn="l"/>
                <a:tab pos="3939898" algn="l"/>
                <a:tab pos="4596548" algn="l"/>
                <a:tab pos="5253198" algn="l"/>
                <a:tab pos="5909847" algn="l"/>
                <a:tab pos="6566497" algn="l"/>
              </a:tabLst>
            </a:pPr>
            <a:endParaRPr lang="en-US" sz="2200"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err="1">
                <a:solidFill>
                  <a:srgbClr val="000000"/>
                </a:solidFill>
                <a:latin typeface="Courier New" charset="0"/>
                <a:ea typeface="DejaVu Sans" charset="0"/>
                <a:cs typeface="DejaVu Sans" charset="0"/>
              </a:rPr>
              <a:t>while(($key,$value</a:t>
            </a:r>
            <a:r>
              <a:rPr lang="en-US" sz="2200" dirty="0">
                <a:solidFill>
                  <a:srgbClr val="000000"/>
                </a:solidFill>
                <a:latin typeface="Courier New" charset="0"/>
                <a:ea typeface="DejaVu Sans" charset="0"/>
                <a:cs typeface="DejaVu Sans" charset="0"/>
              </a:rPr>
              <a:t>)=each %cities)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ea typeface="DejaVu Sans" charset="0"/>
                <a:cs typeface="DejaVu Sans" charset="0"/>
              </a:rPr>
              <a:t>    print “$key\</a:t>
            </a:r>
            <a:r>
              <a:rPr lang="en-US" sz="2200" dirty="0" err="1">
                <a:solidFill>
                  <a:srgbClr val="000000"/>
                </a:solidFill>
                <a:latin typeface="Courier New" charset="0"/>
                <a:ea typeface="DejaVu Sans" charset="0"/>
                <a:cs typeface="DejaVu Sans" charset="0"/>
              </a:rPr>
              <a:t>t$value\n</a:t>
            </a:r>
            <a:r>
              <a:rPr lang="en-US" sz="22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1674721" y="46085"/>
            <a:ext cx="6350400" cy="1008106"/>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 pos="5253198" algn="l"/>
                <a:tab pos="5909847" algn="l"/>
              </a:tabLst>
            </a:pPr>
            <a:r>
              <a:rPr lang="en-US" sz="4000" b="1" dirty="0">
                <a:solidFill>
                  <a:srgbClr val="000000"/>
                </a:solidFill>
                <a:ea typeface="DejaVu Sans" charset="0"/>
                <a:cs typeface="DejaVu Sans" charset="0"/>
              </a:rPr>
              <a:t>EXERCISE</a:t>
            </a:r>
          </a:p>
          <a:p>
            <a:pPr algn="ctr">
              <a:tabLst>
                <a:tab pos="656650" algn="l"/>
                <a:tab pos="1313299" algn="l"/>
                <a:tab pos="1969949" algn="l"/>
                <a:tab pos="2626599" algn="l"/>
                <a:tab pos="3283248" algn="l"/>
                <a:tab pos="3939898" algn="l"/>
                <a:tab pos="4596548" algn="l"/>
                <a:tab pos="5253198" algn="l"/>
                <a:tab pos="5909847" algn="l"/>
              </a:tabLst>
            </a:pPr>
            <a:r>
              <a:rPr lang="en-US" sz="2500" b="1" dirty="0">
                <a:solidFill>
                  <a:srgbClr val="000000"/>
                </a:solidFill>
                <a:ea typeface="DejaVu Sans" charset="0"/>
                <a:cs typeface="DejaVu Sans" charset="0"/>
              </a:rPr>
              <a:t>Use a hash to remove duplicated entries</a:t>
            </a:r>
          </a:p>
        </p:txBody>
      </p:sp>
      <p:sp>
        <p:nvSpPr>
          <p:cNvPr id="20482" name="Text Box 2"/>
          <p:cNvSpPr txBox="1">
            <a:spLocks noChangeArrowheads="1"/>
          </p:cNvSpPr>
          <p:nvPr/>
        </p:nvSpPr>
        <p:spPr bwMode="auto">
          <a:xfrm>
            <a:off x="355680" y="1339340"/>
            <a:ext cx="8375040" cy="4183640"/>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smtClean="0">
                <a:latin typeface="Calibri"/>
              </a:rPr>
              <a:t>1) </a:t>
            </a:r>
            <a:r>
              <a:rPr lang="en-US" dirty="0" smtClean="0">
                <a:latin typeface="Courier New"/>
                <a:hlinkClick r:id="rId3"/>
              </a:rPr>
              <a:t> </a:t>
            </a:r>
            <a:r>
              <a:rPr lang="en-US" sz="1600" dirty="0" smtClean="0">
                <a:latin typeface="Courier New"/>
                <a:hlinkClick r:id="rId3"/>
              </a:rPr>
              <a:t>http://nin.crg.es/perlCourse2012/</a:t>
            </a:r>
            <a:r>
              <a:rPr lang="en-US" sz="1600" dirty="0" smtClean="0">
                <a:latin typeface="Courier New"/>
              </a:rPr>
              <a:t>human_data.txt</a:t>
            </a:r>
            <a:endParaRPr lang="en-US" sz="1600" dirty="0" smtClean="0">
              <a:solidFill>
                <a:srgbClr val="000000"/>
              </a:solidFill>
              <a:latin typeface="Courier New" charset="0"/>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This files contain 2 tab separated columns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(1</a:t>
            </a:r>
            <a:r>
              <a:rPr lang="en-US" baseline="33000" dirty="0">
                <a:solidFill>
                  <a:srgbClr val="000000"/>
                </a:solidFill>
                <a:ea typeface="DejaVu Sans" charset="0"/>
                <a:cs typeface="DejaVu Sans" charset="0"/>
              </a:rPr>
              <a:t>st</a:t>
            </a:r>
            <a:r>
              <a:rPr lang="en-US" dirty="0">
                <a:solidFill>
                  <a:srgbClr val="000000"/>
                </a:solidFill>
                <a:ea typeface="DejaVu Sans" charset="0"/>
                <a:cs typeface="DejaVu Sans" charset="0"/>
              </a:rPr>
              <a:t> column=</a:t>
            </a:r>
            <a:r>
              <a:rPr lang="en-US" dirty="0" err="1">
                <a:solidFill>
                  <a:srgbClr val="000000"/>
                </a:solidFill>
                <a:ea typeface="DejaVu Sans" charset="0"/>
                <a:cs typeface="DejaVu Sans" charset="0"/>
              </a:rPr>
              <a:t>gene_name</a:t>
            </a:r>
            <a:r>
              <a:rPr lang="en-US" dirty="0">
                <a:solidFill>
                  <a:srgbClr val="000000"/>
                </a:solidFill>
                <a:ea typeface="DejaVu Sans" charset="0"/>
                <a:cs typeface="DejaVu Sans" charset="0"/>
              </a:rPr>
              <a:t>; 2</a:t>
            </a:r>
            <a:r>
              <a:rPr lang="en-US" baseline="33000" dirty="0">
                <a:solidFill>
                  <a:srgbClr val="000000"/>
                </a:solidFill>
                <a:ea typeface="DejaVu Sans" charset="0"/>
                <a:cs typeface="DejaVu Sans" charset="0"/>
              </a:rPr>
              <a:t>nd</a:t>
            </a:r>
            <a:r>
              <a:rPr lang="en-US" dirty="0">
                <a:solidFill>
                  <a:srgbClr val="000000"/>
                </a:solidFill>
                <a:ea typeface="DejaVu Sans" charset="0"/>
                <a:cs typeface="DejaVu Sans" charset="0"/>
              </a:rPr>
              <a:t> column=</a:t>
            </a:r>
            <a:r>
              <a:rPr lang="en-US" dirty="0" err="1">
                <a:solidFill>
                  <a:srgbClr val="000000"/>
                </a:solidFill>
                <a:ea typeface="DejaVu Sans" charset="0"/>
                <a:cs typeface="DejaVu Sans" charset="0"/>
              </a:rPr>
              <a:t>ensembl</a:t>
            </a:r>
            <a:r>
              <a:rPr lang="en-US" dirty="0">
                <a:solidFill>
                  <a:srgbClr val="000000"/>
                </a:solidFill>
                <a:ea typeface="DejaVu Sans" charset="0"/>
                <a:cs typeface="DejaVu Sans" charset="0"/>
              </a:rPr>
              <a:t> ID</a:t>
            </a:r>
            <a:r>
              <a:rPr lang="en-US" dirty="0" smtClean="0">
                <a:solidFill>
                  <a:srgbClr val="000000"/>
                </a:solidFill>
                <a:ea typeface="DejaVu Sans" charset="0"/>
                <a:cs typeface="DejaVu Sans" charset="0"/>
              </a:rPr>
              <a: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smtClean="0">
                <a:solidFill>
                  <a:srgbClr val="000000"/>
                </a:solidFill>
                <a:ea typeface="DejaVu Sans" charset="0"/>
                <a:cs typeface="DejaVu Sans" charset="0"/>
              </a:rPr>
              <a:t>2) </a:t>
            </a:r>
            <a:r>
              <a:rPr lang="en-US" dirty="0" smtClean="0">
                <a:solidFill>
                  <a:srgbClr val="000000"/>
                </a:solidFill>
                <a:ea typeface="DejaVu Sans" charset="0"/>
                <a:cs typeface="DejaVu Sans" charset="0"/>
              </a:rPr>
              <a:t>Open </a:t>
            </a:r>
            <a:r>
              <a:rPr lang="en-US" dirty="0" err="1" smtClean="0">
                <a:solidFill>
                  <a:srgbClr val="000000"/>
                </a:solidFill>
                <a:latin typeface="Courier New"/>
                <a:ea typeface="DejaVu Sans" charset="0"/>
                <a:cs typeface="DejaVu Sans" charset="0"/>
              </a:rPr>
              <a:t>human_data.txt</a:t>
            </a:r>
            <a:r>
              <a:rPr lang="en-US" dirty="0" smtClean="0">
                <a:solidFill>
                  <a:srgbClr val="000000"/>
                </a:solidFill>
                <a:ea typeface="DejaVu Sans" charset="0"/>
                <a:cs typeface="DejaVu Sans" charset="0"/>
              </a:rPr>
              <a:t> and check if there are duplicated entries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3</a:t>
            </a:r>
            <a:r>
              <a:rPr lang="en-US" b="1" dirty="0" smtClean="0">
                <a:solidFill>
                  <a:srgbClr val="000000"/>
                </a:solidFill>
                <a:ea typeface="DejaVu Sans" charset="0"/>
                <a:cs typeface="DejaVu Sans" charset="0"/>
              </a:rPr>
              <a:t>)</a:t>
            </a:r>
            <a:r>
              <a:rPr lang="en-US" dirty="0" smtClean="0">
                <a:solidFill>
                  <a:srgbClr val="000000"/>
                </a:solidFill>
                <a:ea typeface="DejaVu Sans" charset="0"/>
                <a:cs typeface="DejaVu Sans" charset="0"/>
              </a:rPr>
              <a:t> Create a program called </a:t>
            </a:r>
            <a:r>
              <a:rPr lang="en-US" dirty="0" err="1" smtClean="0">
                <a:solidFill>
                  <a:srgbClr val="000000"/>
                </a:solidFill>
                <a:latin typeface="Courier New"/>
                <a:ea typeface="DejaVu Sans" charset="0"/>
                <a:cs typeface="DejaVu Sans" charset="0"/>
              </a:rPr>
              <a:t>remove_duplicates.pl</a:t>
            </a:r>
            <a:r>
              <a:rPr lang="en-US" dirty="0" smtClean="0">
                <a:solidFill>
                  <a:srgbClr val="000000"/>
                </a:solidFill>
                <a:ea typeface="DejaVu Sans" charset="0"/>
                <a:cs typeface="DejaVu Sans" charset="0"/>
              </a:rPr>
              <a:t> containing </a:t>
            </a:r>
            <a:r>
              <a:rPr lang="en-US" dirty="0">
                <a:solidFill>
                  <a:srgbClr val="000000"/>
                </a:solidFill>
                <a:ea typeface="DejaVu Sans" charset="0"/>
                <a:cs typeface="DejaVu Sans" charset="0"/>
              </a:rPr>
              <a:t>a hash called </a:t>
            </a:r>
            <a:r>
              <a:rPr lang="en-US" dirty="0">
                <a:solidFill>
                  <a:srgbClr val="000000"/>
                </a:solidFill>
                <a:latin typeface="Courier New"/>
                <a:ea typeface="DejaVu Sans" charset="0"/>
                <a:cs typeface="DejaVu Sans" charset="0"/>
              </a:rPr>
              <a:t>%hash </a:t>
            </a:r>
            <a:r>
              <a:rPr lang="en-US" dirty="0">
                <a:solidFill>
                  <a:srgbClr val="000000"/>
                </a:solidFill>
                <a:ea typeface="DejaVu Sans" charset="0"/>
                <a:cs typeface="DejaVu Sans" charset="0"/>
              </a:rPr>
              <a:t>for which:</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key=1</a:t>
            </a:r>
            <a:r>
              <a:rPr lang="en-US" baseline="33000" dirty="0">
                <a:solidFill>
                  <a:srgbClr val="000000"/>
                </a:solidFill>
                <a:ea typeface="DejaVu Sans" charset="0"/>
                <a:cs typeface="DejaVu Sans" charset="0"/>
              </a:rPr>
              <a:t>st</a:t>
            </a:r>
            <a:r>
              <a:rPr lang="en-US" dirty="0">
                <a:solidFill>
                  <a:srgbClr val="000000"/>
                </a:solidFill>
                <a:ea typeface="DejaVu Sans" charset="0"/>
                <a:cs typeface="DejaVu Sans" charset="0"/>
              </a:rPr>
              <a:t> column or </a:t>
            </a:r>
            <a:r>
              <a:rPr lang="en-US" dirty="0" err="1">
                <a:solidFill>
                  <a:srgbClr val="000000"/>
                </a:solidFill>
                <a:ea typeface="DejaVu Sans" charset="0"/>
                <a:cs typeface="DejaVu Sans" charset="0"/>
              </a:rPr>
              <a:t>gene_name</a:t>
            </a:r>
            <a:endParaRPr lang="en-US"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value=2</a:t>
            </a:r>
            <a:r>
              <a:rPr lang="en-US" baseline="33000" dirty="0">
                <a:solidFill>
                  <a:srgbClr val="000000"/>
                </a:solidFill>
                <a:ea typeface="DejaVu Sans" charset="0"/>
                <a:cs typeface="DejaVu Sans" charset="0"/>
              </a:rPr>
              <a:t>nd</a:t>
            </a:r>
            <a:r>
              <a:rPr lang="en-US" dirty="0">
                <a:solidFill>
                  <a:srgbClr val="000000"/>
                </a:solidFill>
                <a:ea typeface="DejaVu Sans" charset="0"/>
                <a:cs typeface="DejaVu Sans" charset="0"/>
              </a:rPr>
              <a:t> column or </a:t>
            </a:r>
            <a:r>
              <a:rPr lang="en-US" dirty="0" err="1">
                <a:solidFill>
                  <a:srgbClr val="000000"/>
                </a:solidFill>
                <a:ea typeface="DejaVu Sans" charset="0"/>
                <a:cs typeface="DejaVu Sans" charset="0"/>
              </a:rPr>
              <a:t>ensembl</a:t>
            </a:r>
            <a:r>
              <a:rPr lang="en-US" dirty="0">
                <a:solidFill>
                  <a:srgbClr val="000000"/>
                </a:solidFill>
                <a:ea typeface="DejaVu Sans" charset="0"/>
                <a:cs typeface="DejaVu Sans" charset="0"/>
              </a:rPr>
              <a:t> </a:t>
            </a:r>
            <a:r>
              <a:rPr lang="en-US" dirty="0" smtClean="0">
                <a:solidFill>
                  <a:srgbClr val="000000"/>
                </a:solidFill>
                <a:ea typeface="DejaVu Sans" charset="0"/>
                <a:cs typeface="DejaVu Sans" charset="0"/>
              </a:rPr>
              <a:t>ID</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smtClean="0">
                <a:solidFill>
                  <a:srgbClr val="000000"/>
                </a:solidFill>
                <a:ea typeface="DejaVu Sans" charset="0"/>
                <a:cs typeface="DejaVu Sans" charset="0"/>
              </a:rPr>
              <a:t>Print the entire hash using the </a:t>
            </a:r>
            <a:r>
              <a:rPr lang="en-US" dirty="0" smtClean="0">
                <a:solidFill>
                  <a:srgbClr val="000000"/>
                </a:solidFill>
                <a:latin typeface="Courier New"/>
                <a:ea typeface="DejaVu Sans" charset="0"/>
                <a:cs typeface="DejaVu Sans" charset="0"/>
              </a:rPr>
              <a:t>each</a:t>
            </a:r>
            <a:r>
              <a:rPr lang="en-US" dirty="0" smtClean="0">
                <a:solidFill>
                  <a:srgbClr val="000000"/>
                </a:solidFill>
                <a:ea typeface="DejaVu Sans" charset="0"/>
                <a:cs typeface="DejaVu Sans" charset="0"/>
              </a:rPr>
              <a:t> function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Hint.</a:t>
            </a:r>
            <a:r>
              <a:rPr lang="en-US" dirty="0">
                <a:solidFill>
                  <a:srgbClr val="000000"/>
                </a:solidFill>
                <a:ea typeface="DejaVu Sans" charset="0"/>
                <a:cs typeface="DejaVu Sans" charset="0"/>
              </a:rPr>
              <a:t> Each line in the file must be split into the 2 columns using the tab separator (using the split function) and added into the hash.</a:t>
            </a:r>
            <a:endParaRPr lang="en-US" dirty="0" smtClean="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4</a:t>
            </a:r>
            <a:r>
              <a:rPr lang="en-US" dirty="0" smtClean="0">
                <a:solidFill>
                  <a:srgbClr val="000000"/>
                </a:solidFill>
                <a:ea typeface="DejaVu Sans" charset="0"/>
                <a:cs typeface="DejaVu Sans" charset="0"/>
              </a:rPr>
              <a:t>) Execute </a:t>
            </a:r>
            <a:r>
              <a:rPr lang="en-US" dirty="0" err="1" smtClean="0">
                <a:solidFill>
                  <a:srgbClr val="000000"/>
                </a:solidFill>
                <a:latin typeface="Courier New"/>
                <a:ea typeface="DejaVu Sans" charset="0"/>
                <a:cs typeface="DejaVu Sans" charset="0"/>
              </a:rPr>
              <a:t>remove_duplicates.pl</a:t>
            </a:r>
            <a:r>
              <a:rPr lang="en-US" dirty="0" smtClean="0">
                <a:solidFill>
                  <a:srgbClr val="000000"/>
                </a:solidFill>
                <a:ea typeface="DejaVu Sans" charset="0"/>
                <a:cs typeface="DejaVu Sans" charset="0"/>
              </a:rPr>
              <a:t> and redirect the output into a file called </a:t>
            </a:r>
            <a:r>
              <a:rPr lang="en-US" dirty="0" err="1" smtClean="0">
                <a:solidFill>
                  <a:srgbClr val="000000"/>
                </a:solidFill>
                <a:latin typeface="Courier New"/>
                <a:ea typeface="DejaVu Sans" charset="0"/>
                <a:cs typeface="DejaVu Sans" charset="0"/>
              </a:rPr>
              <a:t>human_data_nodupl.txt</a:t>
            </a:r>
            <a:endParaRPr lang="en-US" dirty="0" smtClean="0">
              <a:solidFill>
                <a:srgbClr val="000000"/>
              </a:solidFill>
              <a:latin typeface="Courier New"/>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smtClean="0">
                <a:solidFill>
                  <a:srgbClr val="000000"/>
                </a:solidFill>
                <a:latin typeface="Calibri"/>
                <a:ea typeface="DejaVu Sans" charset="0"/>
                <a:cs typeface="DejaVu Sans" charset="0"/>
              </a:rPr>
              <a:t>5) </a:t>
            </a:r>
            <a:r>
              <a:rPr lang="en-US" dirty="0" smtClean="0">
                <a:solidFill>
                  <a:srgbClr val="000000"/>
                </a:solidFill>
                <a:latin typeface="Calibri"/>
                <a:ea typeface="DejaVu Sans" charset="0"/>
                <a:cs typeface="DejaVu Sans" charset="0"/>
              </a:rPr>
              <a:t>Check that all the duplicated entries were removed </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8"/>
            <a:ext cx="8229600" cy="1143000"/>
          </a:xfrm>
        </p:spPr>
        <p:txBody>
          <a:bodyPr/>
          <a:lstStyle/>
          <a:p>
            <a:r>
              <a:rPr lang="en-US" dirty="0" smtClean="0"/>
              <a:t>Scalar variables</a:t>
            </a:r>
            <a:endParaRPr lang="en-US" dirty="0"/>
          </a:p>
        </p:txBody>
      </p:sp>
      <p:sp>
        <p:nvSpPr>
          <p:cNvPr id="3" name="Content Placeholder 2"/>
          <p:cNvSpPr>
            <a:spLocks noGrp="1"/>
          </p:cNvSpPr>
          <p:nvPr>
            <p:ph idx="1"/>
          </p:nvPr>
        </p:nvSpPr>
        <p:spPr>
          <a:xfrm>
            <a:off x="457200" y="1113530"/>
            <a:ext cx="8229600" cy="4525963"/>
          </a:xfrm>
        </p:spPr>
        <p:txBody>
          <a:bodyPr>
            <a:noAutofit/>
          </a:bodyPr>
          <a:lstStyle/>
          <a:p>
            <a:r>
              <a:rPr lang="en-US" sz="2400" dirty="0" smtClean="0"/>
              <a:t>Variable is a name for a container that holds one or more values.</a:t>
            </a:r>
          </a:p>
          <a:p>
            <a:r>
              <a:rPr lang="en-US" sz="2400" dirty="0" smtClean="0"/>
              <a:t>Scalar variable (contains a single number or string):</a:t>
            </a:r>
          </a:p>
          <a:p>
            <a:pPr>
              <a:spcBef>
                <a:spcPts val="0"/>
              </a:spcBef>
              <a:buNone/>
            </a:pPr>
            <a:r>
              <a:rPr lang="en-US" sz="2400" dirty="0" smtClean="0">
                <a:latin typeface="Courier"/>
              </a:rPr>
              <a:t>$a=1; </a:t>
            </a:r>
          </a:p>
          <a:p>
            <a:pPr>
              <a:spcBef>
                <a:spcPts val="0"/>
              </a:spcBef>
              <a:buNone/>
            </a:pPr>
            <a:r>
              <a:rPr lang="en-US" sz="2400" dirty="0" smtClean="0">
                <a:latin typeface="Courier"/>
              </a:rPr>
              <a:t>$</a:t>
            </a:r>
            <a:r>
              <a:rPr lang="en-US" sz="2400" dirty="0" err="1" smtClean="0">
                <a:latin typeface="Courier"/>
              </a:rPr>
              <a:t>codon</a:t>
            </a:r>
            <a:r>
              <a:rPr lang="en-US" sz="2400" dirty="0" smtClean="0">
                <a:latin typeface="Courier"/>
              </a:rPr>
              <a:t>=“ATG”;</a:t>
            </a:r>
          </a:p>
          <a:p>
            <a:pPr>
              <a:spcBef>
                <a:spcPts val="0"/>
              </a:spcBef>
              <a:buNone/>
            </a:pPr>
            <a:r>
              <a:rPr lang="en-US" sz="2400" dirty="0" smtClean="0">
                <a:latin typeface="Courier"/>
              </a:rPr>
              <a:t>$</a:t>
            </a:r>
            <a:r>
              <a:rPr lang="en-US" sz="2400" dirty="0" err="1" smtClean="0">
                <a:latin typeface="Courier"/>
              </a:rPr>
              <a:t>a_single_peptide</a:t>
            </a:r>
            <a:r>
              <a:rPr lang="en-US" sz="2400" dirty="0" smtClean="0">
                <a:latin typeface="Courier"/>
              </a:rPr>
              <a:t>=“GMLLKKKI”;</a:t>
            </a:r>
          </a:p>
          <a:p>
            <a:pPr>
              <a:spcBef>
                <a:spcPts val="0"/>
              </a:spcBef>
              <a:buNone/>
            </a:pPr>
            <a:r>
              <a:rPr lang="en-US" sz="1800" dirty="0" smtClean="0">
                <a:latin typeface="Courier"/>
              </a:rPr>
              <a:t>(</a:t>
            </a:r>
            <a:r>
              <a:rPr lang="en-US" sz="1800" dirty="0"/>
              <a:t>v</a:t>
            </a:r>
            <a:r>
              <a:rPr lang="en-US" sz="1800" dirty="0" smtClean="0"/>
              <a:t>alid Perl identifiers are </a:t>
            </a:r>
            <a:r>
              <a:rPr lang="en-US" sz="1800" dirty="0" err="1"/>
              <a:t>l</a:t>
            </a:r>
            <a:r>
              <a:rPr lang="en-US" sz="1800" dirty="0" err="1" smtClean="0"/>
              <a:t>etter,words,underscore,digits</a:t>
            </a:r>
            <a:r>
              <a:rPr lang="en-US" sz="1800" dirty="0"/>
              <a:t>)</a:t>
            </a:r>
            <a:endParaRPr lang="en-US" sz="1800" dirty="0" smtClean="0"/>
          </a:p>
          <a:p>
            <a:pPr>
              <a:spcBef>
                <a:spcPts val="0"/>
              </a:spcBef>
              <a:buNone/>
            </a:pPr>
            <a:r>
              <a:rPr lang="en-US" sz="1800" dirty="0" smtClean="0"/>
              <a:t>Important! Scalar variables cannot start with a digit</a:t>
            </a:r>
          </a:p>
          <a:p>
            <a:pPr>
              <a:spcBef>
                <a:spcPts val="0"/>
              </a:spcBef>
              <a:buNone/>
            </a:pPr>
            <a:r>
              <a:rPr lang="en-US" sz="1800" dirty="0" smtClean="0"/>
              <a:t>Important! Uppercase and Lowercase letters are distinct ($Maria and $</a:t>
            </a:r>
            <a:r>
              <a:rPr lang="en-US" sz="1800" dirty="0" err="1" smtClean="0"/>
              <a:t>maria</a:t>
            </a:r>
            <a:r>
              <a:rPr lang="en-US" sz="1800" dirty="0" smtClean="0"/>
              <a:t>)</a:t>
            </a:r>
          </a:p>
          <a:p>
            <a:pPr>
              <a:spcBef>
                <a:spcPts val="1200"/>
              </a:spcBef>
              <a:buNone/>
            </a:pPr>
            <a:r>
              <a:rPr lang="en-US" sz="2400" dirty="0" smtClean="0"/>
              <a:t>Example (Assignment operator):</a:t>
            </a:r>
          </a:p>
          <a:p>
            <a:pPr>
              <a:spcBef>
                <a:spcPts val="0"/>
              </a:spcBef>
              <a:buNone/>
            </a:pPr>
            <a:r>
              <a:rPr lang="en-US" sz="2400" dirty="0" smtClean="0">
                <a:latin typeface="Courier"/>
              </a:rPr>
              <a:t>$</a:t>
            </a:r>
            <a:r>
              <a:rPr lang="en-US" sz="2400" dirty="0" err="1" smtClean="0">
                <a:latin typeface="Courier"/>
              </a:rPr>
              <a:t>codon</a:t>
            </a:r>
            <a:r>
              <a:rPr lang="en-US" sz="2400" dirty="0" smtClean="0">
                <a:latin typeface="Courier"/>
              </a:rPr>
              <a:t>=“ATG”;</a:t>
            </a:r>
          </a:p>
          <a:p>
            <a:pPr>
              <a:spcBef>
                <a:spcPts val="0"/>
              </a:spcBef>
              <a:buNone/>
            </a:pPr>
            <a:r>
              <a:rPr lang="en-US" sz="2400" dirty="0" smtClean="0">
                <a:latin typeface="Courier"/>
              </a:rPr>
              <a:t>print “$</a:t>
            </a:r>
            <a:r>
              <a:rPr lang="en-US" sz="2400" dirty="0" err="1" smtClean="0">
                <a:latin typeface="Courier"/>
              </a:rPr>
              <a:t>codon</a:t>
            </a:r>
            <a:r>
              <a:rPr lang="en-US" sz="2400" dirty="0" smtClean="0">
                <a:latin typeface="Courier"/>
              </a:rPr>
              <a:t> codes for </a:t>
            </a:r>
            <a:r>
              <a:rPr lang="en-US" sz="2400" dirty="0" err="1" smtClean="0">
                <a:latin typeface="Courier"/>
              </a:rPr>
              <a:t>Methionine\n</a:t>
            </a:r>
            <a:r>
              <a:rPr lang="en-US" sz="2400" dirty="0" smtClean="0">
                <a:latin typeface="Courier"/>
              </a:rPr>
              <a:t>”;</a:t>
            </a:r>
          </a:p>
          <a:p>
            <a:pPr>
              <a:spcBef>
                <a:spcPts val="0"/>
              </a:spcBef>
              <a:buNone/>
            </a:pPr>
            <a:r>
              <a:rPr lang="en-US" sz="2400" dirty="0" smtClean="0"/>
              <a:t>Will display:</a:t>
            </a:r>
          </a:p>
          <a:p>
            <a:pPr>
              <a:spcBef>
                <a:spcPts val="0"/>
              </a:spcBef>
              <a:buNone/>
            </a:pPr>
            <a:r>
              <a:rPr lang="en-US" sz="2400" dirty="0" smtClean="0">
                <a:latin typeface="Courier"/>
              </a:rPr>
              <a:t>ATG codes for </a:t>
            </a:r>
            <a:r>
              <a:rPr lang="en-US" sz="2400" dirty="0" err="1" smtClean="0">
                <a:latin typeface="Courier"/>
              </a:rPr>
              <a:t>Methionine</a:t>
            </a:r>
            <a:endParaRPr lang="en-US" sz="2400" dirty="0" smtClean="0">
              <a:latin typeface="Courier"/>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3503521" y="208822"/>
            <a:ext cx="241632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21506" name="Text Box 2"/>
          <p:cNvSpPr txBox="1">
            <a:spLocks noChangeArrowheads="1"/>
          </p:cNvSpPr>
          <p:nvPr/>
        </p:nvSpPr>
        <p:spPr bwMode="auto">
          <a:xfrm>
            <a:off x="3503521" y="208822"/>
            <a:ext cx="241632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21507" name="Text Box 3"/>
          <p:cNvSpPr txBox="1">
            <a:spLocks noChangeArrowheads="1"/>
          </p:cNvSpPr>
          <p:nvPr/>
        </p:nvSpPr>
        <p:spPr bwMode="auto">
          <a:xfrm>
            <a:off x="339840" y="819446"/>
            <a:ext cx="8369280" cy="5046290"/>
          </a:xfrm>
          <a:prstGeom prst="rect">
            <a:avLst/>
          </a:prstGeom>
          <a:noFill/>
          <a:ln w="9525">
            <a:noFill/>
            <a:round/>
            <a:headEnd/>
            <a:tailEnd/>
          </a:ln>
          <a:effectLst/>
        </p:spPr>
        <p:txBody>
          <a:bodyPr lIns="81639" tIns="54535"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r>
              <a:rPr lang="en-US" dirty="0" err="1">
                <a:solidFill>
                  <a:srgbClr val="000000"/>
                </a:solidFill>
                <a:latin typeface="Courier New" charset="0"/>
                <a:ea typeface="DejaVu Sans" charset="0"/>
                <a:cs typeface="DejaVu Sans" charset="0"/>
              </a:rPr>
              <a:t>usr/bin/perl</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w</a:t>
            </a: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%hash; #declare the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open(FH,"human_data.txt</a:t>
            </a:r>
            <a:r>
              <a:rPr lang="en-US" dirty="0">
                <a:solidFill>
                  <a:srgbClr val="000000"/>
                </a:solidFill>
                <a:latin typeface="Courier New" charset="0"/>
                <a:ea typeface="DejaVu Sans" charset="0"/>
                <a:cs typeface="DejaVu Sans" charset="0"/>
              </a:rPr>
              <a:t>") || die "Could not open file.\</a:t>
            </a:r>
            <a:r>
              <a:rPr lang="en-US" dirty="0" err="1">
                <a:solidFill>
                  <a:srgbClr val="000000"/>
                </a:solidFill>
                <a:latin typeface="Courier New" charset="0"/>
                <a:ea typeface="DejaVu Sans" charset="0"/>
                <a:cs typeface="DejaVu Sans" charset="0"/>
              </a:rPr>
              <a: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while($line</a:t>
            </a:r>
            <a:r>
              <a:rPr lang="en-US" dirty="0">
                <a:solidFill>
                  <a:srgbClr val="000000"/>
                </a:solidFill>
                <a:latin typeface="Courier New" charset="0"/>
                <a:ea typeface="DejaVu Sans" charset="0"/>
                <a:cs typeface="DejaVu Sans" charset="0"/>
              </a:rPr>
              <a:t>=&lt;FH&gt;)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chomp($line</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geneId,$ensId</a:t>
            </a:r>
            <a:r>
              <a:rPr lang="en-US" dirty="0">
                <a:solidFill>
                  <a:srgbClr val="000000"/>
                </a:solidFill>
                <a:latin typeface="Courier New" charset="0"/>
                <a:ea typeface="DejaVu Sans" charset="0"/>
                <a:cs typeface="DejaVu Sans" charset="0"/>
              </a:rPr>
              <a:t>)=split/\</a:t>
            </a:r>
            <a:r>
              <a:rPr lang="en-US" dirty="0" err="1">
                <a:solidFill>
                  <a:srgbClr val="000000"/>
                </a:solidFill>
                <a:latin typeface="Courier New" charset="0"/>
                <a:ea typeface="DejaVu Sans" charset="0"/>
                <a:cs typeface="DejaVu Sans" charset="0"/>
              </a:rPr>
              <a:t>t</a:t>
            </a:r>
            <a:r>
              <a:rPr lang="en-US" dirty="0">
                <a:solidFill>
                  <a:srgbClr val="000000"/>
                </a:solidFill>
                <a:latin typeface="Courier New" charset="0"/>
                <a:ea typeface="DejaVu Sans" charset="0"/>
                <a:cs typeface="DejaVu Sans" charset="0"/>
              </a:rPr>
              <a:t>/,$line;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 $</a:t>
            </a:r>
            <a:r>
              <a:rPr lang="en-US" dirty="0" err="1">
                <a:solidFill>
                  <a:srgbClr val="000000"/>
                </a:solidFill>
                <a:latin typeface="Courier New" charset="0"/>
                <a:ea typeface="DejaVu Sans" charset="0"/>
                <a:cs typeface="DejaVu Sans" charset="0"/>
              </a:rPr>
              <a:t>geneId</a:t>
            </a:r>
            <a:r>
              <a:rPr lang="en-US" dirty="0">
                <a:solidFill>
                  <a:srgbClr val="000000"/>
                </a:solidFill>
                <a:latin typeface="Courier New" charset="0"/>
                <a:ea typeface="DejaVu Sans" charset="0"/>
                <a:cs typeface="DejaVu Sans" charset="0"/>
              </a:rPr>
              <a:t>=key and $</a:t>
            </a:r>
            <a:r>
              <a:rPr lang="en-US" dirty="0" err="1">
                <a:solidFill>
                  <a:srgbClr val="000000"/>
                </a:solidFill>
                <a:latin typeface="Courier New" charset="0"/>
                <a:ea typeface="DejaVu Sans" charset="0"/>
                <a:cs typeface="DejaVu Sans" charset="0"/>
              </a:rPr>
              <a:t>ensId</a:t>
            </a:r>
            <a:r>
              <a:rPr lang="en-US" dirty="0">
                <a:solidFill>
                  <a:srgbClr val="000000"/>
                </a:solidFill>
                <a:latin typeface="Courier New" charset="0"/>
                <a:ea typeface="DejaVu Sans" charset="0"/>
                <a:cs typeface="DejaVu Sans" charset="0"/>
              </a:rPr>
              <a:t>=value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hash{$geneId</a:t>
            </a:r>
            <a:r>
              <a:rPr lang="en-US" dirty="0">
                <a:solidFill>
                  <a:srgbClr val="000000"/>
                </a:solidFill>
                <a:latin typeface="Courier New" charset="0"/>
                <a:ea typeface="DejaVu Sans" charset="0"/>
                <a:cs typeface="DejaVu Sans" charset="0"/>
              </a:rPr>
              <a:t>}=$</a:t>
            </a:r>
            <a:r>
              <a:rPr lang="en-US" dirty="0" err="1">
                <a:solidFill>
                  <a:srgbClr val="000000"/>
                </a:solidFill>
                <a:latin typeface="Courier New" charset="0"/>
                <a:ea typeface="DejaVu Sans" charset="0"/>
                <a:cs typeface="DejaVu Sans" charset="0"/>
              </a:rPr>
              <a:t>ensId</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close FH;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print non duplicated key/value pairs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while(($key,$value</a:t>
            </a:r>
            <a:r>
              <a:rPr lang="en-US" dirty="0">
                <a:solidFill>
                  <a:srgbClr val="000000"/>
                </a:solidFill>
                <a:latin typeface="Courier New" charset="0"/>
                <a:ea typeface="DejaVu Sans" charset="0"/>
                <a:cs typeface="DejaVu Sans" charset="0"/>
              </a:rPr>
              <a:t>)=each %hash)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print "$key\</a:t>
            </a:r>
            <a:r>
              <a:rPr lang="en-US" dirty="0" err="1">
                <a:solidFill>
                  <a:srgbClr val="000000"/>
                </a:solidFill>
                <a:latin typeface="Courier New" charset="0"/>
                <a:ea typeface="DejaVu Sans" charset="0"/>
                <a:cs typeface="DejaVu Sans" charset="0"/>
              </a:rPr>
              <a:t>t$value\n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2426401" y="208822"/>
            <a:ext cx="469728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22530" name="Text Box 2"/>
          <p:cNvSpPr txBox="1">
            <a:spLocks noChangeArrowheads="1"/>
          </p:cNvSpPr>
          <p:nvPr/>
        </p:nvSpPr>
        <p:spPr bwMode="auto">
          <a:xfrm>
            <a:off x="581761" y="983624"/>
            <a:ext cx="6927840" cy="5276714"/>
          </a:xfrm>
          <a:prstGeom prst="rect">
            <a:avLst/>
          </a:prstGeom>
          <a:noFill/>
          <a:ln w="9525">
            <a:noFill/>
            <a:round/>
            <a:headEnd/>
            <a:tailEnd/>
          </a:ln>
          <a:effectLst/>
        </p:spPr>
        <p:txBody>
          <a:bodyPr lIns="81639" tIns="568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b="1" dirty="0">
                <a:solidFill>
                  <a:srgbClr val="4C4C4C"/>
                </a:solidFill>
                <a:ea typeface="DejaVu Sans" charset="0"/>
                <a:cs typeface="DejaVu Sans" charset="0"/>
              </a:rPr>
              <a:t>EXISTS FUNCTION</a:t>
            </a:r>
            <a:endParaRPr lang="en-US" b="1" dirty="0" smtClean="0">
              <a:solidFill>
                <a:srgbClr val="4C4C4C"/>
              </a:solidFill>
              <a:ea typeface="DejaVu Sans" charset="0"/>
              <a:cs typeface="DejaVu Sans" charset="0"/>
            </a:endParaRP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To see whether a key exists in the hash</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dirty="0" smtClean="0">
                <a:solidFill>
                  <a:srgbClr val="000000"/>
                </a:solidFill>
                <a:ea typeface="DejaVu Sans" charset="0"/>
                <a:cs typeface="DejaVu Sans" charset="0"/>
              </a:rPr>
              <a:t>Returns a true value if the given key exists in the hash</a:t>
            </a:r>
          </a:p>
          <a:p>
            <a:pPr>
              <a:tabLst>
                <a:tab pos="656650" algn="l"/>
                <a:tab pos="1313299" algn="l"/>
                <a:tab pos="1969949" algn="l"/>
                <a:tab pos="2626599" algn="l"/>
                <a:tab pos="3283248" algn="l"/>
                <a:tab pos="3939898" algn="l"/>
                <a:tab pos="4596548" algn="l"/>
                <a:tab pos="5253198" algn="l"/>
                <a:tab pos="5909847" algn="l"/>
                <a:tab pos="6566497" algn="l"/>
              </a:tabLst>
            </a:pPr>
            <a:endParaRPr lang="en-US" dirty="0" smtClean="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ea typeface="DejaVu Sans" charset="0"/>
                <a:cs typeface="DejaVu Sans" charset="0"/>
              </a:rPr>
              <a:t>Example:</a:t>
            </a:r>
          </a:p>
          <a:p>
            <a:pPr>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#initialize %ages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my %ages=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fred</a:t>
            </a:r>
            <a:r>
              <a:rPr lang="en-US" dirty="0">
                <a:solidFill>
                  <a:srgbClr val="000000"/>
                </a:solidFill>
                <a:latin typeface="Courier New" charset="0"/>
                <a:ea typeface="DejaVu Sans" charset="0"/>
                <a:cs typeface="DejaVu Sans" charset="0"/>
              </a:rPr>
              <a:t>"=&gt;10,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henry</a:t>
            </a:r>
            <a:r>
              <a:rPr lang="en-US" dirty="0">
                <a:solidFill>
                  <a:srgbClr val="000000"/>
                </a:solidFill>
                <a:latin typeface="Courier New" charset="0"/>
                <a:ea typeface="DejaVu Sans" charset="0"/>
                <a:cs typeface="DejaVu Sans" charset="0"/>
              </a:rPr>
              <a:t>"=&gt;35,</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"peter"=&gt;40,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#check if “</a:t>
            </a:r>
            <a:r>
              <a:rPr lang="en-US" dirty="0" err="1">
                <a:solidFill>
                  <a:srgbClr val="000000"/>
                </a:solidFill>
                <a:latin typeface="Courier New" charset="0"/>
                <a:ea typeface="DejaVu Sans" charset="0"/>
                <a:cs typeface="DejaVu Sans" charset="0"/>
              </a:rPr>
              <a:t>fred</a:t>
            </a:r>
            <a:r>
              <a:rPr lang="en-US" dirty="0">
                <a:solidFill>
                  <a:srgbClr val="000000"/>
                </a:solidFill>
                <a:latin typeface="Courier New" charset="0"/>
                <a:ea typeface="DejaVu Sans" charset="0"/>
                <a:cs typeface="DejaVu Sans" charset="0"/>
              </a:rPr>
              <a:t>” exists in %ages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if (</a:t>
            </a:r>
            <a:r>
              <a:rPr lang="en-US" dirty="0" err="1">
                <a:solidFill>
                  <a:srgbClr val="000000"/>
                </a:solidFill>
                <a:latin typeface="Courier New" charset="0"/>
                <a:ea typeface="DejaVu Sans" charset="0"/>
                <a:cs typeface="DejaVu Sans" charset="0"/>
              </a:rPr>
              <a:t>exists($ages{"fred</a:t>
            </a: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fred</a:t>
            </a:r>
            <a:r>
              <a:rPr lang="en-US" dirty="0">
                <a:solidFill>
                  <a:srgbClr val="000000"/>
                </a:solidFill>
                <a:latin typeface="Courier New" charset="0"/>
                <a:ea typeface="DejaVu Sans" charset="0"/>
                <a:cs typeface="DejaVu Sans" charset="0"/>
              </a:rPr>
              <a:t> key EXISTS in this hash\</a:t>
            </a:r>
            <a:r>
              <a:rPr lang="en-US" dirty="0" err="1">
                <a:solidFill>
                  <a:srgbClr val="000000"/>
                </a:solidFill>
                <a:latin typeface="Courier New" charset="0"/>
                <a:ea typeface="DejaVu Sans" charset="0"/>
                <a:cs typeface="DejaVu Sans" charset="0"/>
              </a:rPr>
              <a: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else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fred</a:t>
            </a:r>
            <a:r>
              <a:rPr lang="en-US" dirty="0">
                <a:solidFill>
                  <a:srgbClr val="000000"/>
                </a:solidFill>
                <a:latin typeface="Courier New" charset="0"/>
                <a:ea typeface="DejaVu Sans" charset="0"/>
                <a:cs typeface="DejaVu Sans" charset="0"/>
              </a:rPr>
              <a:t> does NOT EXIST in this hash\</a:t>
            </a:r>
            <a:r>
              <a:rPr lang="en-US" dirty="0" err="1">
                <a:solidFill>
                  <a:srgbClr val="000000"/>
                </a:solidFill>
                <a:latin typeface="Courier New" charset="0"/>
                <a:ea typeface="DejaVu Sans" charset="0"/>
                <a:cs typeface="DejaVu Sans" charset="0"/>
              </a:rPr>
              <a: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1674721" y="46085"/>
            <a:ext cx="6350400" cy="1008106"/>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 pos="5253198" algn="l"/>
                <a:tab pos="5909847" algn="l"/>
              </a:tabLst>
            </a:pPr>
            <a:r>
              <a:rPr lang="en-US" sz="4000" b="1" dirty="0">
                <a:solidFill>
                  <a:srgbClr val="000000"/>
                </a:solidFill>
                <a:ea typeface="DejaVu Sans" charset="0"/>
                <a:cs typeface="DejaVu Sans" charset="0"/>
              </a:rPr>
              <a:t>EXERCISE</a:t>
            </a:r>
          </a:p>
          <a:p>
            <a:pPr algn="ctr">
              <a:tabLst>
                <a:tab pos="656650" algn="l"/>
                <a:tab pos="1313299" algn="l"/>
                <a:tab pos="1969949" algn="l"/>
                <a:tab pos="2626599" algn="l"/>
                <a:tab pos="3283248" algn="l"/>
                <a:tab pos="3939898" algn="l"/>
                <a:tab pos="4596548" algn="l"/>
                <a:tab pos="5253198" algn="l"/>
                <a:tab pos="5909847" algn="l"/>
              </a:tabLst>
            </a:pPr>
            <a:r>
              <a:rPr lang="en-US" sz="2500" b="1" dirty="0">
                <a:solidFill>
                  <a:srgbClr val="000000"/>
                </a:solidFill>
                <a:ea typeface="DejaVu Sans" charset="0"/>
                <a:cs typeface="DejaVu Sans" charset="0"/>
              </a:rPr>
              <a:t>Use a hash to remove duplicated entries</a:t>
            </a:r>
          </a:p>
        </p:txBody>
      </p:sp>
      <p:sp>
        <p:nvSpPr>
          <p:cNvPr id="23554" name="Text Box 2"/>
          <p:cNvSpPr txBox="1">
            <a:spLocks noChangeArrowheads="1"/>
          </p:cNvSpPr>
          <p:nvPr/>
        </p:nvSpPr>
        <p:spPr bwMode="auto">
          <a:xfrm>
            <a:off x="355680" y="1339341"/>
            <a:ext cx="8375040" cy="4367979"/>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b="1" dirty="0" smtClean="0">
                <a:solidFill>
                  <a:srgbClr val="000000"/>
                </a:solidFill>
                <a:ea typeface="DejaVu Sans" charset="0"/>
                <a:cs typeface="DejaVu Sans" charset="0"/>
              </a:rPr>
              <a:t>1)</a:t>
            </a:r>
            <a:r>
              <a:rPr lang="en-US" sz="1300" dirty="0" smtClean="0">
                <a:solidFill>
                  <a:srgbClr val="000000"/>
                </a:solidFill>
                <a:ea typeface="DejaVu Sans" charset="0"/>
                <a:cs typeface="DejaVu Sans" charset="0"/>
              </a:rPr>
              <a:t> Download </a:t>
            </a:r>
            <a:r>
              <a:rPr lang="en-US" sz="1300" dirty="0" err="1">
                <a:solidFill>
                  <a:srgbClr val="000000"/>
                </a:solidFill>
                <a:latin typeface="Courier New"/>
                <a:ea typeface="DejaVu Sans" charset="0"/>
                <a:cs typeface="DejaVu Sans" charset="0"/>
              </a:rPr>
              <a:t>human_data.txt</a:t>
            </a:r>
            <a:r>
              <a:rPr lang="en-US" sz="1300" dirty="0">
                <a:solidFill>
                  <a:srgbClr val="000000"/>
                </a:solidFill>
                <a:ea typeface="DejaVu Sans" charset="0"/>
                <a:cs typeface="DejaVu Sans" charset="0"/>
              </a:rPr>
              <a:t> from the web by typing:</a:t>
            </a:r>
            <a:endParaRPr lang="en-US" sz="1300" dirty="0" smtClean="0">
              <a:solidFill>
                <a:srgbClr val="000000"/>
              </a:solidFill>
              <a:ea typeface="DejaVu Sans" charset="0"/>
              <a:cs typeface="DejaVu Sans" charset="0"/>
            </a:endParaRP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400" dirty="0" smtClean="0">
                <a:latin typeface="Courier New"/>
                <a:hlinkClick r:id="rId3"/>
              </a:rPr>
              <a:t>http://nin.crg.es/perlCourse2012/</a:t>
            </a:r>
            <a:r>
              <a:rPr lang="en-US" sz="1300" dirty="0" smtClean="0">
                <a:solidFill>
                  <a:srgbClr val="000000"/>
                </a:solidFill>
                <a:latin typeface="Courier New" charset="0"/>
                <a:ea typeface="DejaVu Sans" charset="0"/>
                <a:cs typeface="DejaVu Sans" charset="0"/>
              </a:rPr>
              <a:t>human_data.txt</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This files contain 2 tab separated columns </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(1</a:t>
            </a:r>
            <a:r>
              <a:rPr lang="en-US" sz="1300" baseline="33000" dirty="0">
                <a:solidFill>
                  <a:srgbClr val="000000"/>
                </a:solidFill>
                <a:ea typeface="DejaVu Sans" charset="0"/>
                <a:cs typeface="DejaVu Sans" charset="0"/>
              </a:rPr>
              <a:t>st</a:t>
            </a:r>
            <a:r>
              <a:rPr lang="en-US" sz="1300" dirty="0">
                <a:solidFill>
                  <a:srgbClr val="000000"/>
                </a:solidFill>
                <a:ea typeface="DejaVu Sans" charset="0"/>
                <a:cs typeface="DejaVu Sans" charset="0"/>
              </a:rPr>
              <a:t> column=</a:t>
            </a:r>
            <a:r>
              <a:rPr lang="en-US" sz="1300" dirty="0" err="1">
                <a:solidFill>
                  <a:srgbClr val="000000"/>
                </a:solidFill>
                <a:ea typeface="DejaVu Sans" charset="0"/>
                <a:cs typeface="DejaVu Sans" charset="0"/>
              </a:rPr>
              <a:t>gene_name</a:t>
            </a:r>
            <a:r>
              <a:rPr lang="en-US" sz="1300" dirty="0">
                <a:solidFill>
                  <a:srgbClr val="000000"/>
                </a:solidFill>
                <a:ea typeface="DejaVu Sans" charset="0"/>
                <a:cs typeface="DejaVu Sans" charset="0"/>
              </a:rPr>
              <a:t>; 2</a:t>
            </a:r>
            <a:r>
              <a:rPr lang="en-US" sz="1300" baseline="33000" dirty="0">
                <a:solidFill>
                  <a:srgbClr val="000000"/>
                </a:solidFill>
                <a:ea typeface="DejaVu Sans" charset="0"/>
                <a:cs typeface="DejaVu Sans" charset="0"/>
              </a:rPr>
              <a:t>nd</a:t>
            </a:r>
            <a:r>
              <a:rPr lang="en-US" sz="1300" dirty="0">
                <a:solidFill>
                  <a:srgbClr val="000000"/>
                </a:solidFill>
                <a:ea typeface="DejaVu Sans" charset="0"/>
                <a:cs typeface="DejaVu Sans" charset="0"/>
              </a:rPr>
              <a:t> column=</a:t>
            </a:r>
            <a:r>
              <a:rPr lang="en-US" sz="1300" dirty="0" err="1">
                <a:solidFill>
                  <a:srgbClr val="000000"/>
                </a:solidFill>
                <a:ea typeface="DejaVu Sans" charset="0"/>
                <a:cs typeface="DejaVu Sans" charset="0"/>
              </a:rPr>
              <a:t>ensembl</a:t>
            </a:r>
            <a:r>
              <a:rPr lang="en-US" sz="1300" dirty="0">
                <a:solidFill>
                  <a:srgbClr val="000000"/>
                </a:solidFill>
                <a:ea typeface="DejaVu Sans" charset="0"/>
                <a:cs typeface="DejaVu Sans" charset="0"/>
              </a:rPr>
              <a:t> ID)</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b="1" dirty="0">
                <a:solidFill>
                  <a:srgbClr val="000000"/>
                </a:solidFill>
                <a:ea typeface="DejaVu Sans" charset="0"/>
                <a:cs typeface="DejaVu Sans" charset="0"/>
              </a:rPr>
              <a:t>2)</a:t>
            </a:r>
            <a:r>
              <a:rPr lang="en-US" sz="1300" dirty="0">
                <a:solidFill>
                  <a:srgbClr val="000000"/>
                </a:solidFill>
                <a:ea typeface="DejaVu Sans" charset="0"/>
                <a:cs typeface="DejaVu Sans" charset="0"/>
              </a:rPr>
              <a:t> Create a hash called </a:t>
            </a:r>
            <a:r>
              <a:rPr lang="en-US" sz="1300" dirty="0">
                <a:solidFill>
                  <a:srgbClr val="000000"/>
                </a:solidFill>
                <a:latin typeface="Courier New"/>
                <a:ea typeface="DejaVu Sans" charset="0"/>
                <a:cs typeface="DejaVu Sans" charset="0"/>
              </a:rPr>
              <a:t>%hash </a:t>
            </a:r>
            <a:r>
              <a:rPr lang="en-US" sz="1300" dirty="0">
                <a:solidFill>
                  <a:srgbClr val="000000"/>
                </a:solidFill>
                <a:ea typeface="DejaVu Sans" charset="0"/>
                <a:cs typeface="DejaVu Sans" charset="0"/>
              </a:rPr>
              <a:t>for which:</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key=1</a:t>
            </a:r>
            <a:r>
              <a:rPr lang="en-US" sz="1300" baseline="33000" dirty="0">
                <a:solidFill>
                  <a:srgbClr val="000000"/>
                </a:solidFill>
                <a:ea typeface="DejaVu Sans" charset="0"/>
                <a:cs typeface="DejaVu Sans" charset="0"/>
              </a:rPr>
              <a:t>st</a:t>
            </a:r>
            <a:r>
              <a:rPr lang="en-US" sz="1300" dirty="0">
                <a:solidFill>
                  <a:srgbClr val="000000"/>
                </a:solidFill>
                <a:ea typeface="DejaVu Sans" charset="0"/>
                <a:cs typeface="DejaVu Sans" charset="0"/>
              </a:rPr>
              <a:t> column or </a:t>
            </a:r>
            <a:r>
              <a:rPr lang="en-US" sz="1300" dirty="0" err="1">
                <a:solidFill>
                  <a:srgbClr val="000000"/>
                </a:solidFill>
                <a:ea typeface="DejaVu Sans" charset="0"/>
                <a:cs typeface="DejaVu Sans" charset="0"/>
              </a:rPr>
              <a:t>gene_name</a:t>
            </a:r>
            <a:endParaRPr lang="en-US" sz="1300" dirty="0">
              <a:solidFill>
                <a:srgbClr val="000000"/>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value=2</a:t>
            </a:r>
            <a:r>
              <a:rPr lang="en-US" sz="1300" baseline="33000" dirty="0">
                <a:solidFill>
                  <a:srgbClr val="000000"/>
                </a:solidFill>
                <a:ea typeface="DejaVu Sans" charset="0"/>
                <a:cs typeface="DejaVu Sans" charset="0"/>
              </a:rPr>
              <a:t>nd</a:t>
            </a:r>
            <a:r>
              <a:rPr lang="en-US" sz="1300" dirty="0">
                <a:solidFill>
                  <a:srgbClr val="000000"/>
                </a:solidFill>
                <a:ea typeface="DejaVu Sans" charset="0"/>
                <a:cs typeface="DejaVu Sans" charset="0"/>
              </a:rPr>
              <a:t> column or </a:t>
            </a:r>
            <a:r>
              <a:rPr lang="en-US" sz="1300" dirty="0" err="1">
                <a:solidFill>
                  <a:srgbClr val="000000"/>
                </a:solidFill>
                <a:ea typeface="DejaVu Sans" charset="0"/>
                <a:cs typeface="DejaVu Sans" charset="0"/>
              </a:rPr>
              <a:t>ensembl</a:t>
            </a:r>
            <a:r>
              <a:rPr lang="en-US" sz="1300" dirty="0">
                <a:solidFill>
                  <a:srgbClr val="000000"/>
                </a:solidFill>
                <a:ea typeface="DejaVu Sans" charset="0"/>
                <a:cs typeface="DejaVu Sans" charset="0"/>
              </a:rPr>
              <a:t> ID</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b="1" dirty="0">
                <a:solidFill>
                  <a:srgbClr val="000000"/>
                </a:solidFill>
                <a:ea typeface="DejaVu Sans" charset="0"/>
                <a:cs typeface="DejaVu Sans" charset="0"/>
              </a:rPr>
              <a:t>Hint.</a:t>
            </a:r>
            <a:r>
              <a:rPr lang="en-US" sz="1300" dirty="0">
                <a:solidFill>
                  <a:srgbClr val="000000"/>
                </a:solidFill>
                <a:ea typeface="DejaVu Sans" charset="0"/>
                <a:cs typeface="DejaVu Sans" charset="0"/>
              </a:rPr>
              <a:t> Each line in the file must be split into the 2 columns using the tab separator (using the split function) and added into the hash.</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b="1" dirty="0">
                <a:solidFill>
                  <a:srgbClr val="000000"/>
                </a:solidFill>
                <a:ea typeface="DejaVu Sans" charset="0"/>
                <a:cs typeface="DejaVu Sans" charset="0"/>
              </a:rPr>
              <a:t>Important.</a:t>
            </a:r>
            <a:r>
              <a:rPr lang="en-US" sz="1300" dirty="0">
                <a:solidFill>
                  <a:srgbClr val="000000"/>
                </a:solidFill>
                <a:ea typeface="DejaVu Sans" charset="0"/>
                <a:cs typeface="DejaVu Sans" charset="0"/>
              </a:rPr>
              <a:t> You have to check with the exists function if there is a gene name associated to 2 different </a:t>
            </a:r>
            <a:r>
              <a:rPr lang="en-US" sz="1300" dirty="0" err="1">
                <a:solidFill>
                  <a:srgbClr val="000000"/>
                </a:solidFill>
                <a:ea typeface="DejaVu Sans" charset="0"/>
                <a:cs typeface="DejaVu Sans" charset="0"/>
              </a:rPr>
              <a:t>ensembl</a:t>
            </a:r>
            <a:r>
              <a:rPr lang="en-US" sz="1300" dirty="0">
                <a:solidFill>
                  <a:srgbClr val="000000"/>
                </a:solidFill>
                <a:ea typeface="DejaVu Sans" charset="0"/>
                <a:cs typeface="DejaVu Sans" charset="0"/>
              </a:rPr>
              <a:t> Ids. If this is the case then stop the execution of the program with die()</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For example:</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ZNF684   ENSG00000117010</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ea typeface="DejaVu Sans" charset="0"/>
                <a:cs typeface="DejaVu Sans" charset="0"/>
              </a:rPr>
              <a:t>ZNF684   ENSG00000117015</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b="1" dirty="0">
                <a:solidFill>
                  <a:srgbClr val="000000"/>
                </a:solidFill>
                <a:ea typeface="DejaVu Sans" charset="0"/>
                <a:cs typeface="DejaVu Sans" charset="0"/>
              </a:rPr>
              <a:t>3) </a:t>
            </a:r>
            <a:r>
              <a:rPr lang="en-US" sz="1300" dirty="0">
                <a:solidFill>
                  <a:srgbClr val="000000"/>
                </a:solidFill>
                <a:ea typeface="DejaVu Sans" charset="0"/>
                <a:cs typeface="DejaVu Sans" charset="0"/>
              </a:rPr>
              <a:t>print the entire hash using the each function </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503521" y="208822"/>
            <a:ext cx="241632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24578" name="Text Box 2"/>
          <p:cNvSpPr txBox="1">
            <a:spLocks noChangeArrowheads="1"/>
          </p:cNvSpPr>
          <p:nvPr/>
        </p:nvSpPr>
        <p:spPr bwMode="auto">
          <a:xfrm>
            <a:off x="3503521" y="208822"/>
            <a:ext cx="2416320" cy="649508"/>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24579" name="Text Box 3"/>
          <p:cNvSpPr txBox="1">
            <a:spLocks noChangeArrowheads="1"/>
          </p:cNvSpPr>
          <p:nvPr/>
        </p:nvSpPr>
        <p:spPr bwMode="auto">
          <a:xfrm>
            <a:off x="224640" y="792084"/>
            <a:ext cx="8508960" cy="5636752"/>
          </a:xfrm>
          <a:prstGeom prst="rect">
            <a:avLst/>
          </a:prstGeom>
          <a:noFill/>
          <a:ln w="9525">
            <a:noFill/>
            <a:round/>
            <a:headEnd/>
            <a:tailEnd/>
          </a:ln>
          <a:effectLst/>
        </p:spPr>
        <p:txBody>
          <a:bodyPr lIns="81639" tIns="50420"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a:t>
            </a:r>
            <a:r>
              <a:rPr lang="en-US" sz="1300" dirty="0" err="1">
                <a:solidFill>
                  <a:srgbClr val="000000"/>
                </a:solidFill>
                <a:latin typeface="Courier New" charset="0"/>
                <a:ea typeface="DejaVu Sans" charset="0"/>
                <a:cs typeface="DejaVu Sans" charset="0"/>
              </a:rPr>
              <a:t>usr/bin/perl</a:t>
            </a: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w</a:t>
            </a: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%hash; #declare the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err="1">
                <a:solidFill>
                  <a:srgbClr val="000000"/>
                </a:solidFill>
                <a:latin typeface="Courier New" charset="0"/>
                <a:ea typeface="DejaVu Sans" charset="0"/>
                <a:cs typeface="DejaVu Sans" charset="0"/>
              </a:rPr>
              <a:t>open(FH,"</a:t>
            </a:r>
            <a:r>
              <a:rPr lang="en-US" sz="1300" dirty="0" err="1" smtClean="0">
                <a:solidFill>
                  <a:srgbClr val="000000"/>
                </a:solidFill>
                <a:latin typeface="Courier New" charset="0"/>
                <a:ea typeface="DejaVu Sans" charset="0"/>
                <a:cs typeface="DejaVu Sans" charset="0"/>
              </a:rPr>
              <a:t>human_data.txt</a:t>
            </a:r>
            <a:r>
              <a:rPr lang="en-US" sz="1300" dirty="0">
                <a:solidFill>
                  <a:srgbClr val="000000"/>
                </a:solidFill>
                <a:latin typeface="Courier New" charset="0"/>
                <a:ea typeface="DejaVu Sans" charset="0"/>
                <a:cs typeface="DejaVu Sans" charset="0"/>
              </a:rPr>
              <a:t>") || die "Could not open file.\</a:t>
            </a:r>
            <a:r>
              <a:rPr lang="en-US" sz="1300" dirty="0" err="1">
                <a:solidFill>
                  <a:srgbClr val="000000"/>
                </a:solidFill>
                <a:latin typeface="Courier New" charset="0"/>
                <a:ea typeface="DejaVu Sans" charset="0"/>
                <a:cs typeface="DejaVu Sans" charset="0"/>
              </a:rPr>
              <a:t>n</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err="1">
                <a:solidFill>
                  <a:srgbClr val="000000"/>
                </a:solidFill>
                <a:latin typeface="Courier New" charset="0"/>
                <a:ea typeface="DejaVu Sans" charset="0"/>
                <a:cs typeface="DejaVu Sans" charset="0"/>
              </a:rPr>
              <a:t>while($line</a:t>
            </a:r>
            <a:r>
              <a:rPr lang="en-US" sz="1300" dirty="0">
                <a:solidFill>
                  <a:srgbClr val="000000"/>
                </a:solidFill>
                <a:latin typeface="Courier New" charset="0"/>
                <a:ea typeface="DejaVu Sans" charset="0"/>
                <a:cs typeface="DejaVu Sans" charset="0"/>
              </a:rPr>
              <a:t>=&lt;FH&gt;)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chomp($line</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geneId,$ensId</a:t>
            </a:r>
            <a:r>
              <a:rPr lang="en-US" sz="1300" dirty="0">
                <a:solidFill>
                  <a:srgbClr val="000000"/>
                </a:solidFill>
                <a:latin typeface="Courier New" charset="0"/>
                <a:ea typeface="DejaVu Sans" charset="0"/>
                <a:cs typeface="DejaVu Sans" charset="0"/>
              </a:rPr>
              <a:t>)=split/\</a:t>
            </a:r>
            <a:r>
              <a:rPr lang="en-US" sz="1300" dirty="0" err="1">
                <a:solidFill>
                  <a:srgbClr val="000000"/>
                </a:solidFill>
                <a:latin typeface="Courier New" charset="0"/>
                <a:ea typeface="DejaVu Sans" charset="0"/>
                <a:cs typeface="DejaVu Sans" charset="0"/>
              </a:rPr>
              <a:t>t</a:t>
            </a:r>
            <a:r>
              <a:rPr lang="en-US" sz="1300" dirty="0">
                <a:solidFill>
                  <a:srgbClr val="000000"/>
                </a:solidFill>
                <a:latin typeface="Courier New" charset="0"/>
                <a:ea typeface="DejaVu Sans" charset="0"/>
                <a:cs typeface="DejaVu Sans" charset="0"/>
              </a:rPr>
              <a:t>/,$line;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#check if this $</a:t>
            </a:r>
            <a:r>
              <a:rPr lang="en-US" sz="1300" dirty="0" err="1">
                <a:solidFill>
                  <a:srgbClr val="000000"/>
                </a:solidFill>
                <a:latin typeface="Courier New" charset="0"/>
                <a:ea typeface="DejaVu Sans" charset="0"/>
                <a:cs typeface="DejaVu Sans" charset="0"/>
              </a:rPr>
              <a:t>geneId</a:t>
            </a:r>
            <a:r>
              <a:rPr lang="en-US" sz="1300" dirty="0">
                <a:solidFill>
                  <a:srgbClr val="000000"/>
                </a:solidFill>
                <a:latin typeface="Courier New" charset="0"/>
                <a:ea typeface="DejaVu Sans" charset="0"/>
                <a:cs typeface="DejaVu Sans" charset="0"/>
              </a:rPr>
              <a:t> already exists in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if (</a:t>
            </a:r>
            <a:r>
              <a:rPr lang="en-US" sz="1300" dirty="0" err="1">
                <a:solidFill>
                  <a:srgbClr val="000000"/>
                </a:solidFill>
                <a:latin typeface="Courier New" charset="0"/>
                <a:ea typeface="DejaVu Sans" charset="0"/>
                <a:cs typeface="DejaVu Sans" charset="0"/>
              </a:rPr>
              <a:t>exists($hash{$geneId</a:t>
            </a:r>
            <a:r>
              <a:rPr lang="en-US" sz="13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ens</a:t>
            </a:r>
            <a:r>
              <a:rPr lang="en-US" sz="1300" dirty="0">
                <a:solidFill>
                  <a:srgbClr val="000000"/>
                </a:solidFill>
                <a:latin typeface="Courier New" charset="0"/>
                <a:ea typeface="DejaVu Sans" charset="0"/>
                <a:cs typeface="DejaVu Sans" charset="0"/>
              </a:rPr>
              <a:t>=$</a:t>
            </a:r>
            <a:r>
              <a:rPr lang="en-US" sz="1300" dirty="0" err="1">
                <a:solidFill>
                  <a:srgbClr val="000000"/>
                </a:solidFill>
                <a:latin typeface="Courier New" charset="0"/>
                <a:ea typeface="DejaVu Sans" charset="0"/>
                <a:cs typeface="DejaVu Sans" charset="0"/>
              </a:rPr>
              <a:t>hash{$geneId</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if ($</a:t>
            </a:r>
            <a:r>
              <a:rPr lang="en-US" sz="1300" dirty="0" err="1">
                <a:solidFill>
                  <a:srgbClr val="000000"/>
                </a:solidFill>
                <a:latin typeface="Courier New" charset="0"/>
                <a:ea typeface="DejaVu Sans" charset="0"/>
                <a:cs typeface="DejaVu Sans" charset="0"/>
              </a:rPr>
              <a:t>ens</a:t>
            </a:r>
            <a:r>
              <a:rPr lang="en-US" sz="1300" dirty="0">
                <a:solidFill>
                  <a:srgbClr val="000000"/>
                </a:solidFill>
                <a:latin typeface="Courier New" charset="0"/>
                <a:ea typeface="DejaVu Sans" charset="0"/>
                <a:cs typeface="DejaVu Sans" charset="0"/>
              </a:rPr>
              <a:t> ne $</a:t>
            </a:r>
            <a:r>
              <a:rPr lang="en-US" sz="1300" dirty="0" err="1">
                <a:solidFill>
                  <a:srgbClr val="000000"/>
                </a:solidFill>
                <a:latin typeface="Courier New" charset="0"/>
                <a:ea typeface="DejaVu Sans" charset="0"/>
                <a:cs typeface="DejaVu Sans" charset="0"/>
              </a:rPr>
              <a:t>ensId</a:t>
            </a:r>
            <a:r>
              <a:rPr lang="en-US" sz="13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die("Inconsistency</a:t>
            </a:r>
            <a:r>
              <a:rPr lang="en-US" sz="1300" dirty="0">
                <a:solidFill>
                  <a:srgbClr val="000000"/>
                </a:solidFill>
                <a:latin typeface="Courier New" charset="0"/>
                <a:ea typeface="DejaVu Sans" charset="0"/>
                <a:cs typeface="DejaVu Sans" charset="0"/>
              </a:rPr>
              <a:t>!. This gene $</a:t>
            </a:r>
            <a:r>
              <a:rPr lang="en-US" sz="1300" dirty="0" err="1">
                <a:solidFill>
                  <a:srgbClr val="000000"/>
                </a:solidFill>
                <a:latin typeface="Courier New" charset="0"/>
                <a:ea typeface="DejaVu Sans" charset="0"/>
                <a:cs typeface="DejaVu Sans" charset="0"/>
              </a:rPr>
              <a:t>geneId</a:t>
            </a:r>
            <a:r>
              <a:rPr lang="en-US" sz="1300" dirty="0">
                <a:solidFill>
                  <a:srgbClr val="000000"/>
                </a:solidFill>
                <a:latin typeface="Courier New" charset="0"/>
                <a:ea typeface="DejaVu Sans" charset="0"/>
                <a:cs typeface="DejaVu Sans" charset="0"/>
              </a:rPr>
              <a:t> has 2 different </a:t>
            </a:r>
            <a:r>
              <a:rPr lang="en-US" sz="1300" dirty="0" err="1">
                <a:solidFill>
                  <a:srgbClr val="000000"/>
                </a:solidFill>
                <a:latin typeface="Courier New" charset="0"/>
                <a:ea typeface="DejaVu Sans" charset="0"/>
                <a:cs typeface="DejaVu Sans" charset="0"/>
              </a:rPr>
              <a:t>ens</a:t>
            </a:r>
            <a:r>
              <a:rPr lang="en-US" sz="1300" dirty="0">
                <a:solidFill>
                  <a:srgbClr val="000000"/>
                </a:solidFill>
                <a:latin typeface="Courier New" charset="0"/>
                <a:ea typeface="DejaVu Sans" charset="0"/>
                <a:cs typeface="DejaVu Sans" charset="0"/>
              </a:rPr>
              <a:t> IDs: $</a:t>
            </a:r>
            <a:r>
              <a:rPr lang="en-US" sz="1300" dirty="0" err="1">
                <a:solidFill>
                  <a:srgbClr val="000000"/>
                </a:solidFill>
                <a:latin typeface="Courier New" charset="0"/>
                <a:ea typeface="DejaVu Sans" charset="0"/>
                <a:cs typeface="DejaVu Sans" charset="0"/>
              </a:rPr>
              <a:t>ensId</a:t>
            </a:r>
            <a:r>
              <a:rPr lang="en-US" sz="1300" dirty="0">
                <a:solidFill>
                  <a:srgbClr val="000000"/>
                </a:solidFill>
                <a:latin typeface="Courier New" charset="0"/>
                <a:ea typeface="DejaVu Sans" charset="0"/>
                <a:cs typeface="DejaVu Sans" charset="0"/>
              </a:rPr>
              <a:t> and $</a:t>
            </a:r>
            <a:r>
              <a:rPr lang="en-US" sz="1300" dirty="0" err="1">
                <a:solidFill>
                  <a:srgbClr val="000000"/>
                </a:solidFill>
                <a:latin typeface="Courier New" charset="0"/>
                <a:ea typeface="DejaVu Sans" charset="0"/>
                <a:cs typeface="DejaVu Sans" charset="0"/>
              </a:rPr>
              <a:t>ens\n</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 else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#store $</a:t>
            </a:r>
            <a:r>
              <a:rPr lang="en-US" sz="1300" dirty="0" err="1">
                <a:solidFill>
                  <a:srgbClr val="000000"/>
                </a:solidFill>
                <a:latin typeface="Courier New" charset="0"/>
                <a:ea typeface="DejaVu Sans" charset="0"/>
                <a:cs typeface="DejaVu Sans" charset="0"/>
              </a:rPr>
              <a:t>geneId/$ensId</a:t>
            </a:r>
            <a:r>
              <a:rPr lang="en-US" sz="1300" dirty="0">
                <a:solidFill>
                  <a:srgbClr val="000000"/>
                </a:solidFill>
                <a:latin typeface="Courier New" charset="0"/>
                <a:ea typeface="DejaVu Sans" charset="0"/>
                <a:cs typeface="DejaVu Sans" charset="0"/>
              </a:rPr>
              <a:t> in the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r>
              <a:rPr lang="en-US" sz="1300" dirty="0" err="1">
                <a:solidFill>
                  <a:srgbClr val="000000"/>
                </a:solidFill>
                <a:latin typeface="Courier New" charset="0"/>
                <a:ea typeface="DejaVu Sans" charset="0"/>
                <a:cs typeface="DejaVu Sans" charset="0"/>
              </a:rPr>
              <a:t>hash{$geneId</a:t>
            </a:r>
            <a:r>
              <a:rPr lang="en-US" sz="1300" dirty="0">
                <a:solidFill>
                  <a:srgbClr val="000000"/>
                </a:solidFill>
                <a:latin typeface="Courier New" charset="0"/>
                <a:ea typeface="DejaVu Sans" charset="0"/>
                <a:cs typeface="DejaVu Sans" charset="0"/>
              </a:rPr>
              <a:t>}=$</a:t>
            </a:r>
            <a:r>
              <a:rPr lang="en-US" sz="1300" dirty="0" err="1">
                <a:solidFill>
                  <a:srgbClr val="000000"/>
                </a:solidFill>
                <a:latin typeface="Courier New" charset="0"/>
                <a:ea typeface="DejaVu Sans" charset="0"/>
                <a:cs typeface="DejaVu Sans" charset="0"/>
              </a:rPr>
              <a:t>ensId</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close FH;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3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print non duplicated key/value pairs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err="1">
                <a:solidFill>
                  <a:srgbClr val="000000"/>
                </a:solidFill>
                <a:latin typeface="Courier New" charset="0"/>
                <a:ea typeface="DejaVu Sans" charset="0"/>
                <a:cs typeface="DejaVu Sans" charset="0"/>
              </a:rPr>
              <a:t>while(($key,$value</a:t>
            </a:r>
            <a:r>
              <a:rPr lang="en-US" sz="1300" dirty="0">
                <a:solidFill>
                  <a:srgbClr val="000000"/>
                </a:solidFill>
                <a:latin typeface="Courier New" charset="0"/>
                <a:ea typeface="DejaVu Sans" charset="0"/>
                <a:cs typeface="DejaVu Sans" charset="0"/>
              </a:rPr>
              <a:t>)=each %hash)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    print "$key\</a:t>
            </a:r>
            <a:r>
              <a:rPr lang="en-US" sz="1300" dirty="0" err="1">
                <a:solidFill>
                  <a:srgbClr val="000000"/>
                </a:solidFill>
                <a:latin typeface="Courier New" charset="0"/>
                <a:ea typeface="DejaVu Sans" charset="0"/>
                <a:cs typeface="DejaVu Sans" charset="0"/>
              </a:rPr>
              <a:t>t$value\n</a:t>
            </a:r>
            <a:r>
              <a:rPr lang="en-US" sz="13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300"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2426401" y="21026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25602" name="Text Box 2"/>
          <p:cNvSpPr txBox="1">
            <a:spLocks noChangeArrowheads="1"/>
          </p:cNvSpPr>
          <p:nvPr/>
        </p:nvSpPr>
        <p:spPr bwMode="auto">
          <a:xfrm>
            <a:off x="394561" y="1169403"/>
            <a:ext cx="6858720" cy="4654569"/>
          </a:xfrm>
          <a:prstGeom prst="rect">
            <a:avLst/>
          </a:prstGeom>
          <a:noFill/>
          <a:ln w="9525">
            <a:noFill/>
            <a:round/>
            <a:headEnd/>
            <a:tailEnd/>
          </a:ln>
          <a:effectLst/>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2200" b="1" dirty="0">
                <a:solidFill>
                  <a:srgbClr val="4C4C4C"/>
                </a:solidFill>
                <a:ea typeface="DejaVu Sans" charset="0"/>
                <a:cs typeface="DejaVu Sans" charset="0"/>
              </a:rPr>
              <a:t>DELETE FUNCTION</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Removes the given key (and its corresponding value) </a:t>
            </a:r>
          </a:p>
          <a:p>
            <a:pPr>
              <a:lnSpc>
                <a:spcPct val="140000"/>
              </a:lnSpc>
              <a:buSzPct val="70000"/>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from the hash</a:t>
            </a:r>
          </a:p>
          <a:p>
            <a:pPr indent="441325">
              <a:lnSpc>
                <a:spcPct val="140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Lst>
            </a:pPr>
            <a:r>
              <a:rPr lang="en-US" sz="2200" dirty="0">
                <a:solidFill>
                  <a:srgbClr val="000000"/>
                </a:solidFill>
                <a:ea typeface="DejaVu Sans" charset="0"/>
                <a:cs typeface="DejaVu Sans" charset="0"/>
              </a:rPr>
              <a:t>Example:</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#initialize %</a:t>
            </a:r>
            <a:r>
              <a:rPr lang="en-US" sz="2000" dirty="0" err="1">
                <a:solidFill>
                  <a:srgbClr val="000000"/>
                </a:solidFill>
                <a:latin typeface="Courier New" charset="0"/>
                <a:ea typeface="DejaVu Sans" charset="0"/>
                <a:cs typeface="DejaVu Sans" charset="0"/>
              </a:rPr>
              <a:t>phone_numbers</a:t>
            </a:r>
            <a:endParaRPr lang="en-US" sz="2000" dirty="0">
              <a:solidFill>
                <a:srgbClr val="000000"/>
              </a:solidFill>
              <a:latin typeface="Courier New" charset="0"/>
              <a:ea typeface="DejaVu Sans" charset="0"/>
              <a:cs typeface="DejaVu Sans" charset="0"/>
            </a:endParaRPr>
          </a:p>
          <a:p>
            <a:pPr>
              <a:lnSpc>
                <a:spcPct val="141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my %</a:t>
            </a:r>
            <a:r>
              <a:rPr lang="en-US" sz="2000" dirty="0" err="1">
                <a:solidFill>
                  <a:srgbClr val="000000"/>
                </a:solidFill>
                <a:latin typeface="Courier New" charset="0"/>
                <a:ea typeface="DejaVu Sans" charset="0"/>
                <a:cs typeface="DejaVu Sans" charset="0"/>
              </a:rPr>
              <a:t>phone_numbers</a:t>
            </a:r>
            <a:r>
              <a:rPr lang="en-US" sz="20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    "carol"=&gt;687653720,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susan</a:t>
            </a:r>
            <a:r>
              <a:rPr lang="en-US" sz="2000" dirty="0">
                <a:solidFill>
                  <a:srgbClr val="000000"/>
                </a:solidFill>
                <a:latin typeface="Courier New" charset="0"/>
                <a:ea typeface="DejaVu Sans" charset="0"/>
                <a:cs typeface="DejaVu Sans" charset="0"/>
              </a:rPr>
              <a:t>"=&gt;66078665,</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    "</a:t>
            </a:r>
            <a:r>
              <a:rPr lang="en-US" sz="2000" dirty="0" err="1">
                <a:solidFill>
                  <a:srgbClr val="000000"/>
                </a:solidFill>
                <a:latin typeface="Courier New" charset="0"/>
                <a:ea typeface="DejaVu Sans" charset="0"/>
                <a:cs typeface="DejaVu Sans" charset="0"/>
              </a:rPr>
              <a:t>ramon</a:t>
            </a:r>
            <a:r>
              <a:rPr lang="en-US" sz="2000" dirty="0">
                <a:solidFill>
                  <a:srgbClr val="000000"/>
                </a:solidFill>
                <a:latin typeface="Courier New" charset="0"/>
                <a:ea typeface="DejaVu Sans" charset="0"/>
                <a:cs typeface="DejaVu Sans" charset="0"/>
              </a:rPr>
              <a:t>"=&gt;67898674,</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endParaRPr lang="en-US" sz="20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a:solidFill>
                  <a:srgbClr val="000000"/>
                </a:solidFill>
                <a:latin typeface="Courier New" charset="0"/>
                <a:ea typeface="DejaVu Sans" charset="0"/>
                <a:cs typeface="DejaVu Sans" charset="0"/>
              </a:rPr>
              <a:t>#delete “carol”=&gt;687653720 pair</a:t>
            </a:r>
          </a:p>
          <a:p>
            <a:pPr>
              <a:lnSpc>
                <a:spcPct val="94000"/>
              </a:lnSpc>
              <a:tabLst>
                <a:tab pos="656650" algn="l"/>
                <a:tab pos="1313299" algn="l"/>
                <a:tab pos="1969949" algn="l"/>
                <a:tab pos="2626599" algn="l"/>
                <a:tab pos="3283248" algn="l"/>
                <a:tab pos="3939898" algn="l"/>
                <a:tab pos="4596548" algn="l"/>
                <a:tab pos="5253198" algn="l"/>
                <a:tab pos="5909847" algn="l"/>
                <a:tab pos="6566497" algn="l"/>
              </a:tabLst>
            </a:pPr>
            <a:r>
              <a:rPr lang="en-US" sz="2000" dirty="0" err="1">
                <a:solidFill>
                  <a:srgbClr val="000000"/>
                </a:solidFill>
                <a:latin typeface="Courier New" charset="0"/>
                <a:ea typeface="DejaVu Sans" charset="0"/>
                <a:cs typeface="DejaVu Sans" charset="0"/>
              </a:rPr>
              <a:t>delete($phone_numbers{“carol</a:t>
            </a:r>
            <a:r>
              <a:rPr lang="en-US" sz="2000"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2426401" y="210262"/>
            <a:ext cx="4697280" cy="649509"/>
          </a:xfrm>
          <a:prstGeom prst="rect">
            <a:avLst/>
          </a:prstGeom>
          <a:noFill/>
          <a:ln w="9525">
            <a:noFill/>
            <a:round/>
            <a:headEnd/>
            <a:tailEnd/>
          </a:ln>
          <a:effectLst/>
        </p:spPr>
        <p:txBody>
          <a:bodyPr wrap="none" lIns="81639" tIns="76022" rIns="81639" bIns="40820">
            <a:prstTxWarp prst="textNoShape">
              <a:avLst/>
            </a:prstTxWarp>
          </a:bodyPr>
          <a:lstStyle/>
          <a:p>
            <a:pPr algn="ctr">
              <a:tabLst>
                <a:tab pos="656650" algn="l"/>
                <a:tab pos="1313299" algn="l"/>
                <a:tab pos="1969949" algn="l"/>
                <a:tab pos="2626599" algn="l"/>
                <a:tab pos="3283248" algn="l"/>
                <a:tab pos="3939898" algn="l"/>
                <a:tab pos="4596548" algn="l"/>
              </a:tabLst>
            </a:pPr>
            <a:r>
              <a:rPr lang="en-US" sz="4000" b="1" dirty="0">
                <a:solidFill>
                  <a:srgbClr val="000000"/>
                </a:solidFill>
                <a:ea typeface="DejaVu Sans" charset="0"/>
                <a:cs typeface="DejaVu Sans" charset="0"/>
              </a:rPr>
              <a:t>HASH FUNCTIONS</a:t>
            </a:r>
          </a:p>
        </p:txBody>
      </p:sp>
      <p:sp>
        <p:nvSpPr>
          <p:cNvPr id="26626" name="Text Box 2"/>
          <p:cNvSpPr txBox="1">
            <a:spLocks noChangeArrowheads="1"/>
          </p:cNvSpPr>
          <p:nvPr/>
        </p:nvSpPr>
        <p:spPr bwMode="auto">
          <a:xfrm>
            <a:off x="829440" y="1244291"/>
            <a:ext cx="7879680" cy="5065012"/>
          </a:xfrm>
          <a:prstGeom prst="rect">
            <a:avLst/>
          </a:prstGeom>
          <a:noFill/>
          <a:ln w="9525">
            <a:noFill/>
            <a:round/>
            <a:headEnd/>
            <a:tailEnd/>
          </a:ln>
          <a:effectLst/>
        </p:spPr>
        <p:txBody>
          <a:bodyPr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b="1" dirty="0">
                <a:solidFill>
                  <a:srgbClr val="4C4C4C"/>
                </a:solidFill>
                <a:ea typeface="DejaVu Sans" charset="0"/>
                <a:cs typeface="DejaVu Sans" charset="0"/>
              </a:rPr>
              <a:t>DELETE FUNCTION</a:t>
            </a:r>
          </a:p>
          <a:p>
            <a:pPr indent="441325">
              <a:lnSpc>
                <a:spcPct val="187000"/>
              </a:lnSpc>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ea typeface="DejaVu Sans" charset="0"/>
                <a:cs typeface="DejaVu Sans" charset="0"/>
              </a:rPr>
              <a:t>Check if the key/value pair was removed</a:t>
            </a:r>
          </a:p>
          <a:p>
            <a:pPr>
              <a:lnSpc>
                <a:spcPct val="188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err="1">
                <a:solidFill>
                  <a:srgbClr val="333333"/>
                </a:solidFill>
                <a:latin typeface="Courier New" charset="0"/>
                <a:ea typeface="DejaVu Sans" charset="0"/>
                <a:cs typeface="DejaVu Sans" charset="0"/>
              </a:rPr>
              <a:t>foreach</a:t>
            </a:r>
            <a:r>
              <a:rPr lang="en-US" sz="2200" dirty="0">
                <a:solidFill>
                  <a:srgbClr val="333333"/>
                </a:solidFill>
                <a:latin typeface="Courier New" charset="0"/>
                <a:ea typeface="DejaVu Sans" charset="0"/>
                <a:cs typeface="DejaVu Sans" charset="0"/>
              </a:rPr>
              <a:t> $key (keys %</a:t>
            </a:r>
            <a:r>
              <a:rPr lang="en-US" sz="2200" dirty="0" err="1">
                <a:solidFill>
                  <a:srgbClr val="333333"/>
                </a:solidFill>
                <a:latin typeface="Courier New" charset="0"/>
                <a:ea typeface="DejaVu Sans" charset="0"/>
                <a:cs typeface="DejaVu Sans" charset="0"/>
              </a:rPr>
              <a:t>phone_numbers</a:t>
            </a:r>
            <a:r>
              <a:rPr lang="en-US" sz="2200" dirty="0">
                <a:solidFill>
                  <a:srgbClr val="333333"/>
                </a:solidFill>
                <a:latin typeface="Courier New" charset="0"/>
                <a:ea typeface="DejaVu Sans" charset="0"/>
                <a:cs typeface="DejaVu Sans" charset="0"/>
              </a:rPr>
              <a:t>) {</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latin typeface="Courier New" charset="0"/>
                <a:ea typeface="DejaVu Sans" charset="0"/>
                <a:cs typeface="DejaVu Sans" charset="0"/>
              </a:rPr>
              <a:t>    print "$key\</a:t>
            </a:r>
            <a:r>
              <a:rPr lang="en-US" sz="2200" dirty="0" err="1">
                <a:solidFill>
                  <a:srgbClr val="333333"/>
                </a:solidFill>
                <a:latin typeface="Courier New" charset="0"/>
                <a:ea typeface="DejaVu Sans" charset="0"/>
                <a:cs typeface="DejaVu Sans" charset="0"/>
              </a:rPr>
              <a:t>t$phone_numbers{$key}\n</a:t>
            </a:r>
            <a:r>
              <a:rPr lang="en-US" sz="2200" dirty="0">
                <a:solidFill>
                  <a:srgbClr val="333333"/>
                </a:solidFill>
                <a:latin typeface="Courier New" charset="0"/>
                <a:ea typeface="DejaVu Sans" charset="0"/>
                <a:cs typeface="DejaVu Sans" charset="0"/>
              </a:rPr>
              <a:t>";</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latin typeface="Courier New" charset="0"/>
                <a:ea typeface="DejaVu Sans" charset="0"/>
                <a:cs typeface="DejaVu Sans" charset="0"/>
              </a:rPr>
              <a:t>}</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333333"/>
              </a:solidFill>
              <a:latin typeface="Courier New" charset="0"/>
              <a:ea typeface="DejaVu Sans" charset="0"/>
              <a:cs typeface="DejaVu Sans" charset="0"/>
            </a:endParaRP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ea typeface="DejaVu Sans" charset="0"/>
                <a:cs typeface="DejaVu Sans" charset="0"/>
              </a:rPr>
              <a:t>Will print:</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333333"/>
              </a:solidFill>
              <a:latin typeface="Courier New" charset="0"/>
              <a:ea typeface="DejaVu Sans" charset="0"/>
              <a:cs typeface="DejaVu Sans" charset="0"/>
            </a:endParaRP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latin typeface="Courier New" charset="0"/>
                <a:ea typeface="DejaVu Sans" charset="0"/>
                <a:cs typeface="DejaVu Sans" charset="0"/>
              </a:rPr>
              <a:t>&gt;</a:t>
            </a:r>
            <a:r>
              <a:rPr lang="en-US" sz="2200" dirty="0" err="1">
                <a:solidFill>
                  <a:srgbClr val="333333"/>
                </a:solidFill>
                <a:latin typeface="Courier New" charset="0"/>
                <a:ea typeface="DejaVu Sans" charset="0"/>
                <a:cs typeface="DejaVu Sans" charset="0"/>
              </a:rPr>
              <a:t>ramon</a:t>
            </a:r>
            <a:r>
              <a:rPr lang="en-US" sz="2200" dirty="0">
                <a:solidFill>
                  <a:srgbClr val="333333"/>
                </a:solidFill>
                <a:latin typeface="Courier New" charset="0"/>
                <a:ea typeface="DejaVu Sans" charset="0"/>
                <a:cs typeface="DejaVu Sans" charset="0"/>
              </a:rPr>
              <a:t>	67898674</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333333"/>
                </a:solidFill>
                <a:latin typeface="Courier New" charset="0"/>
                <a:ea typeface="DejaVu Sans" charset="0"/>
                <a:cs typeface="DejaVu Sans" charset="0"/>
              </a:rPr>
              <a:t>&gt;</a:t>
            </a:r>
            <a:r>
              <a:rPr lang="en-US" sz="2200" dirty="0" err="1">
                <a:solidFill>
                  <a:srgbClr val="333333"/>
                </a:solidFill>
                <a:latin typeface="Courier New" charset="0"/>
                <a:ea typeface="DejaVu Sans" charset="0"/>
                <a:cs typeface="DejaVu Sans" charset="0"/>
              </a:rPr>
              <a:t>susan</a:t>
            </a:r>
            <a:r>
              <a:rPr lang="en-US" sz="2200" dirty="0">
                <a:solidFill>
                  <a:srgbClr val="333333"/>
                </a:solidFill>
                <a:latin typeface="Courier New" charset="0"/>
                <a:ea typeface="DejaVu Sans" charset="0"/>
                <a:cs typeface="DejaVu Sans" charset="0"/>
              </a:rPr>
              <a:t>	66078665</a:t>
            </a:r>
          </a:p>
          <a:p>
            <a:pPr>
              <a:lnSpc>
                <a:spcPct val="94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333333"/>
              </a:solidFill>
              <a:latin typeface="Courier New" charset="0"/>
              <a:ea typeface="DejaVu Sans" charset="0"/>
              <a:cs typeface="DejaVu Sans" charset="0"/>
            </a:endParaRPr>
          </a:p>
          <a:p>
            <a:pPr>
              <a:lnSpc>
                <a:spcPct val="140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b="1" dirty="0">
              <a:solidFill>
                <a:srgbClr val="333333"/>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b="1" dirty="0">
              <a:solidFill>
                <a:srgbClr val="4C4C4C"/>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3297600" y="144015"/>
            <a:ext cx="2727360" cy="649509"/>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Lst>
            </a:pPr>
            <a:r>
              <a:rPr lang="en-US" sz="4000" b="1" dirty="0">
                <a:solidFill>
                  <a:srgbClr val="000000"/>
                </a:solidFill>
                <a:ea typeface="DejaVu Sans" charset="0"/>
                <a:cs typeface="DejaVu Sans" charset="0"/>
              </a:rPr>
              <a:t>EXERCISE</a:t>
            </a:r>
          </a:p>
        </p:txBody>
      </p:sp>
      <p:sp>
        <p:nvSpPr>
          <p:cNvPr id="27650" name="Text Box 2"/>
          <p:cNvSpPr txBox="1">
            <a:spLocks noChangeArrowheads="1"/>
          </p:cNvSpPr>
          <p:nvPr/>
        </p:nvSpPr>
        <p:spPr bwMode="auto">
          <a:xfrm>
            <a:off x="239040" y="1503518"/>
            <a:ext cx="7381440" cy="4134675"/>
          </a:xfrm>
          <a:prstGeom prst="rect">
            <a:avLst/>
          </a:prstGeom>
          <a:noFill/>
          <a:ln w="9525">
            <a:noFill/>
            <a:round/>
            <a:headEnd/>
            <a:tailEnd/>
          </a:ln>
          <a:effectLst/>
        </p:spPr>
        <p:txBody>
          <a:bodyPr wrap="none" lIns="81639" tIns="60021" rIns="81639" bIns="40820">
            <a:prstTxWarp prst="textNoShape">
              <a:avLst/>
            </a:prstTxWarp>
          </a:bodyPr>
          <a:lstStyle/>
          <a:p>
            <a:pPr algn="just">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Write a</a:t>
            </a:r>
            <a:r>
              <a:rPr lang="en-US" sz="2200" dirty="0" smtClean="0">
                <a:solidFill>
                  <a:srgbClr val="000000"/>
                </a:solidFill>
                <a:ea typeface="DejaVu Sans" charset="0"/>
                <a:cs typeface="DejaVu Sans" charset="0"/>
              </a:rPr>
              <a:t> second version of </a:t>
            </a:r>
            <a:r>
              <a:rPr lang="en-US" sz="2200" dirty="0" err="1" smtClean="0">
                <a:solidFill>
                  <a:srgbClr val="000000"/>
                </a:solidFill>
                <a:latin typeface="Courier New"/>
                <a:ea typeface="DejaVu Sans" charset="0"/>
                <a:cs typeface="DejaVu Sans" charset="0"/>
              </a:rPr>
              <a:t>count_nucleotides.pl</a:t>
            </a:r>
            <a:r>
              <a:rPr lang="en-US" sz="2200" dirty="0" smtClean="0">
                <a:solidFill>
                  <a:srgbClr val="000000"/>
                </a:solidFill>
                <a:ea typeface="DejaVu Sans" charset="0"/>
                <a:cs typeface="DejaVu Sans" charset="0"/>
              </a:rPr>
              <a:t> called</a:t>
            </a:r>
          </a:p>
          <a:p>
            <a:pPr algn="just">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400" dirty="0" smtClean="0">
                <a:latin typeface="Courier New"/>
              </a:rPr>
              <a:t>count_nucleotides2.pl</a:t>
            </a:r>
            <a:r>
              <a:rPr lang="en-US" sz="2400" dirty="0" smtClean="0"/>
              <a:t> </a:t>
            </a:r>
            <a:r>
              <a:rPr lang="en-US" sz="2200" dirty="0" smtClean="0">
                <a:solidFill>
                  <a:srgbClr val="000000"/>
                </a:solidFill>
                <a:ea typeface="DejaVu Sans" charset="0"/>
                <a:cs typeface="DejaVu Sans" charset="0"/>
              </a:rPr>
              <a:t>to </a:t>
            </a:r>
            <a:r>
              <a:rPr lang="en-US" sz="2200" dirty="0">
                <a:solidFill>
                  <a:srgbClr val="000000"/>
                </a:solidFill>
                <a:ea typeface="DejaVu Sans" charset="0"/>
                <a:cs typeface="DejaVu Sans" charset="0"/>
              </a:rPr>
              <a:t>determine the</a:t>
            </a:r>
            <a:r>
              <a:rPr lang="en-US" sz="2200" dirty="0" smtClean="0">
                <a:solidFill>
                  <a:srgbClr val="000000"/>
                </a:solidFill>
                <a:ea typeface="DejaVu Sans" charset="0"/>
                <a:cs typeface="DejaVu Sans" charset="0"/>
              </a:rPr>
              <a:t> </a:t>
            </a:r>
          </a:p>
          <a:p>
            <a:pPr algn="just">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smtClean="0">
                <a:solidFill>
                  <a:srgbClr val="000000"/>
                </a:solidFill>
                <a:ea typeface="DejaVu Sans" charset="0"/>
                <a:cs typeface="DejaVu Sans" charset="0"/>
              </a:rPr>
              <a:t>frequency </a:t>
            </a:r>
            <a:r>
              <a:rPr lang="en-US" sz="2200" dirty="0">
                <a:solidFill>
                  <a:srgbClr val="000000"/>
                </a:solidFill>
                <a:ea typeface="DejaVu Sans" charset="0"/>
                <a:cs typeface="DejaVu Sans" charset="0"/>
              </a:rPr>
              <a:t>of nucleotides</a:t>
            </a:r>
            <a:r>
              <a:rPr lang="en-US" sz="2200" dirty="0" smtClean="0">
                <a:solidFill>
                  <a:srgbClr val="000000"/>
                </a:solidFill>
                <a:ea typeface="DejaVu Sans" charset="0"/>
                <a:cs typeface="DejaVu Sans" charset="0"/>
              </a:rPr>
              <a:t> in </a:t>
            </a:r>
            <a:r>
              <a:rPr lang="en-US" sz="2200" dirty="0">
                <a:solidFill>
                  <a:srgbClr val="000000"/>
                </a:solidFill>
                <a:ea typeface="DejaVu Sans" charset="0"/>
                <a:cs typeface="DejaVu Sans" charset="0"/>
              </a:rPr>
              <a:t>a DNA sequence but </a:t>
            </a:r>
            <a:r>
              <a:rPr lang="en-US" sz="2200" dirty="0" smtClean="0">
                <a:solidFill>
                  <a:srgbClr val="000000"/>
                </a:solidFill>
                <a:ea typeface="DejaVu Sans" charset="0"/>
                <a:cs typeface="DejaVu Sans" charset="0"/>
              </a:rPr>
              <a:t>using</a:t>
            </a:r>
          </a:p>
          <a:p>
            <a:pPr algn="just">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smtClean="0">
                <a:solidFill>
                  <a:srgbClr val="000000"/>
                </a:solidFill>
                <a:ea typeface="DejaVu Sans" charset="0"/>
                <a:cs typeface="DejaVu Sans" charset="0"/>
              </a:rPr>
              <a:t>a </a:t>
            </a:r>
            <a:r>
              <a:rPr lang="en-US" sz="2200" dirty="0">
                <a:solidFill>
                  <a:srgbClr val="000000"/>
                </a:solidFill>
                <a:ea typeface="DejaVu Sans" charset="0"/>
                <a:cs typeface="DejaVu Sans" charset="0"/>
              </a:rPr>
              <a:t>hash this time</a:t>
            </a:r>
          </a:p>
          <a:p>
            <a:pPr>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sz="2200" dirty="0">
              <a:solidFill>
                <a:srgbClr val="000000"/>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b="1" dirty="0">
                <a:solidFill>
                  <a:srgbClr val="000000"/>
                </a:solidFill>
                <a:ea typeface="DejaVu Sans" charset="0"/>
                <a:cs typeface="DejaVu Sans" charset="0"/>
              </a:rPr>
              <a:t>Steps:</a:t>
            </a:r>
            <a:endParaRPr lang="en-US" sz="2200" b="1" dirty="0" smtClean="0">
              <a:solidFill>
                <a:srgbClr val="000000"/>
              </a:solidFill>
              <a:ea typeface="DejaVu Sans" charset="0"/>
              <a:cs typeface="DejaVu Sans" charset="0"/>
            </a:endParaRPr>
          </a:p>
          <a:p>
            <a:pPr marL="457200" indent="-457200">
              <a:lnSpc>
                <a:spcPct val="140000"/>
              </a:lnSpc>
              <a:buAutoNum type="arabicParen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smtClean="0">
                <a:solidFill>
                  <a:srgbClr val="000000"/>
                </a:solidFill>
                <a:ea typeface="DejaVu Sans" charset="0"/>
                <a:cs typeface="DejaVu Sans" charset="0"/>
              </a:rPr>
              <a:t>Download </a:t>
            </a:r>
            <a:r>
              <a:rPr lang="en-US" sz="2200" dirty="0">
                <a:solidFill>
                  <a:srgbClr val="000000"/>
                </a:solidFill>
                <a:ea typeface="DejaVu Sans" charset="0"/>
                <a:cs typeface="DejaVu Sans" charset="0"/>
              </a:rPr>
              <a:t>file </a:t>
            </a:r>
            <a:r>
              <a:rPr lang="en-US" sz="2200" dirty="0" err="1" smtClean="0">
                <a:solidFill>
                  <a:srgbClr val="000000"/>
                </a:solidFill>
                <a:latin typeface="Courier New"/>
                <a:ea typeface="DejaVu Sans" charset="0"/>
                <a:cs typeface="DejaVu Sans" charset="0"/>
              </a:rPr>
              <a:t>sequence.txt</a:t>
            </a:r>
            <a:r>
              <a:rPr lang="en-US" sz="2200" dirty="0" smtClean="0">
                <a:solidFill>
                  <a:srgbClr val="000000"/>
                </a:solidFill>
                <a:ea typeface="DejaVu Sans" charset="0"/>
                <a:cs typeface="DejaVu Sans" charset="0"/>
              </a:rPr>
              <a:t> </a:t>
            </a:r>
            <a:r>
              <a:rPr lang="en-US" sz="2200" dirty="0">
                <a:solidFill>
                  <a:srgbClr val="000000"/>
                </a:solidFill>
                <a:ea typeface="DejaVu Sans" charset="0"/>
                <a:cs typeface="DejaVu Sans" charset="0"/>
              </a:rPr>
              <a:t>by typing:</a:t>
            </a:r>
            <a:endParaRPr lang="en-US" sz="2200" dirty="0" smtClean="0">
              <a:solidFill>
                <a:srgbClr val="000000"/>
              </a:solidFill>
              <a:ea typeface="DejaVu Sans" charset="0"/>
              <a:cs typeface="DejaVu Sans" charset="0"/>
            </a:endParaRPr>
          </a:p>
          <a:p>
            <a:pPr marL="342900" indent="-342900">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dirty="0" smtClean="0">
                <a:latin typeface="Courier New"/>
                <a:hlinkClick r:id="rId3"/>
              </a:rPr>
              <a:t>http://nin.crg.es/perlCourse2012/</a:t>
            </a:r>
            <a:r>
              <a:rPr lang="en-US" dirty="0" smtClean="0">
                <a:solidFill>
                  <a:srgbClr val="000000"/>
                </a:solidFill>
                <a:latin typeface="Courier New" charset="0"/>
                <a:ea typeface="DejaVu Sans" charset="0"/>
                <a:cs typeface="DejaVu Sans" charset="0"/>
              </a:rPr>
              <a:t>sequence.txt</a:t>
            </a:r>
            <a:endParaRPr lang="en-US" dirty="0">
              <a:solidFill>
                <a:srgbClr val="000000"/>
              </a:solidFill>
              <a:latin typeface="Courier New" charset="0"/>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2) Read in the sequence from the file using a while loop</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3) split the sequence into its nucleotides using split</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2200" dirty="0">
                <a:solidFill>
                  <a:srgbClr val="000000"/>
                </a:solidFill>
                <a:ea typeface="DejaVu Sans" charset="0"/>
                <a:cs typeface="DejaVu Sans" charset="0"/>
              </a:rPr>
              <a:t>4) print all counts with the each function </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sz="2200"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3299041" y="144015"/>
            <a:ext cx="2416320" cy="649509"/>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28674" name="Text Box 2"/>
          <p:cNvSpPr txBox="1">
            <a:spLocks noChangeArrowheads="1"/>
          </p:cNvSpPr>
          <p:nvPr/>
        </p:nvSpPr>
        <p:spPr bwMode="auto">
          <a:xfrm>
            <a:off x="743040" y="1078674"/>
            <a:ext cx="8173440" cy="4523514"/>
          </a:xfrm>
          <a:prstGeom prst="rect">
            <a:avLst/>
          </a:prstGeom>
          <a:noFill/>
          <a:ln w="9525">
            <a:noFill/>
            <a:round/>
            <a:headEnd/>
            <a:tailEnd/>
          </a:ln>
          <a:effectLst/>
        </p:spPr>
        <p:txBody>
          <a:bodyPr lIns="81639" tIns="54535"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r>
              <a:rPr lang="en-US" dirty="0" err="1">
                <a:solidFill>
                  <a:srgbClr val="000000"/>
                </a:solidFill>
                <a:latin typeface="Courier New" charset="0"/>
                <a:ea typeface="DejaVu Sans" charset="0"/>
                <a:cs typeface="DejaVu Sans" charset="0"/>
              </a:rPr>
              <a:t>usr/local/bin/perl</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w</a:t>
            </a: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open(FH,"</a:t>
            </a:r>
            <a:r>
              <a:rPr lang="en-US" dirty="0" err="1" smtClean="0">
                <a:solidFill>
                  <a:srgbClr val="000000"/>
                </a:solidFill>
                <a:latin typeface="Courier New" charset="0"/>
                <a:ea typeface="DejaVu Sans" charset="0"/>
                <a:cs typeface="DejaVu Sans" charset="0"/>
              </a:rPr>
              <a:t>sequence.txt</a:t>
            </a:r>
            <a:r>
              <a:rPr lang="en-US" dirty="0">
                <a:solidFill>
                  <a:srgbClr val="000000"/>
                </a:solidFill>
                <a:latin typeface="Courier New" charset="0"/>
                <a:ea typeface="DejaVu Sans" charset="0"/>
                <a:cs typeface="DejaVu Sans" charset="0"/>
              </a:rPr>
              <a:t>") || die "Could not open file.\</a:t>
            </a:r>
            <a:r>
              <a:rPr lang="en-US" dirty="0" err="1">
                <a:solidFill>
                  <a:srgbClr val="000000"/>
                </a:solidFill>
                <a:latin typeface="Courier New" charset="0"/>
                <a:ea typeface="DejaVu Sans" charset="0"/>
                <a:cs typeface="DejaVu Sans" charset="0"/>
              </a:rPr>
              <a: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while($line</a:t>
            </a:r>
            <a:r>
              <a:rPr lang="en-US" dirty="0">
                <a:solidFill>
                  <a:srgbClr val="000000"/>
                </a:solidFill>
                <a:latin typeface="Courier New" charset="0"/>
                <a:ea typeface="DejaVu Sans" charset="0"/>
                <a:cs typeface="DejaVu Sans" charset="0"/>
              </a:rPr>
              <a:t>=&lt;FH&gt;)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chomp($line</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@DNA=</a:t>
            </a:r>
            <a:r>
              <a:rPr lang="en-US" dirty="0" err="1">
                <a:solidFill>
                  <a:srgbClr val="000000"/>
                </a:solidFill>
                <a:latin typeface="Courier New" charset="0"/>
                <a:ea typeface="DejaVu Sans" charset="0"/>
                <a:cs typeface="DejaVu Sans" charset="0"/>
              </a:rPr>
              <a:t>split('',$line</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foreach</a:t>
            </a: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nt</a:t>
            </a:r>
            <a:r>
              <a:rPr lang="en-US" dirty="0">
                <a:solidFill>
                  <a:srgbClr val="000000"/>
                </a:solidFill>
                <a:latin typeface="Courier New" charset="0"/>
                <a:ea typeface="DejaVu Sans" charset="0"/>
                <a:cs typeface="DejaVu Sans" charset="0"/>
              </a:rPr>
              <a:t> (@DNA)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r>
              <a:rPr lang="en-US" dirty="0" err="1">
                <a:solidFill>
                  <a:srgbClr val="000000"/>
                </a:solidFill>
                <a:latin typeface="Courier New" charset="0"/>
                <a:ea typeface="DejaVu Sans" charset="0"/>
                <a:cs typeface="DejaVu Sans" charset="0"/>
              </a:rPr>
              <a:t>counts{$nt</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close FH;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err="1">
                <a:solidFill>
                  <a:srgbClr val="000000"/>
                </a:solidFill>
                <a:latin typeface="Courier New" charset="0"/>
                <a:ea typeface="DejaVu Sans" charset="0"/>
                <a:cs typeface="DejaVu Sans" charset="0"/>
              </a:rPr>
              <a:t>while(($nt,$count</a:t>
            </a:r>
            <a:r>
              <a:rPr lang="en-US" dirty="0">
                <a:solidFill>
                  <a:srgbClr val="000000"/>
                </a:solidFill>
                <a:latin typeface="Courier New" charset="0"/>
                <a:ea typeface="DejaVu Sans" charset="0"/>
                <a:cs typeface="DejaVu Sans" charset="0"/>
              </a:rPr>
              <a:t>)=each %counts)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    print "$</a:t>
            </a:r>
            <a:r>
              <a:rPr lang="en-US" dirty="0" err="1">
                <a:solidFill>
                  <a:srgbClr val="000000"/>
                </a:solidFill>
                <a:latin typeface="Courier New" charset="0"/>
                <a:ea typeface="DejaVu Sans" charset="0"/>
                <a:cs typeface="DejaVu Sans" charset="0"/>
              </a:rPr>
              <a:t>nt\t$count\n</a:t>
            </a:r>
            <a:r>
              <a:rPr lang="en-US"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DejaVu Sans" charset="0"/>
                <a:cs typeface="DejaVu Sans"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1542240" y="168498"/>
            <a:ext cx="661248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4000" b="1" dirty="0">
                <a:solidFill>
                  <a:srgbClr val="000000"/>
                </a:solidFill>
                <a:ea typeface="DejaVu Sans" charset="0"/>
                <a:cs typeface="DejaVu Sans" charset="0"/>
              </a:rPr>
              <a:t>SORT A HASH BY VALUES</a:t>
            </a:r>
          </a:p>
        </p:txBody>
      </p:sp>
      <p:sp>
        <p:nvSpPr>
          <p:cNvPr id="29698" name="Text Box 2"/>
          <p:cNvSpPr txBox="1">
            <a:spLocks noChangeArrowheads="1"/>
          </p:cNvSpPr>
          <p:nvPr/>
        </p:nvSpPr>
        <p:spPr bwMode="auto">
          <a:xfrm>
            <a:off x="588960" y="825208"/>
            <a:ext cx="8294400" cy="5602188"/>
          </a:xfrm>
          <a:prstGeom prst="rect">
            <a:avLst/>
          </a:prstGeom>
          <a:noFill/>
          <a:ln w="9525">
            <a:noFill/>
            <a:round/>
            <a:headEnd/>
            <a:tailEnd/>
          </a:ln>
          <a:effectLst/>
        </p:spPr>
        <p:txBody>
          <a:bodyPr lIns="81639" tIns="55221" rIns="81639" bIns="40820">
            <a:prstTxWarp prst="textNoShape">
              <a:avLst/>
            </a:prstTxWarp>
          </a:bodyPr>
          <a:lstStyle/>
          <a:p>
            <a:pPr indent="441325">
              <a:buSzPct val="70000"/>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I</a:t>
            </a:r>
            <a:r>
              <a:rPr lang="en-US" dirty="0" smtClean="0">
                <a:solidFill>
                  <a:srgbClr val="000000"/>
                </a:solidFill>
                <a:ea typeface="DejaVu Sans" charset="0"/>
                <a:cs typeface="DejaVu Sans" charset="0"/>
              </a:rPr>
              <a:t>t </a:t>
            </a:r>
            <a:r>
              <a:rPr lang="en-US" dirty="0">
                <a:solidFill>
                  <a:srgbClr val="000000"/>
                </a:solidFill>
                <a:ea typeface="DejaVu Sans" charset="0"/>
                <a:cs typeface="DejaVu Sans" charset="0"/>
              </a:rPr>
              <a:t>is slightly trickier than sorting by keys</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dirty="0">
              <a:solidFill>
                <a:srgbClr val="000000"/>
              </a:solidFill>
              <a:ea typeface="DejaVu Sans" charset="0"/>
              <a:cs typeface="DejaVu Sans"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Example:</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b="1" dirty="0">
              <a:solidFill>
                <a:srgbClr val="000000"/>
              </a:solidFill>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#hash with number of occurrences of the different words in a text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“the”=&gt;20,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“a”=&gt;10,</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“house”=&gt;2,</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“car”=&gt;3,</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“red”=&gt;4</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5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print “Unsorted hash:\</a:t>
            </a:r>
            <a:r>
              <a:rPr lang="en-US" sz="1500" dirty="0" err="1">
                <a:solidFill>
                  <a:srgbClr val="000000"/>
                </a:solidFill>
                <a:latin typeface="Courier New" charset="0"/>
                <a:ea typeface="DejaVu Sans" charset="0"/>
                <a:cs typeface="DejaVu Sans" charset="0"/>
              </a:rPr>
              <a:t>n</a:t>
            </a:r>
            <a:r>
              <a:rPr lang="en-US" sz="15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while (($</a:t>
            </a:r>
            <a:r>
              <a:rPr lang="en-US" sz="1500" dirty="0" err="1">
                <a:solidFill>
                  <a:srgbClr val="000000"/>
                </a:solidFill>
                <a:latin typeface="Courier New" charset="0"/>
                <a:ea typeface="DejaVu Sans" charset="0"/>
                <a:cs typeface="DejaVu Sans" charset="0"/>
              </a:rPr>
              <a:t>word,$count</a:t>
            </a:r>
            <a:r>
              <a:rPr lang="en-US" sz="1500" dirty="0">
                <a:solidFill>
                  <a:srgbClr val="000000"/>
                </a:solidFill>
                <a:latin typeface="Courier New" charset="0"/>
                <a:ea typeface="DejaVu Sans" charset="0"/>
                <a:cs typeface="DejaVu Sans" charset="0"/>
              </a:rPr>
              <a:t>)=each %hash)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print “$word\</a:t>
            </a:r>
            <a:r>
              <a:rPr lang="en-US" sz="1500" dirty="0" err="1">
                <a:solidFill>
                  <a:srgbClr val="000000"/>
                </a:solidFill>
                <a:latin typeface="Courier New" charset="0"/>
                <a:ea typeface="DejaVu Sans" charset="0"/>
                <a:cs typeface="DejaVu Sans" charset="0"/>
              </a:rPr>
              <a:t>t$count\n</a:t>
            </a:r>
            <a:r>
              <a:rPr lang="en-US" sz="15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5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#do the sorting</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a:t>
            </a:r>
            <a:r>
              <a:rPr lang="en-US" sz="1500" dirty="0" err="1">
                <a:solidFill>
                  <a:srgbClr val="000000"/>
                </a:solidFill>
                <a:latin typeface="Courier New" charset="0"/>
                <a:ea typeface="DejaVu Sans" charset="0"/>
                <a:cs typeface="DejaVu Sans" charset="0"/>
              </a:rPr>
              <a:t>sorted_count</a:t>
            </a:r>
            <a:r>
              <a:rPr lang="en-US" sz="1500" dirty="0">
                <a:solidFill>
                  <a:srgbClr val="000000"/>
                </a:solidFill>
                <a:latin typeface="Courier New" charset="0"/>
                <a:ea typeface="DejaVu Sans" charset="0"/>
                <a:cs typeface="DejaVu Sans" charset="0"/>
              </a:rPr>
              <a:t>=sort {$</a:t>
            </a:r>
            <a:r>
              <a:rPr lang="en-US" sz="1500" dirty="0" err="1">
                <a:solidFill>
                  <a:srgbClr val="000000"/>
                </a:solidFill>
                <a:latin typeface="Courier New" charset="0"/>
                <a:ea typeface="DejaVu Sans" charset="0"/>
                <a:cs typeface="DejaVu Sans" charset="0"/>
              </a:rPr>
              <a:t>hash{$b</a:t>
            </a:r>
            <a:r>
              <a:rPr lang="en-US" sz="1500" dirty="0">
                <a:solidFill>
                  <a:srgbClr val="000000"/>
                </a:solidFill>
                <a:latin typeface="Courier New" charset="0"/>
                <a:ea typeface="DejaVu Sans" charset="0"/>
                <a:cs typeface="DejaVu Sans" charset="0"/>
              </a:rPr>
              <a:t>}&lt;=&gt;$</a:t>
            </a:r>
            <a:r>
              <a:rPr lang="en-US" sz="1500" dirty="0" err="1">
                <a:solidFill>
                  <a:srgbClr val="000000"/>
                </a:solidFill>
                <a:latin typeface="Courier New" charset="0"/>
                <a:ea typeface="DejaVu Sans" charset="0"/>
                <a:cs typeface="DejaVu Sans" charset="0"/>
              </a:rPr>
              <a:t>hash{$a</a:t>
            </a:r>
            <a:r>
              <a:rPr lang="en-US" sz="1500" dirty="0">
                <a:solidFill>
                  <a:srgbClr val="000000"/>
                </a:solidFill>
                <a:latin typeface="Courier New" charset="0"/>
                <a:ea typeface="DejaVu Sans" charset="0"/>
                <a:cs typeface="DejaVu Sans" charset="0"/>
              </a:rPr>
              <a:t>}} keys %hash;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5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print “Sorted by values:\</a:t>
            </a:r>
            <a:r>
              <a:rPr lang="en-US" sz="1500" dirty="0" err="1">
                <a:solidFill>
                  <a:srgbClr val="000000"/>
                </a:solidFill>
                <a:latin typeface="Courier New" charset="0"/>
                <a:ea typeface="DejaVu Sans" charset="0"/>
                <a:cs typeface="DejaVu Sans" charset="0"/>
              </a:rPr>
              <a:t>n</a:t>
            </a:r>
            <a:r>
              <a:rPr lang="en-US" sz="15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err="1">
                <a:solidFill>
                  <a:srgbClr val="000000"/>
                </a:solidFill>
                <a:latin typeface="Courier New" charset="0"/>
                <a:ea typeface="DejaVu Sans" charset="0"/>
                <a:cs typeface="DejaVu Sans" charset="0"/>
              </a:rPr>
              <a:t>foreach</a:t>
            </a:r>
            <a:r>
              <a:rPr lang="en-US" sz="1500" dirty="0">
                <a:solidFill>
                  <a:srgbClr val="000000"/>
                </a:solidFill>
                <a:latin typeface="Courier New" charset="0"/>
                <a:ea typeface="DejaVu Sans" charset="0"/>
                <a:cs typeface="DejaVu Sans" charset="0"/>
              </a:rPr>
              <a:t> $word (@</a:t>
            </a:r>
            <a:r>
              <a:rPr lang="en-US" sz="1500" dirty="0" err="1">
                <a:solidFill>
                  <a:srgbClr val="000000"/>
                </a:solidFill>
                <a:latin typeface="Courier New" charset="0"/>
                <a:ea typeface="DejaVu Sans" charset="0"/>
                <a:cs typeface="DejaVu Sans" charset="0"/>
              </a:rPr>
              <a:t>sorted_count</a:t>
            </a:r>
            <a:r>
              <a:rPr lang="en-US" sz="15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print “$word\</a:t>
            </a:r>
            <a:r>
              <a:rPr lang="en-US" sz="1500" dirty="0" err="1">
                <a:solidFill>
                  <a:srgbClr val="000000"/>
                </a:solidFill>
                <a:latin typeface="Courier New" charset="0"/>
                <a:ea typeface="DejaVu Sans" charset="0"/>
                <a:cs typeface="DejaVu Sans" charset="0"/>
              </a:rPr>
              <a:t>t$hash{$word}\n</a:t>
            </a:r>
            <a:r>
              <a:rPr lang="en-US" sz="15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500" dirty="0">
                <a:solidFill>
                  <a:srgbClr val="000000"/>
                </a:solidFill>
                <a:latin typeface="Courier New" charset="0"/>
                <a:ea typeface="DejaVu Sans" charset="0"/>
                <a:cs typeface="DejaVu Sans"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1542240" y="168498"/>
            <a:ext cx="661248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4000" b="1" dirty="0">
                <a:solidFill>
                  <a:srgbClr val="000000"/>
                </a:solidFill>
                <a:ea typeface="DejaVu Sans" charset="0"/>
                <a:cs typeface="DejaVu Sans" charset="0"/>
              </a:rPr>
              <a:t>SORT A HASH BY VALUES</a:t>
            </a:r>
          </a:p>
        </p:txBody>
      </p:sp>
      <p:sp>
        <p:nvSpPr>
          <p:cNvPr id="30722" name="Text Box 2"/>
          <p:cNvSpPr txBox="1">
            <a:spLocks noChangeArrowheads="1"/>
          </p:cNvSpPr>
          <p:nvPr/>
        </p:nvSpPr>
        <p:spPr bwMode="auto">
          <a:xfrm>
            <a:off x="622080" y="1300457"/>
            <a:ext cx="1016640" cy="313953"/>
          </a:xfrm>
          <a:prstGeom prst="rect">
            <a:avLst/>
          </a:prstGeom>
          <a:noFill/>
          <a:ln w="9525">
            <a:noFill/>
            <a:round/>
            <a:headEnd/>
            <a:tailEnd/>
          </a:ln>
          <a:effectLst/>
        </p:spPr>
        <p:txBody>
          <a:bodyPr wrap="none" lIns="81639" tIns="55221" rIns="81639" bIns="40820">
            <a:prstTxWarp prst="textNoShape">
              <a:avLst/>
            </a:prstTxWarp>
          </a:bodyPr>
          <a:lstStyle/>
          <a:p>
            <a:pPr>
              <a:tabLst>
                <a:tab pos="656650" algn="l"/>
              </a:tabLst>
            </a:pPr>
            <a:r>
              <a:rPr lang="en-US" dirty="0">
                <a:solidFill>
                  <a:srgbClr val="000000"/>
                </a:solidFill>
                <a:ea typeface="DejaVu Sans" charset="0"/>
                <a:cs typeface="DejaVu Sans" charset="0"/>
              </a:rPr>
              <a:t>Will print:</a:t>
            </a:r>
          </a:p>
        </p:txBody>
      </p:sp>
      <p:sp>
        <p:nvSpPr>
          <p:cNvPr id="30723" name="Text Box 3"/>
          <p:cNvSpPr txBox="1">
            <a:spLocks noChangeArrowheads="1"/>
          </p:cNvSpPr>
          <p:nvPr/>
        </p:nvSpPr>
        <p:spPr bwMode="auto">
          <a:xfrm>
            <a:off x="622080" y="1693618"/>
            <a:ext cx="3121920" cy="3217298"/>
          </a:xfrm>
          <a:prstGeom prst="rect">
            <a:avLst/>
          </a:prstGeom>
          <a:noFill/>
          <a:ln w="9525">
            <a:noFill/>
            <a:round/>
            <a:headEnd/>
            <a:tailEnd/>
          </a:ln>
          <a:effectLst/>
        </p:spPr>
        <p:txBody>
          <a:bodyPr lIns="81639" tIns="54535" rIns="81639" bIns="40820">
            <a:prstTxWarp prst="textNoShape">
              <a:avLst/>
            </a:prstTxWarp>
          </a:bodyPr>
          <a:lstStyle/>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Unsorted hash:</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house	2</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the	20</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a	10</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red	4</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car	3</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Sorted by values:</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house	2</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car	3</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red	4</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a	10</a:t>
            </a:r>
          </a:p>
          <a:p>
            <a:pPr>
              <a:lnSpc>
                <a:spcPct val="94000"/>
              </a:lnSpc>
              <a:tabLst>
                <a:tab pos="656650" algn="l"/>
                <a:tab pos="1313299" algn="l"/>
                <a:tab pos="1969949" algn="l"/>
                <a:tab pos="2626599" algn="l"/>
              </a:tabLst>
            </a:pPr>
            <a:r>
              <a:rPr lang="en-US" dirty="0">
                <a:solidFill>
                  <a:srgbClr val="000000"/>
                </a:solidFill>
                <a:latin typeface="Courier New" charset="0"/>
                <a:ea typeface="DejaVu Sans" charset="0"/>
                <a:cs typeface="DejaVu Sans" charset="0"/>
              </a:rPr>
              <a:t>the	20</a:t>
            </a:r>
          </a:p>
        </p:txBody>
      </p:sp>
      <p:sp>
        <p:nvSpPr>
          <p:cNvPr id="30724" name="Text Box 4"/>
          <p:cNvSpPr txBox="1">
            <a:spLocks noChangeArrowheads="1"/>
          </p:cNvSpPr>
          <p:nvPr/>
        </p:nvSpPr>
        <p:spPr bwMode="auto">
          <a:xfrm>
            <a:off x="1542240" y="168498"/>
            <a:ext cx="661248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Lst>
            </a:pPr>
            <a:r>
              <a:rPr lang="en-US" sz="4000" b="1" dirty="0">
                <a:solidFill>
                  <a:srgbClr val="000000"/>
                </a:solidFill>
                <a:ea typeface="DejaVu Sans" charset="0"/>
                <a:cs typeface="DejaVu Sans" charset="0"/>
              </a:rPr>
              <a:t>SORT A HASH BY VALUES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 2. A program to store a DNA sequence</a:t>
            </a:r>
            <a:endParaRPr lang="en-US" sz="3600" dirty="0"/>
          </a:p>
        </p:txBody>
      </p:sp>
      <p:sp>
        <p:nvSpPr>
          <p:cNvPr id="3" name="Content Placeholder 2"/>
          <p:cNvSpPr>
            <a:spLocks noGrp="1"/>
          </p:cNvSpPr>
          <p:nvPr>
            <p:ph idx="1"/>
          </p:nvPr>
        </p:nvSpPr>
        <p:spPr/>
        <p:txBody>
          <a:bodyPr>
            <a:normAutofit/>
          </a:bodyPr>
          <a:lstStyle/>
          <a:p>
            <a:pPr marL="514350" indent="-514350">
              <a:buAutoNum type="arabicParenR"/>
            </a:pPr>
            <a:r>
              <a:rPr lang="en-US" sz="2000" dirty="0" smtClean="0"/>
              <a:t>Open a terminal</a:t>
            </a:r>
          </a:p>
          <a:p>
            <a:pPr marL="514350" indent="-514350">
              <a:buAutoNum type="arabicParenR"/>
            </a:pPr>
            <a:r>
              <a:rPr lang="en-US" sz="2000" dirty="0" smtClean="0"/>
              <a:t>Enter </a:t>
            </a:r>
            <a:r>
              <a:rPr lang="en-US" sz="2000" dirty="0" smtClean="0">
                <a:latin typeface="Courier"/>
              </a:rPr>
              <a:t>which </a:t>
            </a:r>
            <a:r>
              <a:rPr lang="en-US" sz="2000" dirty="0" err="1" smtClean="0">
                <a:latin typeface="Courier"/>
              </a:rPr>
              <a:t>perl</a:t>
            </a:r>
            <a:endParaRPr lang="en-US" sz="2000" dirty="0" smtClean="0">
              <a:latin typeface="Courier"/>
            </a:endParaRPr>
          </a:p>
          <a:p>
            <a:pPr marL="514350" indent="-514350">
              <a:buAutoNum type="arabicParenR"/>
            </a:pPr>
            <a:r>
              <a:rPr lang="en-US" sz="2000" dirty="0" smtClean="0"/>
              <a:t>Open </a:t>
            </a:r>
            <a:r>
              <a:rPr lang="en-US" sz="2000" dirty="0" err="1" smtClean="0">
                <a:latin typeface="Courier New"/>
              </a:rPr>
              <a:t>gedit</a:t>
            </a:r>
            <a:r>
              <a:rPr lang="en-US" sz="2000" dirty="0" smtClean="0"/>
              <a:t> and enter</a:t>
            </a:r>
          </a:p>
          <a:p>
            <a:pPr marL="514350" indent="-514350">
              <a:buNone/>
            </a:pPr>
            <a:r>
              <a:rPr lang="en-US" sz="2000" dirty="0" smtClean="0"/>
              <a:t>	</a:t>
            </a:r>
            <a:r>
              <a:rPr lang="en-US" sz="2000" dirty="0" smtClean="0">
                <a:latin typeface="Courier"/>
              </a:rPr>
              <a:t>#!/../path/to/</a:t>
            </a:r>
            <a:r>
              <a:rPr lang="en-US" sz="2000" dirty="0" err="1" smtClean="0">
                <a:latin typeface="Courier"/>
              </a:rPr>
              <a:t>perl</a:t>
            </a:r>
            <a:r>
              <a:rPr lang="en-US" sz="2000" dirty="0" smtClean="0">
                <a:latin typeface="Courier"/>
              </a:rPr>
              <a:t> –</a:t>
            </a:r>
            <a:r>
              <a:rPr lang="en-US" sz="2000" dirty="0" err="1" smtClean="0">
                <a:latin typeface="Courier"/>
              </a:rPr>
              <a:t>w</a:t>
            </a:r>
            <a:endParaRPr lang="en-US" sz="2000" dirty="0" smtClean="0">
              <a:latin typeface="Courier"/>
            </a:endParaRPr>
          </a:p>
          <a:p>
            <a:pPr marL="514350" indent="-514350">
              <a:buNone/>
            </a:pPr>
            <a:r>
              <a:rPr lang="en-US" sz="2000" dirty="0" smtClean="0">
                <a:latin typeface="Courier"/>
              </a:rPr>
              <a:t>	#Storing DNA in a variable, and printing it out</a:t>
            </a:r>
          </a:p>
          <a:p>
            <a:pPr marL="514350" indent="-514350">
              <a:buNone/>
            </a:pPr>
            <a:r>
              <a:rPr lang="en-US" sz="2000" dirty="0" smtClean="0">
                <a:latin typeface="Courier"/>
              </a:rPr>
              <a:t>	#First we store the DNA in a variable called $DNA</a:t>
            </a:r>
          </a:p>
          <a:p>
            <a:pPr marL="514350" indent="-514350">
              <a:buNone/>
            </a:pPr>
            <a:r>
              <a:rPr lang="en-US" sz="2000" dirty="0" smtClean="0">
                <a:latin typeface="Courier"/>
              </a:rPr>
              <a:t>	$DNA=‘ACGTGGTTAAATGTGTTGGTGTGTGG’;</a:t>
            </a:r>
          </a:p>
          <a:p>
            <a:pPr marL="514350" indent="-514350">
              <a:buNone/>
            </a:pPr>
            <a:r>
              <a:rPr lang="en-US" sz="2000" dirty="0" smtClean="0">
                <a:latin typeface="Courier"/>
              </a:rPr>
              <a:t>	#Next, we print the DNA onto the screen</a:t>
            </a:r>
          </a:p>
          <a:p>
            <a:pPr marL="514350" indent="-514350">
              <a:buNone/>
            </a:pPr>
            <a:r>
              <a:rPr lang="en-US" sz="2000" dirty="0" smtClean="0">
                <a:latin typeface="Courier"/>
              </a:rPr>
              <a:t>	print $DNA;</a:t>
            </a:r>
          </a:p>
          <a:p>
            <a:pPr marL="514350" indent="-514350">
              <a:buNone/>
            </a:pPr>
            <a:r>
              <a:rPr lang="en-US" sz="2000" dirty="0" smtClean="0"/>
              <a:t>4) Save it as </a:t>
            </a:r>
            <a:r>
              <a:rPr lang="en-US" sz="2000" dirty="0" err="1" smtClean="0">
                <a:latin typeface="Courier"/>
              </a:rPr>
              <a:t>dna.pl</a:t>
            </a:r>
            <a:endParaRPr lang="en-US" sz="2000" dirty="0" smtClean="0">
              <a:latin typeface="Courier"/>
            </a:endParaRPr>
          </a:p>
          <a:p>
            <a:pPr marL="514350" indent="-514350">
              <a:buNone/>
            </a:pPr>
            <a:r>
              <a:rPr lang="en-US" sz="2000" dirty="0" smtClean="0"/>
              <a:t>5) Execute it with</a:t>
            </a:r>
          </a:p>
          <a:p>
            <a:pPr marL="514350" indent="-514350">
              <a:buNone/>
            </a:pPr>
            <a:r>
              <a:rPr lang="en-US" sz="2000" dirty="0" smtClean="0"/>
              <a:t>	</a:t>
            </a:r>
            <a:r>
              <a:rPr lang="en-US" sz="2000" dirty="0" err="1" smtClean="0">
                <a:latin typeface="Courier"/>
              </a:rPr>
              <a:t>perl</a:t>
            </a:r>
            <a:r>
              <a:rPr lang="en-US" sz="2000" dirty="0" smtClean="0">
                <a:latin typeface="Courier"/>
              </a:rPr>
              <a:t> </a:t>
            </a:r>
            <a:r>
              <a:rPr lang="en-US" sz="2000" dirty="0" err="1" smtClean="0">
                <a:latin typeface="Courier"/>
              </a:rPr>
              <a:t>dna.pl</a:t>
            </a:r>
            <a:endParaRPr lang="en-US" sz="2000" dirty="0" smtClean="0">
              <a:latin typeface="Courier"/>
            </a:endParaRPr>
          </a:p>
          <a:p>
            <a:endParaRPr lang="en-US"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3490560" y="180019"/>
            <a:ext cx="2727360" cy="649508"/>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 pos="2626599" algn="l"/>
              </a:tabLst>
            </a:pPr>
            <a:r>
              <a:rPr lang="en-US" sz="4000" b="1" dirty="0">
                <a:solidFill>
                  <a:srgbClr val="000000"/>
                </a:solidFill>
                <a:ea typeface="DejaVu Sans" charset="0"/>
                <a:cs typeface="DejaVu Sans" charset="0"/>
              </a:rPr>
              <a:t>EXERCISE</a:t>
            </a:r>
          </a:p>
        </p:txBody>
      </p:sp>
      <p:sp>
        <p:nvSpPr>
          <p:cNvPr id="31746" name="Text Box 2"/>
          <p:cNvSpPr txBox="1">
            <a:spLocks noChangeArrowheads="1"/>
          </p:cNvSpPr>
          <p:nvPr/>
        </p:nvSpPr>
        <p:spPr bwMode="auto">
          <a:xfrm>
            <a:off x="200160" y="1064272"/>
            <a:ext cx="8189280" cy="5275273"/>
          </a:xfrm>
          <a:prstGeom prst="rect">
            <a:avLst/>
          </a:prstGeom>
          <a:noFill/>
          <a:ln w="9525">
            <a:noFill/>
            <a:round/>
            <a:headEnd/>
            <a:tailEnd/>
          </a:ln>
          <a:effectLst/>
        </p:spPr>
        <p:txBody>
          <a:bodyPr wrap="none" lIns="81639" tIns="40820" rIns="81639" bIns="40820">
            <a:prstTxWarp prst="textNoShape">
              <a:avLst/>
            </a:prstTxWarp>
          </a:bodyPr>
          <a:lstStyle/>
          <a:p>
            <a:pPr>
              <a:spcAft>
                <a:spcPts val="144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Sort a hash by Values</a:t>
            </a:r>
            <a:endParaRPr lang="en-US" b="1" dirty="0" smtClean="0">
              <a:solidFill>
                <a:srgbClr val="000000"/>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smtClean="0">
                <a:solidFill>
                  <a:srgbClr val="000000"/>
                </a:solidFill>
                <a:ea typeface="DejaVu Sans" charset="0"/>
                <a:cs typeface="DejaVu Sans" charset="0"/>
              </a:rPr>
              <a:t>1)</a:t>
            </a:r>
            <a:r>
              <a:rPr lang="en-US" dirty="0" smtClean="0">
                <a:solidFill>
                  <a:srgbClr val="000000"/>
                </a:solidFill>
                <a:ea typeface="DejaVu Sans" charset="0"/>
                <a:cs typeface="DejaVu Sans" charset="0"/>
              </a:rPr>
              <a:t> Download </a:t>
            </a:r>
            <a:r>
              <a:rPr lang="en-US" dirty="0" err="1">
                <a:solidFill>
                  <a:srgbClr val="000000"/>
                </a:solidFill>
                <a:latin typeface="Courier New"/>
                <a:ea typeface="DejaVu Sans" charset="0"/>
                <a:cs typeface="DejaVu Sans" charset="0"/>
              </a:rPr>
              <a:t>positions.txt</a:t>
            </a:r>
            <a:r>
              <a:rPr lang="en-US" dirty="0" smtClean="0">
                <a:solidFill>
                  <a:srgbClr val="000000"/>
                </a:solidFill>
                <a:ea typeface="DejaVu Sans" charset="0"/>
                <a:cs typeface="DejaVu Sans" charset="0"/>
              </a:rPr>
              <a:t> (</a:t>
            </a:r>
            <a:r>
              <a:rPr lang="en-US" dirty="0" err="1" smtClean="0">
                <a:solidFill>
                  <a:srgbClr val="000000"/>
                </a:solidFill>
                <a:ea typeface="DejaVu Sans" charset="0"/>
                <a:cs typeface="DejaVu Sans" charset="0"/>
              </a:rPr>
              <a:t>ensembl</a:t>
            </a:r>
            <a:r>
              <a:rPr lang="en-US" dirty="0" smtClean="0">
                <a:solidFill>
                  <a:srgbClr val="000000"/>
                </a:solidFill>
                <a:ea typeface="DejaVu Sans" charset="0"/>
                <a:cs typeface="DejaVu Sans" charset="0"/>
              </a:rPr>
              <a:t> genes/starting positions) from </a:t>
            </a:r>
            <a:r>
              <a:rPr lang="en-US" dirty="0">
                <a:solidFill>
                  <a:srgbClr val="000000"/>
                </a:solidFill>
                <a:ea typeface="DejaVu Sans" charset="0"/>
                <a:cs typeface="DejaVu Sans" charset="0"/>
              </a:rPr>
              <a:t>the </a:t>
            </a:r>
            <a:r>
              <a:rPr lang="en-US" dirty="0" smtClean="0">
                <a:solidFill>
                  <a:srgbClr val="000000"/>
                </a:solidFill>
                <a:ea typeface="DejaVu Sans" charset="0"/>
                <a:cs typeface="DejaVu Sans" charset="0"/>
              </a:rPr>
              <a:t>web:</a:t>
            </a:r>
          </a:p>
          <a:p>
            <a:pPr>
              <a:lnSpc>
                <a:spcPct val="141000"/>
              </a:lnSpc>
              <a:spcBef>
                <a:spcPts val="658"/>
              </a:spcBef>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smtClean="0">
                <a:solidFill>
                  <a:srgbClr val="000000"/>
                </a:solidFill>
                <a:latin typeface="Courier New" charset="0"/>
                <a:ea typeface="DejaVu Sans" charset="0"/>
                <a:cs typeface="DejaVu Sans" charset="0"/>
              </a:rPr>
              <a:t>http</a:t>
            </a:r>
            <a:r>
              <a:rPr lang="en-US" dirty="0">
                <a:solidFill>
                  <a:srgbClr val="000000"/>
                </a:solidFill>
                <a:latin typeface="Courier New" charset="0"/>
                <a:ea typeface="DejaVu Sans" charset="0"/>
                <a:cs typeface="DejaVu Sans" charset="0"/>
              </a:rPr>
              <a:t>://nin.crg.es</a:t>
            </a:r>
            <a:r>
              <a:rPr lang="en-US" dirty="0" smtClean="0">
                <a:solidFill>
                  <a:srgbClr val="000000"/>
                </a:solidFill>
                <a:latin typeface="Courier New" charset="0"/>
                <a:ea typeface="DejaVu Sans" charset="0"/>
                <a:cs typeface="DejaVu Sans" charset="0"/>
              </a:rPr>
              <a:t>/</a:t>
            </a:r>
            <a:r>
              <a:rPr lang="en-US" dirty="0" smtClean="0">
                <a:latin typeface="Courier New"/>
                <a:hlinkClick r:id="rId3"/>
              </a:rPr>
              <a:t>perlCourse2012/</a:t>
            </a:r>
            <a:r>
              <a:rPr lang="en-US" dirty="0" smtClean="0">
                <a:solidFill>
                  <a:srgbClr val="000000"/>
                </a:solidFill>
                <a:latin typeface="Courier New" charset="0"/>
                <a:ea typeface="DejaVu Sans" charset="0"/>
                <a:cs typeface="DejaVu Sans" charset="0"/>
              </a:rPr>
              <a:t>positions.txt</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This files contain 2 tab separated columns </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(1</a:t>
            </a:r>
            <a:r>
              <a:rPr lang="en-US" baseline="33000" dirty="0">
                <a:solidFill>
                  <a:srgbClr val="000000"/>
                </a:solidFill>
                <a:ea typeface="DejaVu Sans" charset="0"/>
                <a:cs typeface="DejaVu Sans" charset="0"/>
              </a:rPr>
              <a:t>st</a:t>
            </a:r>
            <a:r>
              <a:rPr lang="en-US" dirty="0">
                <a:solidFill>
                  <a:srgbClr val="000000"/>
                </a:solidFill>
                <a:ea typeface="DejaVu Sans" charset="0"/>
                <a:cs typeface="DejaVu Sans" charset="0"/>
              </a:rPr>
              <a:t> column=</a:t>
            </a:r>
            <a:r>
              <a:rPr lang="en-US" dirty="0" err="1">
                <a:solidFill>
                  <a:srgbClr val="000000"/>
                </a:solidFill>
                <a:ea typeface="DejaVu Sans" charset="0"/>
                <a:cs typeface="DejaVu Sans" charset="0"/>
              </a:rPr>
              <a:t>Ensembl</a:t>
            </a:r>
            <a:r>
              <a:rPr lang="en-US" dirty="0">
                <a:solidFill>
                  <a:srgbClr val="000000"/>
                </a:solidFill>
                <a:ea typeface="DejaVu Sans" charset="0"/>
                <a:cs typeface="DejaVu Sans" charset="0"/>
              </a:rPr>
              <a:t> ID; 2</a:t>
            </a:r>
            <a:r>
              <a:rPr lang="en-US" baseline="33000" dirty="0">
                <a:solidFill>
                  <a:srgbClr val="000000"/>
                </a:solidFill>
                <a:ea typeface="DejaVu Sans" charset="0"/>
                <a:cs typeface="DejaVu Sans" charset="0"/>
              </a:rPr>
              <a:t>nd</a:t>
            </a:r>
            <a:r>
              <a:rPr lang="en-US" dirty="0">
                <a:solidFill>
                  <a:srgbClr val="000000"/>
                </a:solidFill>
                <a:ea typeface="DejaVu Sans" charset="0"/>
                <a:cs typeface="DejaVu Sans" charset="0"/>
              </a:rPr>
              <a:t> </a:t>
            </a:r>
            <a:r>
              <a:rPr lang="en-US" dirty="0" smtClean="0">
                <a:solidFill>
                  <a:srgbClr val="000000"/>
                </a:solidFill>
                <a:ea typeface="DejaVu Sans" charset="0"/>
                <a:cs typeface="DejaVu Sans" charset="0"/>
              </a:rPr>
              <a:t>column=positions in chromosome 1)</a:t>
            </a:r>
            <a:endParaRPr lang="en-US" dirty="0">
              <a:solidFill>
                <a:srgbClr val="000000"/>
              </a:solidFill>
              <a:ea typeface="DejaVu Sans" charset="0"/>
              <a:cs typeface="DejaVu Sans" charset="0"/>
            </a:endParaRP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File is not sorted by values</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2)</a:t>
            </a:r>
            <a:r>
              <a:rPr lang="en-US" dirty="0">
                <a:solidFill>
                  <a:srgbClr val="000000"/>
                </a:solidFill>
                <a:ea typeface="DejaVu Sans" charset="0"/>
                <a:cs typeface="DejaVu Sans" charset="0"/>
              </a:rPr>
              <a:t> Create a hash called %chromosomal for which:</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key=1</a:t>
            </a:r>
            <a:r>
              <a:rPr lang="en-US" baseline="33000" dirty="0">
                <a:solidFill>
                  <a:srgbClr val="000000"/>
                </a:solidFill>
                <a:ea typeface="DejaVu Sans" charset="0"/>
                <a:cs typeface="DejaVu Sans" charset="0"/>
              </a:rPr>
              <a:t>st</a:t>
            </a:r>
            <a:r>
              <a:rPr lang="en-US" dirty="0">
                <a:solidFill>
                  <a:srgbClr val="000000"/>
                </a:solidFill>
                <a:ea typeface="DejaVu Sans" charset="0"/>
                <a:cs typeface="DejaVu Sans" charset="0"/>
              </a:rPr>
              <a:t> </a:t>
            </a:r>
            <a:r>
              <a:rPr lang="en-US" dirty="0" err="1">
                <a:solidFill>
                  <a:srgbClr val="000000"/>
                </a:solidFill>
                <a:ea typeface="DejaVu Sans" charset="0"/>
                <a:cs typeface="DejaVu Sans" charset="0"/>
              </a:rPr>
              <a:t>Ensembl</a:t>
            </a:r>
            <a:r>
              <a:rPr lang="en-US" dirty="0">
                <a:solidFill>
                  <a:srgbClr val="000000"/>
                </a:solidFill>
                <a:ea typeface="DejaVu Sans" charset="0"/>
                <a:cs typeface="DejaVu Sans" charset="0"/>
              </a:rPr>
              <a:t> ID</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value=2</a:t>
            </a:r>
            <a:r>
              <a:rPr lang="en-US" baseline="33000" dirty="0">
                <a:solidFill>
                  <a:srgbClr val="000000"/>
                </a:solidFill>
                <a:ea typeface="DejaVu Sans" charset="0"/>
                <a:cs typeface="DejaVu Sans" charset="0"/>
              </a:rPr>
              <a:t>nd</a:t>
            </a:r>
            <a:r>
              <a:rPr lang="en-US" dirty="0">
                <a:solidFill>
                  <a:srgbClr val="000000"/>
                </a:solidFill>
                <a:ea typeface="DejaVu Sans" charset="0"/>
                <a:cs typeface="DejaVu Sans" charset="0"/>
              </a:rPr>
              <a:t> positions</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Hint.</a:t>
            </a:r>
            <a:r>
              <a:rPr lang="en-US" dirty="0">
                <a:solidFill>
                  <a:srgbClr val="000000"/>
                </a:solidFill>
                <a:ea typeface="DejaVu Sans" charset="0"/>
                <a:cs typeface="DejaVu Sans" charset="0"/>
              </a:rPr>
              <a:t> Each line in the file must be split into the 2 columns using the tab</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separator (using the split function) and added into the hash.</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3)</a:t>
            </a:r>
            <a:r>
              <a:rPr lang="en-US" dirty="0">
                <a:solidFill>
                  <a:srgbClr val="000000"/>
                </a:solidFill>
                <a:ea typeface="DejaVu Sans" charset="0"/>
                <a:cs typeface="DejaVu Sans" charset="0"/>
              </a:rPr>
              <a:t> sort %chromosomal by positions (values)</a:t>
            </a:r>
          </a:p>
          <a:p>
            <a:pPr>
              <a:lnSpc>
                <a:spcPct val="140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1" dirty="0">
                <a:solidFill>
                  <a:srgbClr val="000000"/>
                </a:solidFill>
                <a:ea typeface="DejaVu Sans" charset="0"/>
                <a:cs typeface="DejaVu Sans" charset="0"/>
              </a:rPr>
              <a:t>4)</a:t>
            </a:r>
            <a:r>
              <a:rPr lang="en-US" dirty="0">
                <a:solidFill>
                  <a:srgbClr val="000000"/>
                </a:solidFill>
                <a:ea typeface="DejaVu Sans" charset="0"/>
                <a:cs typeface="DejaVu Sans" charset="0"/>
              </a:rPr>
              <a:t> print contents of %chromosomal with a </a:t>
            </a:r>
            <a:r>
              <a:rPr lang="en-US" dirty="0" err="1">
                <a:solidFill>
                  <a:srgbClr val="000000"/>
                </a:solidFill>
                <a:ea typeface="DejaVu Sans" charset="0"/>
                <a:cs typeface="DejaVu Sans" charset="0"/>
              </a:rPr>
              <a:t>foreach</a:t>
            </a:r>
            <a:endParaRPr lang="en-US" dirty="0">
              <a:solidFill>
                <a:srgbClr val="000000"/>
              </a:solidFill>
              <a:ea typeface="DejaVu Sans" charset="0"/>
              <a:cs typeface="DejaVu Sans"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ext Box 1"/>
          <p:cNvSpPr txBox="1">
            <a:spLocks noChangeArrowheads="1"/>
          </p:cNvSpPr>
          <p:nvPr/>
        </p:nvSpPr>
        <p:spPr bwMode="auto">
          <a:xfrm>
            <a:off x="3490560" y="181459"/>
            <a:ext cx="2416320" cy="649509"/>
          </a:xfrm>
          <a:prstGeom prst="rect">
            <a:avLst/>
          </a:prstGeom>
          <a:noFill/>
          <a:ln w="9525">
            <a:noFill/>
            <a:round/>
            <a:headEnd/>
            <a:tailEnd/>
          </a:ln>
          <a:effectLst/>
        </p:spPr>
        <p:txBody>
          <a:bodyPr wrap="none" lIns="81639" tIns="76022" rIns="81639" bIns="40820">
            <a:prstTxWarp prst="textNoShape">
              <a:avLst/>
            </a:prstTxWarp>
          </a:bodyPr>
          <a:lstStyle/>
          <a:p>
            <a:pPr>
              <a:tabLst>
                <a:tab pos="656650" algn="l"/>
                <a:tab pos="1313299" algn="l"/>
                <a:tab pos="1969949" algn="l"/>
              </a:tabLst>
            </a:pPr>
            <a:r>
              <a:rPr lang="en-US" sz="4000" b="1" dirty="0">
                <a:solidFill>
                  <a:srgbClr val="000000"/>
                </a:solidFill>
                <a:ea typeface="DejaVu Sans" charset="0"/>
                <a:cs typeface="DejaVu Sans" charset="0"/>
              </a:rPr>
              <a:t>ANSWER</a:t>
            </a:r>
          </a:p>
        </p:txBody>
      </p:sp>
      <p:sp>
        <p:nvSpPr>
          <p:cNvPr id="32770" name="Text Box 2"/>
          <p:cNvSpPr txBox="1">
            <a:spLocks noChangeArrowheads="1"/>
          </p:cNvSpPr>
          <p:nvPr/>
        </p:nvSpPr>
        <p:spPr bwMode="auto">
          <a:xfrm>
            <a:off x="313920" y="1170756"/>
            <a:ext cx="8380800" cy="5513460"/>
          </a:xfrm>
          <a:prstGeom prst="rect">
            <a:avLst/>
          </a:prstGeom>
          <a:noFill/>
          <a:ln w="9525">
            <a:noFill/>
            <a:round/>
            <a:headEnd/>
            <a:tailEnd/>
          </a:ln>
          <a:effectLst/>
        </p:spPr>
        <p:txBody>
          <a:bodyPr lIns="81639" tIns="53162" rIns="81639" bIns="40820">
            <a:prstTxWarp prst="textNoShape">
              <a:avLst/>
            </a:prstTxWarp>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a:t>
            </a:r>
            <a:r>
              <a:rPr lang="en-US" sz="1600" dirty="0" err="1">
                <a:solidFill>
                  <a:srgbClr val="000000"/>
                </a:solidFill>
                <a:latin typeface="Courier New" charset="0"/>
                <a:ea typeface="DejaVu Sans" charset="0"/>
                <a:cs typeface="DejaVu Sans" charset="0"/>
              </a:rPr>
              <a:t>usr/local/bin/perl</a:t>
            </a:r>
            <a:r>
              <a:rPr lang="en-US" sz="1600" dirty="0">
                <a:solidFill>
                  <a:srgbClr val="000000"/>
                </a:solidFill>
                <a:latin typeface="Courier New" charset="0"/>
                <a:ea typeface="DejaVu Sans" charset="0"/>
                <a:cs typeface="DejaVu Sans" charset="0"/>
              </a:rPr>
              <a:t> -</a:t>
            </a:r>
            <a:r>
              <a:rPr lang="en-US" sz="1600" dirty="0" err="1">
                <a:solidFill>
                  <a:srgbClr val="000000"/>
                </a:solidFill>
                <a:latin typeface="Courier New" charset="0"/>
                <a:ea typeface="DejaVu Sans" charset="0"/>
                <a:cs typeface="DejaVu Sans" charset="0"/>
              </a:rPr>
              <a:t>w</a:t>
            </a:r>
            <a:endParaRPr lang="en-US" sz="16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6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#hash declaration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%chromosomal;</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6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err="1">
                <a:solidFill>
                  <a:srgbClr val="000000"/>
                </a:solidFill>
                <a:latin typeface="Courier New" charset="0"/>
                <a:ea typeface="DejaVu Sans" charset="0"/>
                <a:cs typeface="DejaVu Sans" charset="0"/>
              </a:rPr>
              <a:t>open(FH,"positions.txt</a:t>
            </a:r>
            <a:r>
              <a:rPr lang="en-US" sz="1600" dirty="0">
                <a:solidFill>
                  <a:srgbClr val="000000"/>
                </a:solidFill>
                <a:latin typeface="Courier New" charset="0"/>
                <a:ea typeface="DejaVu Sans" charset="0"/>
                <a:cs typeface="DejaVu Sans" charset="0"/>
              </a:rPr>
              <a:t>") || die "Could not open file.\</a:t>
            </a:r>
            <a:r>
              <a:rPr lang="en-US" sz="1600" dirty="0" err="1">
                <a:solidFill>
                  <a:srgbClr val="000000"/>
                </a:solidFill>
                <a:latin typeface="Courier New" charset="0"/>
                <a:ea typeface="DejaVu Sans" charset="0"/>
                <a:cs typeface="DejaVu Sans" charset="0"/>
              </a:rPr>
              <a:t>n</a:t>
            </a:r>
            <a:r>
              <a:rPr lang="en-US" sz="16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#read file contents line per line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err="1">
                <a:solidFill>
                  <a:srgbClr val="000000"/>
                </a:solidFill>
                <a:latin typeface="Courier New" charset="0"/>
                <a:ea typeface="DejaVu Sans" charset="0"/>
                <a:cs typeface="DejaVu Sans" charset="0"/>
              </a:rPr>
              <a:t>while($line</a:t>
            </a:r>
            <a:r>
              <a:rPr lang="en-US" sz="1600" dirty="0">
                <a:solidFill>
                  <a:srgbClr val="000000"/>
                </a:solidFill>
                <a:latin typeface="Courier New" charset="0"/>
                <a:ea typeface="DejaVu Sans" charset="0"/>
                <a:cs typeface="DejaVu Sans" charset="0"/>
              </a:rPr>
              <a:t>=&lt;FH&gt;)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a:t>
            </a:r>
            <a:r>
              <a:rPr lang="en-US" sz="1600" dirty="0" err="1">
                <a:solidFill>
                  <a:srgbClr val="000000"/>
                </a:solidFill>
                <a:latin typeface="Courier New" charset="0"/>
                <a:ea typeface="DejaVu Sans" charset="0"/>
                <a:cs typeface="DejaVu Sans" charset="0"/>
              </a:rPr>
              <a:t>chomp($line</a:t>
            </a:r>
            <a:r>
              <a:rPr lang="en-US" sz="16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a:t>
            </a:r>
            <a:r>
              <a:rPr lang="en-US" sz="1600" dirty="0" err="1">
                <a:solidFill>
                  <a:srgbClr val="000000"/>
                </a:solidFill>
                <a:latin typeface="Courier New" charset="0"/>
                <a:ea typeface="DejaVu Sans" charset="0"/>
                <a:cs typeface="DejaVu Sans" charset="0"/>
              </a:rPr>
              <a:t>ensId,$position</a:t>
            </a:r>
            <a:r>
              <a:rPr lang="en-US" sz="1600" dirty="0">
                <a:solidFill>
                  <a:srgbClr val="000000"/>
                </a:solidFill>
                <a:latin typeface="Courier New" charset="0"/>
                <a:ea typeface="DejaVu Sans" charset="0"/>
                <a:cs typeface="DejaVu Sans" charset="0"/>
              </a:rPr>
              <a:t>)=split/\</a:t>
            </a:r>
            <a:r>
              <a:rPr lang="en-US" sz="1600" dirty="0" err="1">
                <a:solidFill>
                  <a:srgbClr val="000000"/>
                </a:solidFill>
                <a:latin typeface="Courier New" charset="0"/>
                <a:ea typeface="DejaVu Sans" charset="0"/>
                <a:cs typeface="DejaVu Sans" charset="0"/>
              </a:rPr>
              <a:t>t</a:t>
            </a:r>
            <a:r>
              <a:rPr lang="en-US" sz="1600" dirty="0">
                <a:solidFill>
                  <a:srgbClr val="000000"/>
                </a:solidFill>
                <a:latin typeface="Courier New" charset="0"/>
                <a:ea typeface="DejaVu Sans" charset="0"/>
                <a:cs typeface="DejaVu Sans" charset="0"/>
              </a:rPr>
              <a:t>/,$line;</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#add key/value pair in %chromosomal</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a:t>
            </a:r>
            <a:r>
              <a:rPr lang="en-US" sz="1600" dirty="0" err="1">
                <a:solidFill>
                  <a:srgbClr val="000000"/>
                </a:solidFill>
                <a:latin typeface="Courier New" charset="0"/>
                <a:ea typeface="DejaVu Sans" charset="0"/>
                <a:cs typeface="DejaVu Sans" charset="0"/>
              </a:rPr>
              <a:t>chromosomal{$ensId</a:t>
            </a:r>
            <a:r>
              <a:rPr lang="en-US" sz="1600" dirty="0">
                <a:solidFill>
                  <a:srgbClr val="000000"/>
                </a:solidFill>
                <a:latin typeface="Courier New" charset="0"/>
                <a:ea typeface="DejaVu Sans" charset="0"/>
                <a:cs typeface="DejaVu Sans" charset="0"/>
              </a:rPr>
              <a:t>}=$position;</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close FH;</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6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#do the sorting</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a:t>
            </a:r>
            <a:r>
              <a:rPr lang="en-US" sz="1600" dirty="0" err="1">
                <a:solidFill>
                  <a:srgbClr val="000000"/>
                </a:solidFill>
                <a:latin typeface="Courier New" charset="0"/>
                <a:ea typeface="DejaVu Sans" charset="0"/>
                <a:cs typeface="DejaVu Sans" charset="0"/>
              </a:rPr>
              <a:t>sorted_positions</a:t>
            </a:r>
            <a:r>
              <a:rPr lang="en-US" sz="1600" dirty="0">
                <a:solidFill>
                  <a:srgbClr val="000000"/>
                </a:solidFill>
                <a:latin typeface="Courier New" charset="0"/>
                <a:ea typeface="DejaVu Sans" charset="0"/>
                <a:cs typeface="DejaVu Sans" charset="0"/>
              </a:rPr>
              <a:t>=sort {$</a:t>
            </a:r>
            <a:r>
              <a:rPr lang="en-US" sz="1600" dirty="0" err="1">
                <a:solidFill>
                  <a:srgbClr val="000000"/>
                </a:solidFill>
                <a:latin typeface="Courier New" charset="0"/>
                <a:ea typeface="DejaVu Sans" charset="0"/>
                <a:cs typeface="DejaVu Sans" charset="0"/>
              </a:rPr>
              <a:t>chromosomal{$a</a:t>
            </a:r>
            <a:r>
              <a:rPr lang="en-US" sz="1600" dirty="0">
                <a:solidFill>
                  <a:srgbClr val="000000"/>
                </a:solidFill>
                <a:latin typeface="Courier New" charset="0"/>
                <a:ea typeface="DejaVu Sans" charset="0"/>
                <a:cs typeface="DejaVu Sans" charset="0"/>
              </a:rPr>
              <a:t>}&lt;=&gt;$</a:t>
            </a:r>
            <a:r>
              <a:rPr lang="en-US" sz="1600" dirty="0" err="1">
                <a:solidFill>
                  <a:srgbClr val="000000"/>
                </a:solidFill>
                <a:latin typeface="Courier New" charset="0"/>
                <a:ea typeface="DejaVu Sans" charset="0"/>
                <a:cs typeface="DejaVu Sans" charset="0"/>
              </a:rPr>
              <a:t>chromosomal{$b</a:t>
            </a:r>
            <a:r>
              <a:rPr lang="en-US" sz="1600" dirty="0">
                <a:solidFill>
                  <a:srgbClr val="000000"/>
                </a:solidFill>
                <a:latin typeface="Courier New" charset="0"/>
                <a:ea typeface="DejaVu Sans" charset="0"/>
                <a:cs typeface="DejaVu Sans" charset="0"/>
              </a:rPr>
              <a:t>}} keys\ %chromosomal;</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1600" dirty="0">
              <a:solidFill>
                <a:srgbClr val="000000"/>
              </a:solidFill>
              <a:latin typeface="Courier New" charset="0"/>
              <a:ea typeface="DejaVu Sans" charset="0"/>
              <a:cs typeface="DejaVu Sans" charset="0"/>
            </a:endParaRP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#print %chromosomal contents</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err="1">
                <a:solidFill>
                  <a:srgbClr val="000000"/>
                </a:solidFill>
                <a:latin typeface="Courier New" charset="0"/>
                <a:ea typeface="DejaVu Sans" charset="0"/>
                <a:cs typeface="DejaVu Sans" charset="0"/>
              </a:rPr>
              <a:t>foreach</a:t>
            </a:r>
            <a:r>
              <a:rPr lang="en-US" sz="1600" dirty="0">
                <a:solidFill>
                  <a:srgbClr val="000000"/>
                </a:solidFill>
                <a:latin typeface="Courier New" charset="0"/>
                <a:ea typeface="DejaVu Sans" charset="0"/>
                <a:cs typeface="DejaVu Sans" charset="0"/>
              </a:rPr>
              <a:t> $position (@</a:t>
            </a:r>
            <a:r>
              <a:rPr lang="en-US" sz="1600" dirty="0" err="1">
                <a:solidFill>
                  <a:srgbClr val="000000"/>
                </a:solidFill>
                <a:latin typeface="Courier New" charset="0"/>
                <a:ea typeface="DejaVu Sans" charset="0"/>
                <a:cs typeface="DejaVu Sans" charset="0"/>
              </a:rPr>
              <a:t>sorted_positions</a:t>
            </a:r>
            <a:r>
              <a:rPr lang="en-US" sz="16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print "$position\</a:t>
            </a:r>
            <a:r>
              <a:rPr lang="en-US" sz="1600" dirty="0" err="1">
                <a:solidFill>
                  <a:srgbClr val="000000"/>
                </a:solidFill>
                <a:latin typeface="Courier New" charset="0"/>
                <a:ea typeface="DejaVu Sans" charset="0"/>
                <a:cs typeface="DejaVu Sans" charset="0"/>
              </a:rPr>
              <a:t>t$chromosomal{$position}\n</a:t>
            </a:r>
            <a:r>
              <a:rPr lang="en-US" sz="1600" dirty="0">
                <a:solidFill>
                  <a:srgbClr val="000000"/>
                </a:solidFill>
                <a:latin typeface="Courier New" charset="0"/>
                <a:ea typeface="DejaVu Sans" charset="0"/>
                <a:cs typeface="DejaVu Sans" charset="0"/>
              </a:rPr>
              <a:t>"; </a:t>
            </a:r>
          </a:p>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1600" dirty="0">
                <a:solidFill>
                  <a:srgbClr val="000000"/>
                </a:solidFill>
                <a:latin typeface="Courier New" charset="0"/>
                <a:ea typeface="DejaVu Sans" charset="0"/>
                <a:cs typeface="DejaVu Sans" charset="0"/>
              </a:rPr>
              <a:t>}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ea typeface="DejaVu Sans" charset="0"/>
                <a:cs typeface="DejaVu Sans"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813216"/>
            <a:ext cx="7772400" cy="1381816"/>
          </a:xfrm>
        </p:spPr>
        <p:txBody>
          <a:bodyPr>
            <a:normAutofit fontScale="90000"/>
          </a:bodyPr>
          <a:lstStyle/>
          <a:p>
            <a:r>
              <a:rPr lang="en-US" b="1" dirty="0" smtClean="0">
                <a:solidFill>
                  <a:srgbClr val="000000"/>
                </a:solidFill>
                <a:ea typeface="DejaVu Sans" charset="0"/>
                <a:cs typeface="DejaVu Sans" charset="0"/>
              </a:rPr>
              <a:t>Introduction to Perl programming</a:t>
            </a:r>
            <a:br>
              <a:rPr lang="en-US" b="1" dirty="0" smtClean="0">
                <a:solidFill>
                  <a:srgbClr val="000000"/>
                </a:solidFill>
                <a:ea typeface="DejaVu Sans" charset="0"/>
                <a:cs typeface="DejaVu Sans" charset="0"/>
              </a:rPr>
            </a:br>
            <a:r>
              <a:rPr lang="en-US" b="1" dirty="0" smtClean="0">
                <a:solidFill>
                  <a:srgbClr val="000000"/>
                </a:solidFill>
                <a:ea typeface="DejaVu Sans" charset="0"/>
                <a:cs typeface="DejaVu Sans" charset="0"/>
              </a:rPr>
              <a:t>Session V</a:t>
            </a:r>
            <a:endParaRPr lang="en-US" dirty="0">
              <a:solidFill>
                <a:schemeClr val="tx1"/>
              </a:solidFill>
            </a:endParaRPr>
          </a:p>
        </p:txBody>
      </p:sp>
      <p:sp>
        <p:nvSpPr>
          <p:cNvPr id="2051" name="Rectangle 3"/>
          <p:cNvSpPr>
            <a:spLocks noGrp="1" noChangeArrowheads="1"/>
          </p:cNvSpPr>
          <p:nvPr>
            <p:ph type="subTitle" idx="1"/>
          </p:nvPr>
        </p:nvSpPr>
        <p:spPr>
          <a:xfrm>
            <a:off x="1371600" y="3677300"/>
            <a:ext cx="6400800" cy="1752600"/>
          </a:xfrm>
        </p:spPr>
        <p:txBody>
          <a:bodyPr/>
          <a:lstStyle/>
          <a:p>
            <a:r>
              <a:rPr lang="en-US" dirty="0" smtClean="0"/>
              <a:t>Antonio </a:t>
            </a:r>
            <a:r>
              <a:rPr lang="en-US" dirty="0" err="1" smtClean="0"/>
              <a:t>Hermoso</a:t>
            </a:r>
            <a:endParaRPr lang="en-US" dirty="0" smtClean="0"/>
          </a:p>
          <a:p>
            <a:r>
              <a:rPr lang="en-US" dirty="0"/>
              <a:t>CRG Bioinformatics Core</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solidFill>
                  <a:schemeClr val="tx1"/>
                </a:solidFill>
              </a:rPr>
              <a:t>Overview</a:t>
            </a:r>
          </a:p>
        </p:txBody>
      </p:sp>
      <p:sp>
        <p:nvSpPr>
          <p:cNvPr id="112643" name="Rectangle 3"/>
          <p:cNvSpPr>
            <a:spLocks noGrp="1" noChangeArrowheads="1"/>
          </p:cNvSpPr>
          <p:nvPr>
            <p:ph type="body" idx="1"/>
          </p:nvPr>
        </p:nvSpPr>
        <p:spPr/>
        <p:txBody>
          <a:bodyPr/>
          <a:lstStyle/>
          <a:p>
            <a:r>
              <a:rPr lang="en-US" sz="2800"/>
              <a:t>Transliteration operator </a:t>
            </a:r>
            <a:r>
              <a:rPr lang="en-US" sz="2800">
                <a:latin typeface="Courier New" charset="0"/>
              </a:rPr>
              <a:t>tr</a:t>
            </a:r>
            <a:endParaRPr lang="en-US" sz="2800"/>
          </a:p>
          <a:p>
            <a:r>
              <a:rPr lang="en-US" sz="2800"/>
              <a:t>Subroutines (Perl functions)</a:t>
            </a:r>
          </a:p>
          <a:p>
            <a:r>
              <a:rPr lang="en-US" sz="2800"/>
              <a:t>Defining local variables with </a:t>
            </a:r>
            <a:r>
              <a:rPr lang="en-US">
                <a:latin typeface="Courier New" charset="0"/>
              </a:rPr>
              <a:t>my</a:t>
            </a:r>
            <a:endParaRPr lang="en-US" sz="2800"/>
          </a:p>
          <a:p>
            <a:r>
              <a:rPr lang="en-US" sz="2800">
                <a:latin typeface="Courier New" charset="0"/>
              </a:rPr>
              <a:t>use strict;</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solidFill>
                  <a:schemeClr val="tx1"/>
                </a:solidFill>
              </a:rPr>
              <a:t>Transliteration operator: </a:t>
            </a:r>
            <a:r>
              <a:rPr lang="en-US" i="1">
                <a:solidFill>
                  <a:schemeClr val="tx1"/>
                </a:solidFill>
                <a:latin typeface="Courier New" charset="0"/>
              </a:rPr>
              <a:t>tr</a:t>
            </a:r>
            <a:endParaRPr lang="en-US" sz="4000"/>
          </a:p>
        </p:txBody>
      </p:sp>
      <p:sp>
        <p:nvSpPr>
          <p:cNvPr id="74755" name="Rectangle 3"/>
          <p:cNvSpPr>
            <a:spLocks noGrp="1" noChangeArrowheads="1"/>
          </p:cNvSpPr>
          <p:nvPr>
            <p:ph type="body" idx="1"/>
          </p:nvPr>
        </p:nvSpPr>
        <p:spPr/>
        <p:txBody>
          <a:bodyPr/>
          <a:lstStyle/>
          <a:p>
            <a:r>
              <a:rPr lang="en-US" sz="2400"/>
              <a:t>Translations are like substitutions, but they happen only on a letter by letter basis</a:t>
            </a:r>
          </a:p>
          <a:p>
            <a:r>
              <a:rPr lang="en-US" sz="2400"/>
              <a:t>Examples:</a:t>
            </a:r>
          </a:p>
          <a:p>
            <a:pPr lvl="1"/>
            <a:r>
              <a:rPr lang="en-US" sz="2000"/>
              <a:t>Change all vowels to upper case</a:t>
            </a:r>
          </a:p>
          <a:p>
            <a:pPr lvl="2"/>
            <a:r>
              <a:rPr lang="en-US" sz="1600">
                <a:latin typeface="Courier New" charset="0"/>
              </a:rPr>
              <a:t>$string =~ tr/aeiouy/AEIOUY/;</a:t>
            </a:r>
            <a:endParaRPr lang="en-US" sz="2000">
              <a:latin typeface="Courier" charset="0"/>
            </a:endParaRPr>
          </a:p>
          <a:p>
            <a:pPr lvl="1"/>
            <a:r>
              <a:rPr lang="en-US" sz="2000"/>
              <a:t>Change everything to upper case</a:t>
            </a:r>
          </a:p>
          <a:p>
            <a:pPr lvl="2"/>
            <a:r>
              <a:rPr lang="en-US" sz="1600">
                <a:latin typeface="Courier New" charset="0"/>
              </a:rPr>
              <a:t>$string =~ tr/[a-z]/[A-Z]/;</a:t>
            </a:r>
          </a:p>
          <a:p>
            <a:pPr lvl="1"/>
            <a:r>
              <a:rPr lang="en-US" sz="2000"/>
              <a:t>Change everything to lower case</a:t>
            </a:r>
          </a:p>
          <a:p>
            <a:pPr lvl="2"/>
            <a:r>
              <a:rPr lang="en-US" sz="1600">
                <a:latin typeface="Courier New" charset="0"/>
              </a:rPr>
              <a:t>$string =~ tr/[A-Z]/[a-z]/;</a:t>
            </a:r>
            <a:endParaRPr lang="en-US" sz="2000">
              <a:latin typeface="Courier" charset="0"/>
            </a:endParaRPr>
          </a:p>
          <a:p>
            <a:pPr lvl="1"/>
            <a:r>
              <a:rPr lang="en-US" sz="2000"/>
              <a:t>Change all vowels to numbers</a:t>
            </a:r>
          </a:p>
          <a:p>
            <a:pPr lvl="2"/>
            <a:r>
              <a:rPr lang="en-US" sz="1600">
                <a:latin typeface="Courier New" charset="0"/>
              </a:rPr>
              <a:t>$string =~ tr/</a:t>
            </a:r>
            <a:r>
              <a:rPr lang="en-US" sz="1600">
                <a:solidFill>
                  <a:srgbClr val="FF0000"/>
                </a:solidFill>
                <a:latin typeface="Courier New" charset="0"/>
              </a:rPr>
              <a:t>A</a:t>
            </a:r>
            <a:r>
              <a:rPr lang="en-US" sz="1600">
                <a:solidFill>
                  <a:srgbClr val="009900"/>
                </a:solidFill>
                <a:latin typeface="Courier New" charset="0"/>
              </a:rPr>
              <a:t>E</a:t>
            </a:r>
            <a:r>
              <a:rPr lang="en-US" sz="1600">
                <a:solidFill>
                  <a:schemeClr val="accent2"/>
                </a:solidFill>
                <a:latin typeface="Courier New" charset="0"/>
              </a:rPr>
              <a:t>I</a:t>
            </a:r>
            <a:r>
              <a:rPr lang="en-US" sz="1600">
                <a:latin typeface="Courier New" charset="0"/>
              </a:rPr>
              <a:t>O</a:t>
            </a:r>
            <a:r>
              <a:rPr lang="en-US" sz="1600">
                <a:solidFill>
                  <a:srgbClr val="FF6600"/>
                </a:solidFill>
                <a:latin typeface="Courier New" charset="0"/>
              </a:rPr>
              <a:t>U</a:t>
            </a:r>
            <a:r>
              <a:rPr lang="en-US" sz="1600">
                <a:solidFill>
                  <a:srgbClr val="808080"/>
                </a:solidFill>
                <a:latin typeface="Courier New" charset="0"/>
              </a:rPr>
              <a:t>Y</a:t>
            </a:r>
            <a:r>
              <a:rPr lang="en-US" sz="1600">
                <a:latin typeface="Courier New" charset="0"/>
              </a:rPr>
              <a:t>/</a:t>
            </a:r>
            <a:r>
              <a:rPr lang="en-US" sz="1600">
                <a:solidFill>
                  <a:srgbClr val="FF0000"/>
                </a:solidFill>
                <a:latin typeface="Courier New" charset="0"/>
              </a:rPr>
              <a:t>1</a:t>
            </a:r>
            <a:r>
              <a:rPr lang="en-US" sz="1600">
                <a:solidFill>
                  <a:srgbClr val="009900"/>
                </a:solidFill>
                <a:latin typeface="Courier New" charset="0"/>
              </a:rPr>
              <a:t>2</a:t>
            </a:r>
            <a:r>
              <a:rPr lang="en-US" sz="1600">
                <a:solidFill>
                  <a:schemeClr val="accent2"/>
                </a:solidFill>
                <a:latin typeface="Courier New" charset="0"/>
              </a:rPr>
              <a:t>3</a:t>
            </a:r>
            <a:r>
              <a:rPr lang="en-US" sz="1600">
                <a:latin typeface="Courier New" charset="0"/>
              </a:rPr>
              <a:t>4</a:t>
            </a:r>
            <a:r>
              <a:rPr lang="en-US" sz="1600">
                <a:solidFill>
                  <a:srgbClr val="FF6600"/>
                </a:solidFill>
                <a:latin typeface="Courier New" charset="0"/>
              </a:rPr>
              <a:t>5</a:t>
            </a:r>
            <a:r>
              <a:rPr lang="en-US" sz="1600">
                <a:solidFill>
                  <a:srgbClr val="808080"/>
                </a:solidFill>
                <a:latin typeface="Courier New" charset="0"/>
              </a:rPr>
              <a:t>6</a:t>
            </a:r>
            <a:r>
              <a:rPr lang="en-US" sz="1600">
                <a:latin typeface="Courier New" charset="0"/>
              </a:rPr>
              <a:t>/;</a:t>
            </a:r>
            <a:endParaRPr lang="en-US" sz="1800"/>
          </a:p>
        </p:txBody>
      </p:sp>
      <p:sp>
        <p:nvSpPr>
          <p:cNvPr id="74760" name="AutoShape 8"/>
          <p:cNvSpPr>
            <a:spLocks/>
          </p:cNvSpPr>
          <p:nvPr/>
        </p:nvSpPr>
        <p:spPr bwMode="auto">
          <a:xfrm rot="16200000">
            <a:off x="3866357" y="5097672"/>
            <a:ext cx="76200" cy="741363"/>
          </a:xfrm>
          <a:prstGeom prst="leftBracket">
            <a:avLst>
              <a:gd name="adj" fmla="val 81076"/>
            </a:avLst>
          </a:prstGeom>
          <a:noFill/>
          <a:ln w="9525">
            <a:solidFill>
              <a:srgbClr val="FF0000"/>
            </a:solidFill>
            <a:round/>
            <a:headEnd type="triangle" w="med" len="med"/>
            <a:tailEnd type="triangle" w="med" len="med"/>
          </a:ln>
        </p:spPr>
        <p:txBody>
          <a:bodyPr wrap="none" anchor="ctr">
            <a:prstTxWarp prst="textNoShape">
              <a:avLst/>
            </a:prstTxWarp>
          </a:bodyPr>
          <a:lstStyle/>
          <a:p>
            <a:endParaRPr lang="en-US"/>
          </a:p>
        </p:txBody>
      </p:sp>
      <p:sp>
        <p:nvSpPr>
          <p:cNvPr id="74761" name="AutoShape 9"/>
          <p:cNvSpPr>
            <a:spLocks/>
          </p:cNvSpPr>
          <p:nvPr/>
        </p:nvSpPr>
        <p:spPr bwMode="auto">
          <a:xfrm rot="16200000">
            <a:off x="3960813" y="5174666"/>
            <a:ext cx="76200" cy="739775"/>
          </a:xfrm>
          <a:prstGeom prst="leftBracket">
            <a:avLst>
              <a:gd name="adj" fmla="val 80903"/>
            </a:avLst>
          </a:prstGeom>
          <a:noFill/>
          <a:ln w="9525">
            <a:solidFill>
              <a:srgbClr val="339966"/>
            </a:solidFill>
            <a:round/>
            <a:headEnd type="triangle" w="med" len="med"/>
            <a:tailEnd type="triangle" w="med" len="med"/>
          </a:ln>
        </p:spPr>
        <p:txBody>
          <a:bodyPr vert="eaVert" wrap="none" anchor="ctr">
            <a:prstTxWarp prst="textNoShape">
              <a:avLst/>
            </a:prstTxWarp>
          </a:bodyPr>
          <a:lstStyle/>
          <a:p>
            <a:pPr algn="ctr"/>
            <a:endParaRPr lang="en-US"/>
          </a:p>
        </p:txBody>
      </p:sp>
      <p:sp>
        <p:nvSpPr>
          <p:cNvPr id="74762" name="AutoShape 10"/>
          <p:cNvSpPr>
            <a:spLocks/>
          </p:cNvSpPr>
          <p:nvPr/>
        </p:nvSpPr>
        <p:spPr bwMode="auto">
          <a:xfrm rot="16200000">
            <a:off x="4063918" y="5250073"/>
            <a:ext cx="76200" cy="741362"/>
          </a:xfrm>
          <a:prstGeom prst="leftBracket">
            <a:avLst>
              <a:gd name="adj" fmla="val 81076"/>
            </a:avLst>
          </a:prstGeom>
          <a:noFill/>
          <a:ln w="9525">
            <a:solidFill>
              <a:schemeClr val="accent2"/>
            </a:solidFill>
            <a:round/>
            <a:headEnd type="triangle" w="med" len="med"/>
            <a:tailEnd type="triangle" w="med" len="med"/>
          </a:ln>
        </p:spPr>
        <p:txBody>
          <a:bodyPr wrap="none" anchor="ctr">
            <a:prstTxWarp prst="textNoShape">
              <a:avLst/>
            </a:prstTxWarp>
          </a:bodyPr>
          <a:lstStyle/>
          <a:p>
            <a:endParaRPr lang="en-US"/>
          </a:p>
        </p:txBody>
      </p:sp>
      <p:sp>
        <p:nvSpPr>
          <p:cNvPr id="74763" name="AutoShape 11"/>
          <p:cNvSpPr>
            <a:spLocks/>
          </p:cNvSpPr>
          <p:nvPr/>
        </p:nvSpPr>
        <p:spPr bwMode="auto">
          <a:xfrm rot="16200000">
            <a:off x="4192304" y="5328286"/>
            <a:ext cx="76200" cy="741362"/>
          </a:xfrm>
          <a:prstGeom prst="leftBracket">
            <a:avLst>
              <a:gd name="adj" fmla="val 81076"/>
            </a:avLst>
          </a:prstGeom>
          <a:noFill/>
          <a:ln w="9525">
            <a:solidFill>
              <a:schemeClr val="tx1"/>
            </a:solidFill>
            <a:round/>
            <a:headEnd type="triangle" w="med" len="med"/>
            <a:tailEnd type="triangle" w="med" len="med"/>
          </a:ln>
        </p:spPr>
        <p:txBody>
          <a:bodyPr wrap="none" anchor="ctr">
            <a:prstTxWarp prst="textNoShape">
              <a:avLst/>
            </a:prstTxWarp>
          </a:bodyPr>
          <a:lstStyle/>
          <a:p>
            <a:endParaRPr lang="en-US"/>
          </a:p>
        </p:txBody>
      </p:sp>
      <p:sp>
        <p:nvSpPr>
          <p:cNvPr id="74765" name="AutoShape 13"/>
          <p:cNvSpPr>
            <a:spLocks/>
          </p:cNvSpPr>
          <p:nvPr/>
        </p:nvSpPr>
        <p:spPr bwMode="auto">
          <a:xfrm rot="16200000">
            <a:off x="4332004" y="5412135"/>
            <a:ext cx="76200" cy="741362"/>
          </a:xfrm>
          <a:prstGeom prst="leftBracket">
            <a:avLst>
              <a:gd name="adj" fmla="val 81076"/>
            </a:avLst>
          </a:prstGeom>
          <a:noFill/>
          <a:ln w="9525">
            <a:solidFill>
              <a:srgbClr val="FF6600"/>
            </a:solidFill>
            <a:round/>
            <a:headEnd type="triangle" w="med" len="med"/>
            <a:tailEnd type="triangle" w="med" len="med"/>
          </a:ln>
        </p:spPr>
        <p:txBody>
          <a:bodyPr wrap="none" anchor="ctr">
            <a:prstTxWarp prst="textNoShape">
              <a:avLst/>
            </a:prstTxWarp>
          </a:bodyPr>
          <a:lstStyle/>
          <a:p>
            <a:endParaRPr lang="en-US"/>
          </a:p>
        </p:txBody>
      </p:sp>
      <p:sp>
        <p:nvSpPr>
          <p:cNvPr id="74766" name="AutoShape 14"/>
          <p:cNvSpPr>
            <a:spLocks/>
          </p:cNvSpPr>
          <p:nvPr/>
        </p:nvSpPr>
        <p:spPr bwMode="auto">
          <a:xfrm rot="16200000">
            <a:off x="4467443" y="5490379"/>
            <a:ext cx="76200" cy="741363"/>
          </a:xfrm>
          <a:prstGeom prst="leftBracket">
            <a:avLst>
              <a:gd name="adj" fmla="val 81076"/>
            </a:avLst>
          </a:prstGeom>
          <a:noFill/>
          <a:ln w="9525">
            <a:solidFill>
              <a:schemeClr val="bg2"/>
            </a:solidFill>
            <a:round/>
            <a:headEnd type="triangle" w="med" len="med"/>
            <a:tailEnd type="triangle" w="med" len="me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a:solidFill>
                  <a:schemeClr val="tx1"/>
                </a:solidFill>
              </a:rPr>
              <a:t>Transliterator operator </a:t>
            </a:r>
            <a:r>
              <a:rPr lang="en-US" i="1">
                <a:solidFill>
                  <a:schemeClr val="tx1"/>
                </a:solidFill>
                <a:latin typeface="Courier New" charset="0"/>
              </a:rPr>
              <a:t>tr</a:t>
            </a:r>
            <a:endParaRPr lang="en-US" sz="4000"/>
          </a:p>
        </p:txBody>
      </p:sp>
      <p:sp>
        <p:nvSpPr>
          <p:cNvPr id="185347" name="Rectangle 3"/>
          <p:cNvSpPr>
            <a:spLocks noGrp="1" noChangeArrowheads="1"/>
          </p:cNvSpPr>
          <p:nvPr>
            <p:ph type="body" idx="1"/>
          </p:nvPr>
        </p:nvSpPr>
        <p:spPr>
          <a:xfrm>
            <a:off x="540750" y="1575132"/>
            <a:ext cx="8229600" cy="4525963"/>
          </a:xfrm>
        </p:spPr>
        <p:txBody>
          <a:bodyPr/>
          <a:lstStyle/>
          <a:p>
            <a:pPr>
              <a:lnSpc>
                <a:spcPct val="90000"/>
              </a:lnSpc>
            </a:pPr>
            <a:r>
              <a:rPr lang="en-US" sz="2400" dirty="0"/>
              <a:t>More examples:</a:t>
            </a:r>
          </a:p>
          <a:p>
            <a:pPr lvl="1">
              <a:lnSpc>
                <a:spcPct val="90000"/>
              </a:lnSpc>
            </a:pPr>
            <a:r>
              <a:rPr lang="en-US" sz="2000" dirty="0"/>
              <a:t>Change bases to their complements:</a:t>
            </a:r>
            <a:endParaRPr lang="en-US" sz="2000" dirty="0">
              <a:latin typeface="Courier New" charset="0"/>
            </a:endParaRPr>
          </a:p>
          <a:p>
            <a:pPr>
              <a:lnSpc>
                <a:spcPct val="90000"/>
              </a:lnSpc>
              <a:buFontTx/>
              <a:buNone/>
            </a:pPr>
            <a:r>
              <a:rPr lang="en-US" sz="2400" dirty="0">
                <a:latin typeface="Courier New" charset="0"/>
              </a:rPr>
              <a:t>		</a:t>
            </a:r>
            <a:r>
              <a:rPr lang="en-US" sz="1800" dirty="0">
                <a:latin typeface="Courier New" charset="0"/>
              </a:rPr>
              <a:t>$DNA = ‘ACGTTTAA’;</a:t>
            </a:r>
            <a:r>
              <a:rPr lang="en-US" sz="2000" dirty="0">
                <a:latin typeface="Courier New" charset="0"/>
              </a:rPr>
              <a:t> </a:t>
            </a:r>
          </a:p>
          <a:p>
            <a:pPr>
              <a:lnSpc>
                <a:spcPct val="90000"/>
              </a:lnSpc>
              <a:buFontTx/>
              <a:buNone/>
            </a:pPr>
            <a:r>
              <a:rPr lang="en-US" sz="1800" dirty="0">
                <a:latin typeface="Courier New" charset="0"/>
              </a:rPr>
              <a:t>		$DNA =~ </a:t>
            </a:r>
            <a:r>
              <a:rPr lang="en-US" sz="1800" dirty="0" err="1">
                <a:latin typeface="Courier New" charset="0"/>
              </a:rPr>
              <a:t>tr</a:t>
            </a:r>
            <a:r>
              <a:rPr lang="en-US" sz="1800" dirty="0">
                <a:latin typeface="Courier New" charset="0"/>
              </a:rPr>
              <a:t>/</a:t>
            </a:r>
            <a:r>
              <a:rPr lang="en-US" sz="1800" dirty="0">
                <a:solidFill>
                  <a:srgbClr val="FF0000"/>
                </a:solidFill>
                <a:latin typeface="Courier New" charset="0"/>
              </a:rPr>
              <a:t>A</a:t>
            </a:r>
            <a:r>
              <a:rPr lang="en-US" sz="1800" dirty="0">
                <a:solidFill>
                  <a:srgbClr val="009900"/>
                </a:solidFill>
                <a:latin typeface="Courier New" charset="0"/>
              </a:rPr>
              <a:t>C</a:t>
            </a:r>
            <a:r>
              <a:rPr lang="en-US" sz="1800" dirty="0">
                <a:solidFill>
                  <a:schemeClr val="accent2"/>
                </a:solidFill>
                <a:latin typeface="Courier New" charset="0"/>
              </a:rPr>
              <a:t>G</a:t>
            </a:r>
            <a:r>
              <a:rPr lang="en-US" sz="1800" dirty="0">
                <a:latin typeface="Courier New" charset="0"/>
              </a:rPr>
              <a:t>T/</a:t>
            </a:r>
            <a:r>
              <a:rPr lang="en-US" sz="1800" dirty="0">
                <a:solidFill>
                  <a:srgbClr val="FF0000"/>
                </a:solidFill>
                <a:latin typeface="Courier New" charset="0"/>
              </a:rPr>
              <a:t>T</a:t>
            </a:r>
            <a:r>
              <a:rPr lang="en-US" sz="1800" dirty="0">
                <a:solidFill>
                  <a:srgbClr val="009900"/>
                </a:solidFill>
                <a:latin typeface="Courier New" charset="0"/>
              </a:rPr>
              <a:t>G</a:t>
            </a:r>
            <a:r>
              <a:rPr lang="en-US" sz="1800" dirty="0">
                <a:solidFill>
                  <a:schemeClr val="accent2"/>
                </a:solidFill>
                <a:latin typeface="Courier New" charset="0"/>
              </a:rPr>
              <a:t>C</a:t>
            </a:r>
            <a:r>
              <a:rPr lang="en-US" sz="1800" dirty="0">
                <a:latin typeface="Courier New" charset="0"/>
              </a:rPr>
              <a:t>A/; </a:t>
            </a:r>
            <a:r>
              <a:rPr lang="en-US" sz="2000" dirty="0">
                <a:solidFill>
                  <a:srgbClr val="FF0000"/>
                </a:solidFill>
              </a:rPr>
              <a:t>#produces TGCAAATT</a:t>
            </a:r>
            <a:endParaRPr lang="en-US" sz="2000" dirty="0"/>
          </a:p>
          <a:p>
            <a:pPr lvl="1">
              <a:lnSpc>
                <a:spcPct val="90000"/>
              </a:lnSpc>
            </a:pPr>
            <a:endParaRPr lang="en-US" sz="2000" dirty="0"/>
          </a:p>
          <a:p>
            <a:pPr lvl="1">
              <a:lnSpc>
                <a:spcPct val="90000"/>
              </a:lnSpc>
            </a:pPr>
            <a:r>
              <a:rPr lang="en-US" sz="2000" dirty="0"/>
              <a:t>Count the number of a particular character in a string:</a:t>
            </a:r>
            <a:endParaRPr lang="en-US" sz="2000" dirty="0">
              <a:latin typeface="Courier New" charset="0"/>
            </a:endParaRPr>
          </a:p>
          <a:p>
            <a:pPr>
              <a:lnSpc>
                <a:spcPct val="90000"/>
              </a:lnSpc>
              <a:buFontTx/>
              <a:buNone/>
            </a:pPr>
            <a:r>
              <a:rPr lang="en-US" sz="2400" dirty="0">
                <a:latin typeface="Courier New" charset="0"/>
              </a:rPr>
              <a:t>		</a:t>
            </a:r>
            <a:r>
              <a:rPr lang="en-US" sz="1800" dirty="0">
                <a:latin typeface="Courier New" charset="0"/>
              </a:rPr>
              <a:t>$DNA = ‘ACGTTTAA’;</a:t>
            </a:r>
            <a:r>
              <a:rPr lang="en-US" sz="2000" dirty="0">
                <a:latin typeface="Courier New" charset="0"/>
              </a:rPr>
              <a:t> </a:t>
            </a:r>
          </a:p>
          <a:p>
            <a:pPr>
              <a:lnSpc>
                <a:spcPct val="90000"/>
              </a:lnSpc>
              <a:buFontTx/>
              <a:buNone/>
            </a:pPr>
            <a:r>
              <a:rPr lang="en-US" sz="1800" dirty="0">
                <a:latin typeface="Courier New" charset="0"/>
              </a:rPr>
              <a:t>		$</a:t>
            </a:r>
            <a:r>
              <a:rPr lang="en-US" sz="1800" dirty="0" err="1">
                <a:latin typeface="Courier New" charset="0"/>
              </a:rPr>
              <a:t>count_A</a:t>
            </a:r>
            <a:r>
              <a:rPr lang="en-US" sz="1800" dirty="0">
                <a:latin typeface="Courier New" charset="0"/>
              </a:rPr>
              <a:t> = ($DNA =~ </a:t>
            </a:r>
            <a:r>
              <a:rPr lang="en-US" sz="1800" dirty="0" err="1">
                <a:latin typeface="Courier New" charset="0"/>
              </a:rPr>
              <a:t>tr/Aa</a:t>
            </a:r>
            <a:r>
              <a:rPr lang="en-US" sz="1800" dirty="0">
                <a:latin typeface="Courier New" charset="0"/>
              </a:rPr>
              <a:t>//); </a:t>
            </a:r>
          </a:p>
          <a:p>
            <a:pPr>
              <a:lnSpc>
                <a:spcPct val="90000"/>
              </a:lnSpc>
              <a:buFontTx/>
              <a:buNone/>
            </a:pPr>
            <a:r>
              <a:rPr lang="en-US" sz="1800" dirty="0">
                <a:latin typeface="Courier New" charset="0"/>
              </a:rPr>
              <a:t>		$</a:t>
            </a:r>
            <a:r>
              <a:rPr lang="en-US" sz="1800" dirty="0" err="1">
                <a:latin typeface="Courier New" charset="0"/>
              </a:rPr>
              <a:t>count_G</a:t>
            </a:r>
            <a:r>
              <a:rPr lang="en-US" sz="1800" dirty="0">
                <a:latin typeface="Courier New" charset="0"/>
              </a:rPr>
              <a:t> = ($DNA =~ </a:t>
            </a:r>
            <a:r>
              <a:rPr lang="en-US" sz="1800" dirty="0" err="1">
                <a:latin typeface="Courier New" charset="0"/>
              </a:rPr>
              <a:t>tr/Gg</a:t>
            </a:r>
            <a:r>
              <a:rPr lang="en-US" sz="1800" dirty="0">
                <a:latin typeface="Courier New" charset="0"/>
              </a:rPr>
              <a:t>//); </a:t>
            </a:r>
          </a:p>
          <a:p>
            <a:pPr>
              <a:lnSpc>
                <a:spcPct val="90000"/>
              </a:lnSpc>
              <a:buFontTx/>
              <a:buNone/>
            </a:pPr>
            <a:r>
              <a:rPr lang="en-US" sz="1800" dirty="0">
                <a:latin typeface="Courier New" charset="0"/>
              </a:rPr>
              <a:t>		print “A: $</a:t>
            </a:r>
            <a:r>
              <a:rPr lang="en-US" sz="1800" dirty="0" err="1">
                <a:latin typeface="Courier New" charset="0"/>
              </a:rPr>
              <a:t>count_A</a:t>
            </a:r>
            <a:r>
              <a:rPr lang="en-US" sz="1800" dirty="0">
                <a:latin typeface="Courier New" charset="0"/>
              </a:rPr>
              <a:t> - G: $</a:t>
            </a:r>
            <a:r>
              <a:rPr lang="en-US" sz="1800" dirty="0" err="1">
                <a:latin typeface="Courier New" charset="0"/>
              </a:rPr>
              <a:t>count_G\n</a:t>
            </a:r>
            <a:r>
              <a:rPr lang="en-US" sz="1800" dirty="0">
                <a:latin typeface="Courier New" charset="0"/>
              </a:rPr>
              <a:t>”; </a:t>
            </a:r>
          </a:p>
          <a:p>
            <a:pPr>
              <a:lnSpc>
                <a:spcPct val="90000"/>
              </a:lnSpc>
              <a:buFontTx/>
              <a:buNone/>
            </a:pPr>
            <a:r>
              <a:rPr lang="en-US" sz="1800" dirty="0">
                <a:latin typeface="Courier New" charset="0"/>
              </a:rPr>
              <a:t>		</a:t>
            </a:r>
            <a:r>
              <a:rPr lang="en-US" sz="2000" dirty="0">
                <a:solidFill>
                  <a:srgbClr val="FF0000"/>
                </a:solidFill>
              </a:rPr>
              <a:t># prints: A: 3 - G:1</a:t>
            </a:r>
          </a:p>
        </p:txBody>
      </p:sp>
      <p:sp>
        <p:nvSpPr>
          <p:cNvPr id="185348" name="AutoShape 4"/>
          <p:cNvSpPr>
            <a:spLocks/>
          </p:cNvSpPr>
          <p:nvPr/>
        </p:nvSpPr>
        <p:spPr bwMode="auto">
          <a:xfrm rot="16200000">
            <a:off x="2961584" y="2691564"/>
            <a:ext cx="76200" cy="649288"/>
          </a:xfrm>
          <a:prstGeom prst="leftBracket">
            <a:avLst>
              <a:gd name="adj" fmla="val 71007"/>
            </a:avLst>
          </a:prstGeom>
          <a:noFill/>
          <a:ln w="9525">
            <a:solidFill>
              <a:srgbClr val="FF0000"/>
            </a:solidFill>
            <a:round/>
            <a:headEnd type="triangle" w="med" len="med"/>
            <a:tailEnd type="triangle" w="med" len="med"/>
          </a:ln>
        </p:spPr>
        <p:txBody>
          <a:bodyPr wrap="none" anchor="ctr">
            <a:prstTxWarp prst="textNoShape">
              <a:avLst/>
            </a:prstTxWarp>
          </a:bodyPr>
          <a:lstStyle/>
          <a:p>
            <a:endParaRPr lang="en-US"/>
          </a:p>
        </p:txBody>
      </p:sp>
      <p:sp>
        <p:nvSpPr>
          <p:cNvPr id="185349" name="AutoShape 5"/>
          <p:cNvSpPr>
            <a:spLocks/>
          </p:cNvSpPr>
          <p:nvPr/>
        </p:nvSpPr>
        <p:spPr bwMode="auto">
          <a:xfrm rot="16200000">
            <a:off x="3122339" y="2746708"/>
            <a:ext cx="76200" cy="649288"/>
          </a:xfrm>
          <a:prstGeom prst="leftBracket">
            <a:avLst>
              <a:gd name="adj" fmla="val 71007"/>
            </a:avLst>
          </a:prstGeom>
          <a:noFill/>
          <a:ln w="9525">
            <a:solidFill>
              <a:srgbClr val="339966"/>
            </a:solidFill>
            <a:round/>
            <a:headEnd type="triangle" w="med" len="med"/>
            <a:tailEnd type="triangle" w="med" len="med"/>
          </a:ln>
        </p:spPr>
        <p:txBody>
          <a:bodyPr vert="eaVert" wrap="none" anchor="ctr">
            <a:prstTxWarp prst="textNoShape">
              <a:avLst/>
            </a:prstTxWarp>
          </a:bodyPr>
          <a:lstStyle/>
          <a:p>
            <a:pPr algn="ctr"/>
            <a:endParaRPr lang="en-US"/>
          </a:p>
        </p:txBody>
      </p:sp>
      <p:sp>
        <p:nvSpPr>
          <p:cNvPr id="185350" name="AutoShape 6"/>
          <p:cNvSpPr>
            <a:spLocks/>
          </p:cNvSpPr>
          <p:nvPr/>
        </p:nvSpPr>
        <p:spPr bwMode="auto">
          <a:xfrm rot="16200000">
            <a:off x="3243742" y="2822908"/>
            <a:ext cx="76200" cy="649287"/>
          </a:xfrm>
          <a:prstGeom prst="leftBracket">
            <a:avLst>
              <a:gd name="adj" fmla="val 71007"/>
            </a:avLst>
          </a:prstGeom>
          <a:noFill/>
          <a:ln w="9525">
            <a:solidFill>
              <a:schemeClr val="accent2"/>
            </a:solidFill>
            <a:round/>
            <a:headEnd type="triangle" w="med" len="med"/>
            <a:tailEnd type="triangle" w="med" len="med"/>
          </a:ln>
        </p:spPr>
        <p:txBody>
          <a:bodyPr wrap="none" anchor="ctr">
            <a:prstTxWarp prst="textNoShape">
              <a:avLst/>
            </a:prstTxWarp>
          </a:bodyPr>
          <a:lstStyle/>
          <a:p>
            <a:endParaRPr lang="en-US"/>
          </a:p>
        </p:txBody>
      </p:sp>
      <p:sp>
        <p:nvSpPr>
          <p:cNvPr id="185351" name="AutoShape 7"/>
          <p:cNvSpPr>
            <a:spLocks/>
          </p:cNvSpPr>
          <p:nvPr/>
        </p:nvSpPr>
        <p:spPr bwMode="auto">
          <a:xfrm rot="16200000">
            <a:off x="3397394" y="2886408"/>
            <a:ext cx="76200" cy="649288"/>
          </a:xfrm>
          <a:prstGeom prst="leftBracket">
            <a:avLst>
              <a:gd name="adj" fmla="val 71007"/>
            </a:avLst>
          </a:prstGeom>
          <a:noFill/>
          <a:ln w="9525">
            <a:solidFill>
              <a:schemeClr val="tx1"/>
            </a:solidFill>
            <a:round/>
            <a:headEnd type="triangle" w="med" len="med"/>
            <a:tailEnd type="triangle" w="med" len="me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z="4000"/>
              <a:t>Subroutines</a:t>
            </a:r>
          </a:p>
        </p:txBody>
      </p:sp>
      <p:sp>
        <p:nvSpPr>
          <p:cNvPr id="183299" name="Rectangle 3"/>
          <p:cNvSpPr>
            <a:spLocks noGrp="1" noChangeArrowheads="1"/>
          </p:cNvSpPr>
          <p:nvPr>
            <p:ph type="body" idx="1"/>
          </p:nvPr>
        </p:nvSpPr>
        <p:spPr/>
        <p:txBody>
          <a:bodyPr/>
          <a:lstStyle/>
          <a:p>
            <a:pPr>
              <a:lnSpc>
                <a:spcPct val="90000"/>
              </a:lnSpc>
            </a:pPr>
            <a:r>
              <a:rPr lang="en-US" sz="2000"/>
              <a:t>A user-defined function or </a:t>
            </a:r>
            <a:r>
              <a:rPr lang="en-US" sz="2000" i="1"/>
              <a:t>subroutine</a:t>
            </a:r>
            <a:r>
              <a:rPr lang="en-US" sz="2000"/>
              <a:t> is defined in Perl as follows:</a:t>
            </a:r>
            <a:endParaRPr lang="en-US" sz="2000">
              <a:latin typeface="Courier New" charset="0"/>
            </a:endParaRPr>
          </a:p>
          <a:p>
            <a:pPr>
              <a:lnSpc>
                <a:spcPct val="90000"/>
              </a:lnSpc>
              <a:buFontTx/>
              <a:buNone/>
            </a:pPr>
            <a:r>
              <a:rPr lang="en-US" sz="2000">
                <a:latin typeface="Courier New" charset="0"/>
              </a:rPr>
              <a:t>		</a:t>
            </a:r>
            <a:r>
              <a:rPr lang="en-US" sz="1600">
                <a:latin typeface="Courier New" charset="0"/>
              </a:rPr>
              <a:t>sub </a:t>
            </a:r>
            <a:r>
              <a:rPr lang="en-US" sz="1600" i="1">
                <a:latin typeface="Courier New" charset="0"/>
              </a:rPr>
              <a:t>subname </a:t>
            </a:r>
            <a:r>
              <a:rPr lang="en-US" sz="1600">
                <a:latin typeface="Courier New" charset="0"/>
              </a:rPr>
              <a:t>{</a:t>
            </a:r>
          </a:p>
          <a:p>
            <a:pPr>
              <a:lnSpc>
                <a:spcPct val="90000"/>
              </a:lnSpc>
              <a:buFontTx/>
              <a:buNone/>
            </a:pPr>
            <a:r>
              <a:rPr lang="en-US" sz="1600">
                <a:latin typeface="Courier New" charset="0"/>
              </a:rPr>
              <a:t>			</a:t>
            </a:r>
            <a:r>
              <a:rPr lang="en-US" sz="1600" i="1">
                <a:latin typeface="Courier New" charset="0"/>
              </a:rPr>
              <a:t>statement1</a:t>
            </a:r>
            <a:r>
              <a:rPr lang="en-US" sz="1600">
                <a:latin typeface="Courier New" charset="0"/>
              </a:rPr>
              <a:t>;</a:t>
            </a:r>
          </a:p>
          <a:p>
            <a:pPr>
              <a:lnSpc>
                <a:spcPct val="90000"/>
              </a:lnSpc>
              <a:buFontTx/>
              <a:buNone/>
            </a:pPr>
            <a:r>
              <a:rPr lang="en-US" sz="1600">
                <a:latin typeface="Courier New" charset="0"/>
              </a:rPr>
              <a:t>			</a:t>
            </a:r>
            <a:r>
              <a:rPr lang="en-US" sz="1600" i="1">
                <a:latin typeface="Courier New" charset="0"/>
              </a:rPr>
              <a:t>statement2</a:t>
            </a:r>
            <a:r>
              <a:rPr lang="en-US" sz="1600">
                <a:latin typeface="Courier New" charset="0"/>
              </a:rPr>
              <a:t>;</a:t>
            </a:r>
          </a:p>
          <a:p>
            <a:pPr>
              <a:lnSpc>
                <a:spcPct val="90000"/>
              </a:lnSpc>
              <a:buFontTx/>
              <a:buNone/>
            </a:pPr>
            <a:r>
              <a:rPr lang="en-US" sz="1600">
                <a:latin typeface="Courier New" charset="0"/>
              </a:rPr>
              <a:t>			</a:t>
            </a:r>
            <a:r>
              <a:rPr lang="en-US" sz="1600" i="1">
                <a:latin typeface="Courier New" charset="0"/>
              </a:rPr>
              <a:t>statement3</a:t>
            </a:r>
            <a:r>
              <a:rPr lang="en-US" sz="1600">
                <a:latin typeface="Courier New" charset="0"/>
              </a:rPr>
              <a:t>;</a:t>
            </a:r>
          </a:p>
          <a:p>
            <a:pPr>
              <a:lnSpc>
                <a:spcPct val="90000"/>
              </a:lnSpc>
              <a:buFontTx/>
              <a:buNone/>
            </a:pPr>
            <a:r>
              <a:rPr lang="en-US" sz="1600">
                <a:latin typeface="Courier New" charset="0"/>
              </a:rPr>
              <a:t>		}</a:t>
            </a:r>
            <a:r>
              <a:rPr lang="en-US" sz="1800">
                <a:latin typeface="Courier New" charset="0"/>
              </a:rPr>
              <a:t> </a:t>
            </a:r>
          </a:p>
          <a:p>
            <a:pPr>
              <a:lnSpc>
                <a:spcPct val="90000"/>
              </a:lnSpc>
            </a:pPr>
            <a:endParaRPr lang="en-US" sz="2000"/>
          </a:p>
          <a:p>
            <a:pPr>
              <a:lnSpc>
                <a:spcPct val="90000"/>
              </a:lnSpc>
            </a:pPr>
            <a:r>
              <a:rPr lang="en-US" sz="2000"/>
              <a:t>Simple example:</a:t>
            </a:r>
            <a:endParaRPr lang="en-US" sz="2000">
              <a:latin typeface="Courier New" charset="0"/>
            </a:endParaRPr>
          </a:p>
          <a:p>
            <a:pPr>
              <a:lnSpc>
                <a:spcPct val="90000"/>
              </a:lnSpc>
              <a:buFontTx/>
              <a:buNone/>
            </a:pPr>
            <a:r>
              <a:rPr lang="en-US" sz="2000">
                <a:latin typeface="Courier New" charset="0"/>
              </a:rPr>
              <a:t>		</a:t>
            </a:r>
            <a:r>
              <a:rPr lang="en-US" sz="1600">
                <a:latin typeface="Courier New" charset="0"/>
              </a:rPr>
              <a:t>sub hello {</a:t>
            </a:r>
          </a:p>
          <a:p>
            <a:pPr>
              <a:lnSpc>
                <a:spcPct val="90000"/>
              </a:lnSpc>
              <a:buFontTx/>
              <a:buNone/>
            </a:pPr>
            <a:r>
              <a:rPr lang="en-US" sz="1600">
                <a:latin typeface="Courier New" charset="0"/>
              </a:rPr>
              <a:t>			print "hello world!\n";</a:t>
            </a:r>
          </a:p>
          <a:p>
            <a:pPr>
              <a:lnSpc>
                <a:spcPct val="90000"/>
              </a:lnSpc>
              <a:buFontTx/>
              <a:buNone/>
            </a:pPr>
            <a:r>
              <a:rPr lang="en-US" sz="1600">
                <a:latin typeface="Courier New" charset="0"/>
              </a:rPr>
              <a:t>		}</a:t>
            </a:r>
            <a:endParaRPr lang="en-US" sz="200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solidFill>
                  <a:schemeClr val="tx1"/>
                </a:solidFill>
              </a:rPr>
              <a:t>Subroutines cont.</a:t>
            </a:r>
          </a:p>
        </p:txBody>
      </p:sp>
      <p:sp>
        <p:nvSpPr>
          <p:cNvPr id="99331" name="Rectangle 3"/>
          <p:cNvSpPr>
            <a:spLocks noGrp="1" noChangeArrowheads="1"/>
          </p:cNvSpPr>
          <p:nvPr>
            <p:ph type="body" idx="1"/>
          </p:nvPr>
        </p:nvSpPr>
        <p:spPr/>
        <p:txBody>
          <a:bodyPr/>
          <a:lstStyle/>
          <a:p>
            <a:pPr algn="just">
              <a:lnSpc>
                <a:spcPct val="90000"/>
              </a:lnSpc>
            </a:pPr>
            <a:r>
              <a:rPr lang="en-US" sz="2200"/>
              <a:t>Subroutine can be anywhere in your program text they are skipped on execution), but it is most common to put them at the end of the file </a:t>
            </a:r>
          </a:p>
          <a:p>
            <a:pPr>
              <a:lnSpc>
                <a:spcPct val="90000"/>
              </a:lnSpc>
            </a:pPr>
            <a:r>
              <a:rPr lang="en-US" sz="2200"/>
              <a:t>You can call a subroutine using its name followed by a parenthesized list of arguments</a:t>
            </a:r>
            <a:endParaRPr lang="en-US" sz="2200">
              <a:latin typeface="Courier New" charset="0"/>
            </a:endParaRPr>
          </a:p>
          <a:p>
            <a:pPr algn="just">
              <a:lnSpc>
                <a:spcPct val="90000"/>
              </a:lnSpc>
            </a:pPr>
            <a:r>
              <a:rPr lang="en-US" sz="2200"/>
              <a:t>Within the subroutine body, you may use any variable from the main program (variables in Perl are </a:t>
            </a:r>
            <a:r>
              <a:rPr lang="en-US" sz="2200" i="1"/>
              <a:t>global</a:t>
            </a:r>
            <a:r>
              <a:rPr lang="en-US" sz="2200"/>
              <a:t> by default)</a:t>
            </a:r>
            <a:endParaRPr lang="en-US" sz="2000"/>
          </a:p>
          <a:p>
            <a:pPr>
              <a:lnSpc>
                <a:spcPct val="90000"/>
              </a:lnSpc>
              <a:buFontTx/>
              <a:buNone/>
            </a:pPr>
            <a:r>
              <a:rPr lang="en-US" sz="1800">
                <a:latin typeface="Courier New" charset="0"/>
              </a:rPr>
              <a:t>		#!/usr/local/bin/perl -w</a:t>
            </a:r>
          </a:p>
          <a:p>
            <a:pPr>
              <a:lnSpc>
                <a:spcPct val="90000"/>
              </a:lnSpc>
              <a:buFontTx/>
              <a:buNone/>
            </a:pPr>
            <a:r>
              <a:rPr lang="en-US" sz="1800">
                <a:latin typeface="Courier New" charset="0"/>
              </a:rPr>
              <a:t>		$user = ”guglielmo";</a:t>
            </a:r>
          </a:p>
          <a:p>
            <a:pPr>
              <a:lnSpc>
                <a:spcPct val="90000"/>
              </a:lnSpc>
              <a:buFontTx/>
              <a:buNone/>
            </a:pPr>
            <a:r>
              <a:rPr lang="en-US" sz="1800">
                <a:latin typeface="Courier New" charset="0"/>
              </a:rPr>
              <a:t>		</a:t>
            </a:r>
            <a:r>
              <a:rPr lang="en-US" sz="1800">
                <a:solidFill>
                  <a:srgbClr val="009900"/>
                </a:solidFill>
                <a:latin typeface="Courier New" charset="0"/>
              </a:rPr>
              <a:t>hello();</a:t>
            </a:r>
          </a:p>
          <a:p>
            <a:pPr>
              <a:lnSpc>
                <a:spcPct val="90000"/>
              </a:lnSpc>
              <a:buFontTx/>
              <a:buNone/>
            </a:pPr>
            <a:r>
              <a:rPr lang="en-US" sz="1800">
                <a:latin typeface="Courier New" charset="0"/>
              </a:rPr>
              <a:t>		print "goodbye $user!\n";</a:t>
            </a:r>
          </a:p>
          <a:p>
            <a:pPr>
              <a:lnSpc>
                <a:spcPct val="90000"/>
              </a:lnSpc>
              <a:buFontTx/>
              <a:buNone/>
            </a:pPr>
            <a:r>
              <a:rPr lang="en-US" sz="1800">
                <a:latin typeface="Courier New" charset="0"/>
              </a:rPr>
              <a:t>		</a:t>
            </a:r>
            <a:r>
              <a:rPr lang="en-US" sz="1800">
                <a:solidFill>
                  <a:srgbClr val="009900"/>
                </a:solidFill>
                <a:latin typeface="Courier New" charset="0"/>
              </a:rPr>
              <a:t>sub hello {</a:t>
            </a:r>
          </a:p>
          <a:p>
            <a:pPr>
              <a:lnSpc>
                <a:spcPct val="90000"/>
              </a:lnSpc>
              <a:buFontTx/>
              <a:buNone/>
            </a:pPr>
            <a:r>
              <a:rPr lang="en-US" sz="1800">
                <a:solidFill>
                  <a:srgbClr val="009900"/>
                </a:solidFill>
                <a:latin typeface="Courier New" charset="0"/>
              </a:rPr>
              <a:t>			print "hello $user!\n";</a:t>
            </a:r>
          </a:p>
          <a:p>
            <a:pPr>
              <a:lnSpc>
                <a:spcPct val="90000"/>
              </a:lnSpc>
              <a:buFontTx/>
              <a:buNone/>
            </a:pPr>
            <a:r>
              <a:rPr lang="en-US" sz="1800">
                <a:solidFill>
                  <a:srgbClr val="009900"/>
                </a:solidFill>
                <a:latin typeface="Courier New" charset="0"/>
              </a:rPr>
              <a:t>		}</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solidFill>
                  <a:schemeClr val="tx1"/>
                </a:solidFill>
              </a:rPr>
              <a:t>Calling a Subroutines</a:t>
            </a:r>
          </a:p>
        </p:txBody>
      </p:sp>
      <p:sp>
        <p:nvSpPr>
          <p:cNvPr id="3075" name="Rectangle 3"/>
          <p:cNvSpPr>
            <a:spLocks noGrp="1" noChangeArrowheads="1"/>
          </p:cNvSpPr>
          <p:nvPr>
            <p:ph type="body" idx="1"/>
          </p:nvPr>
        </p:nvSpPr>
        <p:spPr/>
        <p:txBody>
          <a:bodyPr/>
          <a:lstStyle/>
          <a:p>
            <a:pPr>
              <a:lnSpc>
                <a:spcPct val="90000"/>
              </a:lnSpc>
            </a:pPr>
            <a:r>
              <a:rPr lang="en-US" sz="2400" dirty="0"/>
              <a:t>You can also use variables from the subroutine back in the main program (it is the same global variable):</a:t>
            </a:r>
            <a:endParaRPr lang="en-US" dirty="0"/>
          </a:p>
          <a:p>
            <a:pPr>
              <a:lnSpc>
                <a:spcPct val="90000"/>
              </a:lnSpc>
              <a:buFontTx/>
              <a:buNone/>
            </a:pPr>
            <a:r>
              <a:rPr lang="en-US" sz="2000" dirty="0">
                <a:latin typeface="Courier New" charset="0"/>
              </a:rPr>
              <a:t>		</a:t>
            </a:r>
          </a:p>
          <a:p>
            <a:pPr>
              <a:lnSpc>
                <a:spcPct val="90000"/>
              </a:lnSpc>
              <a:buFontTx/>
              <a:buNone/>
            </a:pPr>
            <a:r>
              <a:rPr lang="en-US" sz="2000" dirty="0">
                <a:latin typeface="Courier New" charset="0"/>
              </a:rPr>
              <a:t>		</a:t>
            </a:r>
            <a:r>
              <a:rPr lang="en-US" sz="1800" dirty="0">
                <a:latin typeface="Courier New" charset="0"/>
              </a:rPr>
              <a:t>#!/</a:t>
            </a:r>
            <a:r>
              <a:rPr lang="en-US" sz="1800" dirty="0" err="1">
                <a:latin typeface="Courier New" charset="0"/>
              </a:rPr>
              <a:t>usr/local/bin/perl</a:t>
            </a:r>
            <a:r>
              <a:rPr lang="en-US" sz="1800" dirty="0">
                <a:latin typeface="Courier New" charset="0"/>
              </a:rPr>
              <a:t> -</a:t>
            </a:r>
            <a:r>
              <a:rPr lang="en-US" sz="1800" dirty="0" err="1">
                <a:latin typeface="Courier New" charset="0"/>
              </a:rPr>
              <a:t>w</a:t>
            </a:r>
            <a:endParaRPr lang="en-US" sz="1800" dirty="0">
              <a:latin typeface="Courier New" charset="0"/>
            </a:endParaRPr>
          </a:p>
          <a:p>
            <a:pPr>
              <a:lnSpc>
                <a:spcPct val="90000"/>
              </a:lnSpc>
              <a:buFontTx/>
              <a:buNone/>
            </a:pPr>
            <a:r>
              <a:rPr lang="en-US" sz="1800" dirty="0">
                <a:latin typeface="Courier New" charset="0"/>
              </a:rPr>
              <a:t>		$a = 1; $</a:t>
            </a:r>
            <a:r>
              <a:rPr lang="en-US" sz="1800" dirty="0" err="1">
                <a:latin typeface="Courier New" charset="0"/>
              </a:rPr>
              <a:t>b</a:t>
            </a:r>
            <a:r>
              <a:rPr lang="en-US" sz="1800" dirty="0">
                <a:latin typeface="Courier New" charset="0"/>
              </a:rPr>
              <a:t> = 2;</a:t>
            </a:r>
          </a:p>
          <a:p>
            <a:pPr>
              <a:lnSpc>
                <a:spcPct val="90000"/>
              </a:lnSpc>
              <a:buFontTx/>
              <a:buNone/>
            </a:pPr>
            <a:r>
              <a:rPr lang="en-US" sz="1800" dirty="0">
                <a:latin typeface="Courier New" charset="0"/>
              </a:rPr>
              <a:t>		$sum = 0;</a:t>
            </a:r>
          </a:p>
          <a:p>
            <a:pPr>
              <a:lnSpc>
                <a:spcPct val="90000"/>
              </a:lnSpc>
              <a:buFontTx/>
              <a:buNone/>
            </a:pPr>
            <a:r>
              <a:rPr lang="en-US" sz="1800" dirty="0">
                <a:latin typeface="Courier New" charset="0"/>
              </a:rPr>
              <a:t>		</a:t>
            </a:r>
            <a:r>
              <a:rPr lang="en-US" sz="1800" dirty="0" err="1">
                <a:latin typeface="Courier New" charset="0"/>
              </a:rPr>
              <a:t>sum_a_and_b</a:t>
            </a:r>
            <a:r>
              <a:rPr lang="en-US" sz="1800" dirty="0">
                <a:latin typeface="Courier New" charset="0"/>
              </a:rPr>
              <a:t>();</a:t>
            </a:r>
          </a:p>
          <a:p>
            <a:pPr>
              <a:lnSpc>
                <a:spcPct val="90000"/>
              </a:lnSpc>
              <a:buFontTx/>
              <a:buNone/>
            </a:pPr>
            <a:r>
              <a:rPr lang="en-US" sz="1800" dirty="0">
                <a:latin typeface="Courier New" charset="0"/>
              </a:rPr>
              <a:t>		print "sum of $a plus $</a:t>
            </a:r>
            <a:r>
              <a:rPr lang="en-US" sz="1800" dirty="0" err="1">
                <a:latin typeface="Courier New" charset="0"/>
              </a:rPr>
              <a:t>b</a:t>
            </a:r>
            <a:r>
              <a:rPr lang="en-US" sz="1800" dirty="0">
                <a:latin typeface="Courier New" charset="0"/>
              </a:rPr>
              <a:t>: $sum\</a:t>
            </a:r>
            <a:r>
              <a:rPr lang="en-US" sz="1800" dirty="0" err="1">
                <a:latin typeface="Courier New" charset="0"/>
              </a:rPr>
              <a:t>n</a:t>
            </a:r>
            <a:r>
              <a:rPr lang="en-US" sz="1800" dirty="0">
                <a:latin typeface="Courier New" charset="0"/>
              </a:rPr>
              <a:t>";</a:t>
            </a:r>
          </a:p>
          <a:p>
            <a:pPr>
              <a:lnSpc>
                <a:spcPct val="90000"/>
              </a:lnSpc>
              <a:buFontTx/>
              <a:buNone/>
            </a:pPr>
            <a:r>
              <a:rPr lang="en-US" sz="1800" dirty="0">
                <a:latin typeface="Courier New" charset="0"/>
              </a:rPr>
              <a:t>		sub </a:t>
            </a:r>
            <a:r>
              <a:rPr lang="en-US" sz="1800" dirty="0" err="1">
                <a:latin typeface="Courier New" charset="0"/>
              </a:rPr>
              <a:t>sum_a_and_b</a:t>
            </a:r>
            <a:r>
              <a:rPr lang="en-US" sz="1800" dirty="0">
                <a:latin typeface="Courier New" charset="0"/>
              </a:rPr>
              <a:t>{</a:t>
            </a:r>
          </a:p>
          <a:p>
            <a:pPr>
              <a:lnSpc>
                <a:spcPct val="90000"/>
              </a:lnSpc>
              <a:buFontTx/>
              <a:buNone/>
            </a:pPr>
            <a:r>
              <a:rPr lang="en-US" sz="1800" dirty="0">
                <a:latin typeface="Courier New" charset="0"/>
              </a:rPr>
              <a:t>			$sum = $a + $</a:t>
            </a:r>
            <a:r>
              <a:rPr lang="en-US" sz="1800" dirty="0" err="1">
                <a:latin typeface="Courier New" charset="0"/>
              </a:rPr>
              <a:t>b</a:t>
            </a:r>
            <a:r>
              <a:rPr lang="en-US" sz="1800" dirty="0">
                <a:latin typeface="Courier New" charset="0"/>
              </a:rPr>
              <a:t>;</a:t>
            </a:r>
          </a:p>
          <a:p>
            <a:pPr>
              <a:lnSpc>
                <a:spcPct val="90000"/>
              </a:lnSpc>
              <a:buFontTx/>
              <a:buNone/>
            </a:pPr>
            <a:r>
              <a:rPr lang="en-US" sz="1800" dirty="0">
                <a:latin typeface="Courier New" charset="0"/>
              </a:rPr>
              <a:t>		}</a:t>
            </a:r>
          </a:p>
          <a:p>
            <a:pPr>
              <a:lnSpc>
                <a:spcPct val="90000"/>
              </a:lnSpc>
              <a:buFontTx/>
              <a:buNone/>
            </a:pPr>
            <a:r>
              <a:rPr lang="en-US" sz="1800" dirty="0">
                <a:latin typeface="Courier New" charset="0"/>
              </a:rPr>
              <a:t>		</a:t>
            </a:r>
          </a:p>
        </p:txBody>
      </p:sp>
      <p:sp>
        <p:nvSpPr>
          <p:cNvPr id="3083" name="Rectangle 11"/>
          <p:cNvSpPr>
            <a:spLocks noChangeArrowheads="1"/>
          </p:cNvSpPr>
          <p:nvPr/>
        </p:nvSpPr>
        <p:spPr bwMode="auto">
          <a:xfrm>
            <a:off x="-78210" y="5207767"/>
            <a:ext cx="5435600" cy="339725"/>
          </a:xfrm>
          <a:prstGeom prst="rect">
            <a:avLst/>
          </a:prstGeom>
          <a:noFill/>
          <a:ln w="9525">
            <a:noFill/>
            <a:miter lim="800000"/>
            <a:headEnd/>
            <a:tailEnd/>
          </a:ln>
        </p:spPr>
        <p:txBody>
          <a:bodyPr wrap="none">
            <a:prstTxWarp prst="textNoShape">
              <a:avLst/>
            </a:prstTxWarp>
            <a:spAutoFit/>
          </a:bodyPr>
          <a:lstStyle/>
          <a:p>
            <a:pPr eaLnBrk="1" hangingPunct="1">
              <a:lnSpc>
                <a:spcPct val="90000"/>
              </a:lnSpc>
              <a:spcBef>
                <a:spcPct val="20000"/>
              </a:spcBef>
            </a:pPr>
            <a:r>
              <a:rPr lang="en-US" sz="1800" dirty="0"/>
              <a:t>		</a:t>
            </a:r>
            <a:r>
              <a:rPr lang="en-US" sz="1800" dirty="0">
                <a:solidFill>
                  <a:srgbClr val="FF0000"/>
                </a:solidFill>
              </a:rPr>
              <a:t>prints =&gt;</a:t>
            </a:r>
            <a:r>
              <a:rPr lang="en-US" sz="1800" dirty="0"/>
              <a:t> </a:t>
            </a:r>
            <a:r>
              <a:rPr lang="en-US" sz="1800" dirty="0">
                <a:latin typeface="Courier New" charset="0"/>
              </a:rPr>
              <a:t>sum of 1 plus 2: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p:bldLst>
  </p:timing>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solidFill>
                  <a:schemeClr val="tx1"/>
                </a:solidFill>
              </a:rPr>
              <a:t>Returning Values</a:t>
            </a:r>
          </a:p>
        </p:txBody>
      </p:sp>
      <p:sp>
        <p:nvSpPr>
          <p:cNvPr id="86019" name="Rectangle 3"/>
          <p:cNvSpPr>
            <a:spLocks noGrp="1" noChangeArrowheads="1"/>
          </p:cNvSpPr>
          <p:nvPr>
            <p:ph type="body" idx="1"/>
          </p:nvPr>
        </p:nvSpPr>
        <p:spPr/>
        <p:txBody>
          <a:bodyPr/>
          <a:lstStyle/>
          <a:p>
            <a:pPr>
              <a:lnSpc>
                <a:spcPct val="90000"/>
              </a:lnSpc>
            </a:pPr>
            <a:r>
              <a:rPr lang="en-US" sz="2400"/>
              <a:t>You can return a value from a function, and use it in any expression:</a:t>
            </a:r>
          </a:p>
          <a:p>
            <a:pPr>
              <a:lnSpc>
                <a:spcPct val="90000"/>
              </a:lnSpc>
            </a:pPr>
            <a:endParaRPr lang="en-US" sz="2400">
              <a:latin typeface="Courier New" charset="0"/>
            </a:endParaRPr>
          </a:p>
          <a:p>
            <a:pPr>
              <a:lnSpc>
                <a:spcPct val="90000"/>
              </a:lnSpc>
              <a:buFontTx/>
              <a:buNone/>
            </a:pPr>
            <a:r>
              <a:rPr lang="en-US" sz="2000">
                <a:latin typeface="Courier New" charset="0"/>
              </a:rPr>
              <a:t>		</a:t>
            </a:r>
            <a:r>
              <a:rPr lang="en-US" sz="1800">
                <a:latin typeface="Courier New" charset="0"/>
              </a:rPr>
              <a:t>#!/usr/local/bin/perl -w</a:t>
            </a:r>
          </a:p>
          <a:p>
            <a:pPr>
              <a:lnSpc>
                <a:spcPct val="90000"/>
              </a:lnSpc>
              <a:buFontTx/>
              <a:buNone/>
            </a:pPr>
            <a:r>
              <a:rPr lang="en-US" sz="1800">
                <a:latin typeface="Courier New" charset="0"/>
              </a:rPr>
              <a:t>		$a = 1;</a:t>
            </a:r>
          </a:p>
          <a:p>
            <a:pPr>
              <a:lnSpc>
                <a:spcPct val="90000"/>
              </a:lnSpc>
              <a:buFontTx/>
              <a:buNone/>
            </a:pPr>
            <a:r>
              <a:rPr lang="en-US" sz="1800">
                <a:latin typeface="Courier New" charset="0"/>
              </a:rPr>
              <a:t>		$b = 2;</a:t>
            </a:r>
          </a:p>
          <a:p>
            <a:pPr>
              <a:lnSpc>
                <a:spcPct val="90000"/>
              </a:lnSpc>
              <a:buFontTx/>
              <a:buNone/>
            </a:pPr>
            <a:r>
              <a:rPr lang="en-US" sz="1800">
                <a:latin typeface="Courier New" charset="0"/>
              </a:rPr>
              <a:t>		$c = sum_a_and_b() + 1;</a:t>
            </a:r>
          </a:p>
          <a:p>
            <a:pPr>
              <a:lnSpc>
                <a:spcPct val="90000"/>
              </a:lnSpc>
              <a:buFontTx/>
              <a:buNone/>
            </a:pPr>
            <a:r>
              <a:rPr lang="en-US" sz="1800">
                <a:latin typeface="Courier New" charset="0"/>
              </a:rPr>
              <a:t>		print "value of c: $c\n";</a:t>
            </a:r>
          </a:p>
          <a:p>
            <a:pPr>
              <a:lnSpc>
                <a:spcPct val="90000"/>
              </a:lnSpc>
              <a:buFontTx/>
              <a:buNone/>
            </a:pPr>
            <a:r>
              <a:rPr lang="en-US" sz="1800">
                <a:latin typeface="Courier New" charset="0"/>
              </a:rPr>
              <a:t>		sub sum_a_and_b {</a:t>
            </a:r>
          </a:p>
          <a:p>
            <a:pPr>
              <a:lnSpc>
                <a:spcPct val="90000"/>
              </a:lnSpc>
              <a:buFontTx/>
              <a:buNone/>
            </a:pPr>
            <a:r>
              <a:rPr lang="en-US" sz="1800">
                <a:latin typeface="Courier New" charset="0"/>
              </a:rPr>
              <a:t>			return $a + $b;</a:t>
            </a:r>
          </a:p>
          <a:p>
            <a:pPr>
              <a:lnSpc>
                <a:spcPct val="90000"/>
              </a:lnSpc>
              <a:buFontTx/>
              <a:buNone/>
            </a:pPr>
            <a:r>
              <a:rPr lang="en-US" sz="1800">
                <a:latin typeface="Courier New" charset="0"/>
              </a:rPr>
              <a:t>		}</a:t>
            </a:r>
          </a:p>
          <a:p>
            <a:pPr>
              <a:lnSpc>
                <a:spcPct val="90000"/>
              </a:lnSpc>
              <a:buFontTx/>
              <a:buNone/>
            </a:pPr>
            <a:endParaRPr lang="en-US" sz="1800"/>
          </a:p>
        </p:txBody>
      </p:sp>
      <p:sp>
        <p:nvSpPr>
          <p:cNvPr id="86024" name="Rectangle 8"/>
          <p:cNvSpPr>
            <a:spLocks noChangeArrowheads="1"/>
          </p:cNvSpPr>
          <p:nvPr/>
        </p:nvSpPr>
        <p:spPr bwMode="auto">
          <a:xfrm>
            <a:off x="-162095" y="5279983"/>
            <a:ext cx="4749800" cy="339725"/>
          </a:xfrm>
          <a:prstGeom prst="rect">
            <a:avLst/>
          </a:prstGeom>
          <a:noFill/>
          <a:ln w="9525">
            <a:noFill/>
            <a:miter lim="800000"/>
            <a:headEnd/>
            <a:tailEnd/>
          </a:ln>
        </p:spPr>
        <p:txBody>
          <a:bodyPr wrap="none">
            <a:prstTxWarp prst="textNoShape">
              <a:avLst/>
            </a:prstTxWarp>
            <a:spAutoFit/>
          </a:bodyPr>
          <a:lstStyle/>
          <a:p>
            <a:pPr eaLnBrk="1" hangingPunct="1">
              <a:lnSpc>
                <a:spcPct val="90000"/>
              </a:lnSpc>
              <a:spcBef>
                <a:spcPct val="20000"/>
              </a:spcBef>
            </a:pPr>
            <a:r>
              <a:rPr lang="en-US" sz="1800" dirty="0"/>
              <a:t>		</a:t>
            </a:r>
            <a:r>
              <a:rPr lang="en-US" sz="1800" dirty="0">
                <a:solidFill>
                  <a:srgbClr val="FF0000"/>
                </a:solidFill>
              </a:rPr>
              <a:t>prints =&gt;</a:t>
            </a:r>
            <a:r>
              <a:rPr lang="en-US" sz="1800" dirty="0"/>
              <a:t> </a:t>
            </a:r>
            <a:r>
              <a:rPr lang="en-US" sz="1800" dirty="0">
                <a:latin typeface="Courier New" charset="0"/>
              </a:rPr>
              <a:t>value of </a:t>
            </a:r>
            <a:r>
              <a:rPr lang="en-US" sz="1800" dirty="0" err="1">
                <a:latin typeface="Courier New" charset="0"/>
              </a:rPr>
              <a:t>c</a:t>
            </a:r>
            <a:r>
              <a:rPr lang="en-US" sz="1800" dirty="0">
                <a:latin typeface="Courier New" charset="0"/>
              </a:rPr>
              <a:t>: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Numerical operators</a:t>
            </a:r>
            <a:endParaRPr lang="en-US" dirty="0"/>
          </a:p>
        </p:txBody>
      </p:sp>
      <p:sp>
        <p:nvSpPr>
          <p:cNvPr id="3" name="Content Placeholder 2"/>
          <p:cNvSpPr>
            <a:spLocks noGrp="1"/>
          </p:cNvSpPr>
          <p:nvPr>
            <p:ph idx="1"/>
          </p:nvPr>
        </p:nvSpPr>
        <p:spPr/>
        <p:txBody>
          <a:bodyPr>
            <a:normAutofit fontScale="70000" lnSpcReduction="20000"/>
          </a:bodyPr>
          <a:lstStyle/>
          <a:p>
            <a:pPr>
              <a:spcAft>
                <a:spcPts val="1200"/>
              </a:spcAft>
            </a:pPr>
            <a:r>
              <a:rPr lang="en-US" dirty="0" smtClean="0"/>
              <a:t>Perl provides the typical operators. For example:</a:t>
            </a:r>
          </a:p>
          <a:p>
            <a:pPr>
              <a:spcBef>
                <a:spcPts val="0"/>
              </a:spcBef>
              <a:spcAft>
                <a:spcPts val="600"/>
              </a:spcAft>
              <a:buNone/>
            </a:pPr>
            <a:r>
              <a:rPr lang="en-US" sz="2800" dirty="0" smtClean="0">
                <a:latin typeface="Courier"/>
              </a:rPr>
              <a:t>5+3 #5 plus 3, or 5</a:t>
            </a:r>
          </a:p>
          <a:p>
            <a:pPr>
              <a:spcBef>
                <a:spcPts val="0"/>
              </a:spcBef>
              <a:spcAft>
                <a:spcPts val="600"/>
              </a:spcAft>
              <a:buNone/>
            </a:pPr>
            <a:r>
              <a:rPr lang="en-US" sz="2800" dirty="0">
                <a:latin typeface="Courier"/>
              </a:rPr>
              <a:t>3</a:t>
            </a:r>
            <a:r>
              <a:rPr lang="en-US" sz="2800" dirty="0" smtClean="0">
                <a:latin typeface="Courier"/>
              </a:rPr>
              <a:t>.1-1.2 #3.1 minus 1.2, or 1.9</a:t>
            </a:r>
          </a:p>
          <a:p>
            <a:pPr>
              <a:spcBef>
                <a:spcPts val="0"/>
              </a:spcBef>
              <a:spcAft>
                <a:spcPts val="600"/>
              </a:spcAft>
              <a:buNone/>
            </a:pPr>
            <a:r>
              <a:rPr lang="en-US" sz="2800" dirty="0" smtClean="0">
                <a:latin typeface="Courier"/>
              </a:rPr>
              <a:t>4*4 # 4 times 4 = 16</a:t>
            </a:r>
          </a:p>
          <a:p>
            <a:pPr>
              <a:spcBef>
                <a:spcPts val="0"/>
              </a:spcBef>
              <a:spcAft>
                <a:spcPts val="600"/>
              </a:spcAft>
              <a:buNone/>
            </a:pPr>
            <a:r>
              <a:rPr lang="en-US" sz="2800" dirty="0" smtClean="0">
                <a:latin typeface="Courier"/>
              </a:rPr>
              <a:t>6/2 # 6 divided by 2, or 3</a:t>
            </a:r>
          </a:p>
          <a:p>
            <a:pPr>
              <a:spcBef>
                <a:spcPts val="1200"/>
              </a:spcBef>
            </a:pPr>
            <a:r>
              <a:rPr lang="en-US" sz="2800" dirty="0" smtClean="0">
                <a:latin typeface="Calibri"/>
              </a:rPr>
              <a:t>Using variables</a:t>
            </a:r>
          </a:p>
          <a:p>
            <a:pPr>
              <a:spcBef>
                <a:spcPts val="0"/>
              </a:spcBef>
              <a:spcAft>
                <a:spcPts val="600"/>
              </a:spcAft>
              <a:buNone/>
            </a:pPr>
            <a:r>
              <a:rPr lang="en-US" sz="2800" dirty="0" smtClean="0">
                <a:latin typeface="Courier"/>
              </a:rPr>
              <a:t>$a=1;</a:t>
            </a:r>
          </a:p>
          <a:p>
            <a:pPr>
              <a:spcBef>
                <a:spcPts val="0"/>
              </a:spcBef>
              <a:spcAft>
                <a:spcPts val="600"/>
              </a:spcAft>
              <a:buNone/>
            </a:pPr>
            <a:r>
              <a:rPr lang="en-US" sz="2800" dirty="0" smtClean="0">
                <a:latin typeface="Courier"/>
              </a:rPr>
              <a:t>$</a:t>
            </a:r>
            <a:r>
              <a:rPr lang="en-US" sz="2800" dirty="0" err="1" smtClean="0">
                <a:latin typeface="Courier"/>
              </a:rPr>
              <a:t>b</a:t>
            </a:r>
            <a:r>
              <a:rPr lang="en-US" sz="2800" dirty="0" smtClean="0">
                <a:latin typeface="Courier"/>
              </a:rPr>
              <a:t>=2;</a:t>
            </a:r>
          </a:p>
          <a:p>
            <a:pPr>
              <a:spcBef>
                <a:spcPts val="0"/>
              </a:spcBef>
              <a:spcAft>
                <a:spcPts val="600"/>
              </a:spcAft>
              <a:buNone/>
            </a:pPr>
            <a:r>
              <a:rPr lang="en-US" sz="2800" dirty="0" smtClean="0">
                <a:latin typeface="Courier"/>
              </a:rPr>
              <a:t>$</a:t>
            </a:r>
            <a:r>
              <a:rPr lang="en-US" sz="2800" dirty="0" err="1" smtClean="0">
                <a:latin typeface="Courier"/>
              </a:rPr>
              <a:t>c</a:t>
            </a:r>
            <a:r>
              <a:rPr lang="en-US" sz="2800" dirty="0" smtClean="0">
                <a:latin typeface="Courier"/>
              </a:rPr>
              <a:t>=$</a:t>
            </a:r>
            <a:r>
              <a:rPr lang="en-US" sz="2800" dirty="0" err="1" smtClean="0">
                <a:latin typeface="Courier"/>
              </a:rPr>
              <a:t>a+$b</a:t>
            </a:r>
            <a:r>
              <a:rPr lang="en-US" sz="2800" dirty="0" smtClean="0">
                <a:latin typeface="Courier"/>
              </a:rPr>
              <a:t>;</a:t>
            </a:r>
          </a:p>
          <a:p>
            <a:pPr>
              <a:spcBef>
                <a:spcPts val="0"/>
              </a:spcBef>
              <a:spcAft>
                <a:spcPts val="600"/>
              </a:spcAft>
              <a:buNone/>
            </a:pPr>
            <a:r>
              <a:rPr lang="en-US" sz="2800" dirty="0" smtClean="0">
                <a:latin typeface="Courier"/>
              </a:rPr>
              <a:t>print “$</a:t>
            </a:r>
            <a:r>
              <a:rPr lang="en-US" sz="2800" dirty="0" err="1" smtClean="0">
                <a:latin typeface="Courier"/>
              </a:rPr>
              <a:t>c\n</a:t>
            </a:r>
            <a:r>
              <a:rPr lang="en-US" sz="2800" dirty="0" smtClean="0">
                <a:latin typeface="Courier"/>
              </a:rPr>
              <a:t>”;</a:t>
            </a:r>
          </a:p>
          <a:p>
            <a:pPr>
              <a:spcBef>
                <a:spcPts val="1200"/>
              </a:spcBef>
              <a:spcAft>
                <a:spcPts val="1200"/>
              </a:spcAft>
              <a:buNone/>
            </a:pPr>
            <a:r>
              <a:rPr lang="en-US" sz="2800" dirty="0" smtClean="0">
                <a:latin typeface="Calibri"/>
              </a:rPr>
              <a:t>Will print:</a:t>
            </a:r>
          </a:p>
          <a:p>
            <a:pPr>
              <a:spcBef>
                <a:spcPts val="0"/>
              </a:spcBef>
              <a:buNone/>
            </a:pPr>
            <a:r>
              <a:rPr lang="en-US" sz="2800" dirty="0" smtClean="0">
                <a:latin typeface="Courier"/>
              </a:rPr>
              <a:t>3</a:t>
            </a:r>
          </a:p>
          <a:p>
            <a:pPr>
              <a:spcBef>
                <a:spcPts val="0"/>
              </a:spcBef>
              <a:buNone/>
            </a:pPr>
            <a:r>
              <a:rPr lang="en-US" sz="2800" dirty="0" smtClean="0">
                <a:latin typeface="Courier"/>
              </a:rPr>
              <a:t> </a:t>
            </a:r>
            <a:endParaRPr lang="en-US" sz="2800" dirty="0">
              <a:latin typeface="Courier"/>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solidFill>
                  <a:schemeClr val="tx1"/>
                </a:solidFill>
              </a:rPr>
              <a:t>Returning Values</a:t>
            </a:r>
          </a:p>
        </p:txBody>
      </p:sp>
      <p:sp>
        <p:nvSpPr>
          <p:cNvPr id="171011" name="Rectangle 3"/>
          <p:cNvSpPr>
            <a:spLocks noGrp="1" noChangeArrowheads="1"/>
          </p:cNvSpPr>
          <p:nvPr>
            <p:ph type="body" idx="1"/>
          </p:nvPr>
        </p:nvSpPr>
        <p:spPr/>
        <p:txBody>
          <a:bodyPr/>
          <a:lstStyle/>
          <a:p>
            <a:r>
              <a:rPr lang="en-US" sz="2800"/>
              <a:t>A subroutine can also return a list of values:</a:t>
            </a:r>
          </a:p>
          <a:p>
            <a:pPr>
              <a:buFontTx/>
              <a:buNone/>
            </a:pPr>
            <a:endParaRPr lang="en-US" sz="2800">
              <a:latin typeface="Courier New" charset="0"/>
            </a:endParaRPr>
          </a:p>
          <a:p>
            <a:pPr>
              <a:buFontTx/>
              <a:buNone/>
            </a:pPr>
            <a:r>
              <a:rPr lang="en-US" sz="1800">
                <a:latin typeface="Courier New" charset="0"/>
              </a:rPr>
              <a:t>		#!/usr/local/bin/perl -w</a:t>
            </a:r>
          </a:p>
          <a:p>
            <a:pPr>
              <a:buFontTx/>
              <a:buNone/>
            </a:pPr>
            <a:r>
              <a:rPr lang="en-US" sz="1800">
                <a:latin typeface="Courier New" charset="0"/>
              </a:rPr>
              <a:t>		$a = 1;</a:t>
            </a:r>
          </a:p>
          <a:p>
            <a:pPr>
              <a:buFontTx/>
              <a:buNone/>
            </a:pPr>
            <a:r>
              <a:rPr lang="en-US" sz="1800">
                <a:latin typeface="Courier New" charset="0"/>
              </a:rPr>
              <a:t>		$b = 2;</a:t>
            </a:r>
          </a:p>
          <a:p>
            <a:pPr>
              <a:buFontTx/>
              <a:buNone/>
            </a:pPr>
            <a:r>
              <a:rPr lang="en-US" sz="1800">
                <a:latin typeface="Courier New" charset="0"/>
              </a:rPr>
              <a:t>		@c = list_of_a_and_b();</a:t>
            </a:r>
          </a:p>
          <a:p>
            <a:pPr>
              <a:buFontTx/>
              <a:buNone/>
            </a:pPr>
            <a:r>
              <a:rPr lang="en-US" sz="1800">
                <a:latin typeface="Courier New" charset="0"/>
              </a:rPr>
              <a:t>		print "list of c: @c\n";</a:t>
            </a:r>
          </a:p>
          <a:p>
            <a:pPr>
              <a:buFontTx/>
              <a:buNone/>
            </a:pPr>
            <a:r>
              <a:rPr lang="en-US" sz="1800">
                <a:latin typeface="Courier New" charset="0"/>
              </a:rPr>
              <a:t>		sub list_of_a_and_b{</a:t>
            </a:r>
          </a:p>
          <a:p>
            <a:pPr>
              <a:buFontTx/>
              <a:buNone/>
            </a:pPr>
            <a:r>
              <a:rPr lang="en-US" sz="1800">
                <a:latin typeface="Courier New" charset="0"/>
              </a:rPr>
              <a:t>			return ($a,$b);</a:t>
            </a:r>
          </a:p>
          <a:p>
            <a:pPr>
              <a:buFontTx/>
              <a:buNone/>
            </a:pPr>
            <a:r>
              <a:rPr lang="en-US" sz="1800">
                <a:latin typeface="Courier New" charset="0"/>
              </a:rPr>
              <a:t>		}</a:t>
            </a:r>
          </a:p>
          <a:p>
            <a:pPr>
              <a:buFontTx/>
              <a:buNone/>
            </a:pPr>
            <a:endParaRPr lang="en-US" sz="1800">
              <a:latin typeface="Courier New" charset="0"/>
            </a:endParaRPr>
          </a:p>
        </p:txBody>
      </p:sp>
      <p:sp>
        <p:nvSpPr>
          <p:cNvPr id="171013" name="Rectangle 5"/>
          <p:cNvSpPr>
            <a:spLocks noChangeArrowheads="1"/>
          </p:cNvSpPr>
          <p:nvPr/>
        </p:nvSpPr>
        <p:spPr bwMode="auto">
          <a:xfrm>
            <a:off x="-238125" y="5791200"/>
            <a:ext cx="4886325" cy="339725"/>
          </a:xfrm>
          <a:prstGeom prst="rect">
            <a:avLst/>
          </a:prstGeom>
          <a:noFill/>
          <a:ln w="9525">
            <a:noFill/>
            <a:miter lim="800000"/>
            <a:headEnd/>
            <a:tailEnd/>
          </a:ln>
        </p:spPr>
        <p:txBody>
          <a:bodyPr wrap="none">
            <a:prstTxWarp prst="textNoShape">
              <a:avLst/>
            </a:prstTxWarp>
            <a:spAutoFit/>
          </a:bodyPr>
          <a:lstStyle/>
          <a:p>
            <a:pPr eaLnBrk="1" hangingPunct="1">
              <a:lnSpc>
                <a:spcPct val="90000"/>
              </a:lnSpc>
              <a:spcBef>
                <a:spcPct val="20000"/>
              </a:spcBef>
            </a:pPr>
            <a:r>
              <a:rPr lang="en-US" sz="1800">
                <a:latin typeface="Courier New" charset="0"/>
              </a:rPr>
              <a:t>	</a:t>
            </a:r>
            <a:r>
              <a:rPr lang="en-US" sz="1800"/>
              <a:t>	</a:t>
            </a:r>
            <a:r>
              <a:rPr lang="en-US" sz="1800">
                <a:solidFill>
                  <a:srgbClr val="FF0000"/>
                </a:solidFill>
              </a:rPr>
              <a:t>prints =&gt;</a:t>
            </a:r>
            <a:r>
              <a:rPr lang="en-US" sz="1800"/>
              <a:t> </a:t>
            </a:r>
            <a:r>
              <a:rPr lang="en-US" sz="1800">
                <a:latin typeface="Courier New" charset="0"/>
              </a:rPr>
              <a:t>list of c: 1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10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3" grpId="0"/>
    </p:bldLst>
  </p:timing>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solidFill>
                  <a:schemeClr val="tx1"/>
                </a:solidFill>
              </a:rPr>
              <a:t>Returning Values</a:t>
            </a:r>
          </a:p>
        </p:txBody>
      </p:sp>
      <p:sp>
        <p:nvSpPr>
          <p:cNvPr id="173059" name="Rectangle 3"/>
          <p:cNvSpPr>
            <a:spLocks noGrp="1" noChangeArrowheads="1"/>
          </p:cNvSpPr>
          <p:nvPr>
            <p:ph type="body" idx="1"/>
          </p:nvPr>
        </p:nvSpPr>
        <p:spPr/>
        <p:txBody>
          <a:bodyPr>
            <a:normAutofit/>
          </a:bodyPr>
          <a:lstStyle/>
          <a:p>
            <a:pPr>
              <a:lnSpc>
                <a:spcPct val="90000"/>
              </a:lnSpc>
            </a:pPr>
            <a:r>
              <a:rPr lang="en-US" sz="2400" dirty="0"/>
              <a:t>Example: print the maximum of 2 numbers </a:t>
            </a:r>
          </a:p>
          <a:p>
            <a:pPr>
              <a:lnSpc>
                <a:spcPct val="90000"/>
              </a:lnSpc>
              <a:buFontTx/>
              <a:buNone/>
            </a:pPr>
            <a:r>
              <a:rPr lang="en-US" sz="2000" dirty="0">
                <a:latin typeface="Courier New" charset="0"/>
              </a:rPr>
              <a:t>		</a:t>
            </a:r>
          </a:p>
          <a:p>
            <a:pPr>
              <a:lnSpc>
                <a:spcPct val="90000"/>
              </a:lnSpc>
              <a:spcBef>
                <a:spcPts val="0"/>
              </a:spcBef>
              <a:buFontTx/>
              <a:buNone/>
            </a:pPr>
            <a:r>
              <a:rPr lang="en-US" sz="2000" dirty="0">
                <a:latin typeface="Courier New" charset="0"/>
              </a:rPr>
              <a:t>		</a:t>
            </a:r>
            <a:r>
              <a:rPr lang="en-US" sz="1800" dirty="0">
                <a:latin typeface="Courier New" charset="0"/>
              </a:rPr>
              <a:t>#!/</a:t>
            </a:r>
            <a:r>
              <a:rPr lang="en-US" sz="1800" dirty="0" err="1">
                <a:latin typeface="Courier New" charset="0"/>
              </a:rPr>
              <a:t>usr/local/bin/perl</a:t>
            </a:r>
            <a:r>
              <a:rPr lang="en-US" sz="1800" dirty="0">
                <a:latin typeface="Courier New" charset="0"/>
              </a:rPr>
              <a:t> -</a:t>
            </a:r>
            <a:r>
              <a:rPr lang="en-US" sz="1800" dirty="0" err="1">
                <a:latin typeface="Courier New" charset="0"/>
              </a:rPr>
              <a:t>w</a:t>
            </a:r>
            <a:endParaRPr lang="en-US" sz="1800" dirty="0">
              <a:latin typeface="Courier New" charset="0"/>
            </a:endParaRPr>
          </a:p>
          <a:p>
            <a:pPr>
              <a:lnSpc>
                <a:spcPct val="90000"/>
              </a:lnSpc>
              <a:spcBef>
                <a:spcPts val="0"/>
              </a:spcBef>
              <a:buFontTx/>
              <a:buNone/>
            </a:pPr>
            <a:r>
              <a:rPr lang="en-US" sz="1800" dirty="0">
                <a:latin typeface="Courier New" charset="0"/>
              </a:rPr>
              <a:t>		$a = 1;</a:t>
            </a:r>
          </a:p>
          <a:p>
            <a:pPr>
              <a:lnSpc>
                <a:spcPct val="90000"/>
              </a:lnSpc>
              <a:spcBef>
                <a:spcPts val="0"/>
              </a:spcBef>
              <a:buFontTx/>
              <a:buNone/>
            </a:pPr>
            <a:r>
              <a:rPr lang="en-US" sz="1800" dirty="0">
                <a:latin typeface="Courier New" charset="0"/>
              </a:rPr>
              <a:t>		$</a:t>
            </a:r>
            <a:r>
              <a:rPr lang="en-US" sz="1800" dirty="0" err="1">
                <a:latin typeface="Courier New" charset="0"/>
              </a:rPr>
              <a:t>b</a:t>
            </a:r>
            <a:r>
              <a:rPr lang="en-US" sz="1800" dirty="0">
                <a:latin typeface="Courier New" charset="0"/>
              </a:rPr>
              <a:t> = 2;</a:t>
            </a:r>
          </a:p>
          <a:p>
            <a:pPr>
              <a:lnSpc>
                <a:spcPct val="90000"/>
              </a:lnSpc>
              <a:spcBef>
                <a:spcPts val="0"/>
              </a:spcBef>
              <a:buFontTx/>
              <a:buNone/>
            </a:pPr>
            <a:r>
              <a:rPr lang="en-US" sz="1800" dirty="0">
                <a:latin typeface="Courier New" charset="0"/>
              </a:rPr>
              <a:t>		$max = </a:t>
            </a:r>
            <a:r>
              <a:rPr lang="en-US" sz="1800" dirty="0" err="1">
                <a:latin typeface="Courier New" charset="0"/>
              </a:rPr>
              <a:t>max_of_a_and_b</a:t>
            </a:r>
            <a:r>
              <a:rPr lang="en-US" sz="1800" dirty="0">
                <a:latin typeface="Courier New" charset="0"/>
              </a:rPr>
              <a:t>();</a:t>
            </a:r>
          </a:p>
          <a:p>
            <a:pPr>
              <a:lnSpc>
                <a:spcPct val="90000"/>
              </a:lnSpc>
              <a:spcBef>
                <a:spcPts val="0"/>
              </a:spcBef>
              <a:buFontTx/>
              <a:buNone/>
            </a:pPr>
            <a:r>
              <a:rPr lang="en-US" sz="1800" dirty="0">
                <a:latin typeface="Courier New" charset="0"/>
              </a:rPr>
              <a:t>		print "max: $max\</a:t>
            </a:r>
            <a:r>
              <a:rPr lang="en-US" sz="1800" dirty="0" err="1">
                <a:latin typeface="Courier New" charset="0"/>
              </a:rPr>
              <a:t>n</a:t>
            </a:r>
            <a:r>
              <a:rPr lang="en-US" sz="1800" dirty="0">
                <a:latin typeface="Courier New" charset="0"/>
              </a:rPr>
              <a:t>";</a:t>
            </a:r>
          </a:p>
          <a:p>
            <a:pPr>
              <a:lnSpc>
                <a:spcPct val="110000"/>
              </a:lnSpc>
              <a:spcBef>
                <a:spcPts val="0"/>
              </a:spcBef>
              <a:buFontTx/>
              <a:buNone/>
            </a:pPr>
            <a:r>
              <a:rPr lang="en-US" sz="1800" dirty="0">
                <a:latin typeface="Courier New" charset="0"/>
              </a:rPr>
              <a:t>		sub </a:t>
            </a:r>
            <a:r>
              <a:rPr lang="en-US" sz="1800" dirty="0" err="1">
                <a:latin typeface="Courier New" charset="0"/>
              </a:rPr>
              <a:t>max_of_a_and_b</a:t>
            </a:r>
            <a:r>
              <a:rPr lang="en-US" sz="1800" dirty="0">
                <a:latin typeface="Courier New" charset="0"/>
              </a:rPr>
              <a:t>{</a:t>
            </a:r>
          </a:p>
          <a:p>
            <a:pPr>
              <a:lnSpc>
                <a:spcPct val="110000"/>
              </a:lnSpc>
              <a:spcBef>
                <a:spcPts val="0"/>
              </a:spcBef>
              <a:buFontTx/>
              <a:buNone/>
            </a:pPr>
            <a:r>
              <a:rPr lang="en-US" sz="1800" dirty="0">
                <a:latin typeface="Courier New" charset="0"/>
              </a:rPr>
              <a:t>			if ($a &gt; $</a:t>
            </a:r>
            <a:r>
              <a:rPr lang="en-US" sz="1800" dirty="0" err="1">
                <a:latin typeface="Courier New" charset="0"/>
              </a:rPr>
              <a:t>b</a:t>
            </a:r>
            <a:r>
              <a:rPr lang="en-US" sz="1800" dirty="0">
                <a:latin typeface="Courier New" charset="0"/>
              </a:rPr>
              <a:t>){</a:t>
            </a:r>
          </a:p>
          <a:p>
            <a:pPr>
              <a:lnSpc>
                <a:spcPct val="110000"/>
              </a:lnSpc>
              <a:spcBef>
                <a:spcPts val="0"/>
              </a:spcBef>
              <a:buFontTx/>
              <a:buNone/>
            </a:pPr>
            <a:r>
              <a:rPr lang="en-US" sz="1800" dirty="0">
                <a:latin typeface="Courier New" charset="0"/>
              </a:rPr>
              <a:t>				return $a;</a:t>
            </a:r>
          </a:p>
          <a:p>
            <a:pPr>
              <a:lnSpc>
                <a:spcPct val="110000"/>
              </a:lnSpc>
              <a:spcBef>
                <a:spcPts val="0"/>
              </a:spcBef>
              <a:buFontTx/>
              <a:buNone/>
            </a:pPr>
            <a:r>
              <a:rPr lang="en-US" sz="1800" dirty="0">
                <a:latin typeface="Courier New" charset="0"/>
              </a:rPr>
              <a:t>			} else { </a:t>
            </a:r>
          </a:p>
          <a:p>
            <a:pPr>
              <a:lnSpc>
                <a:spcPct val="110000"/>
              </a:lnSpc>
              <a:spcBef>
                <a:spcPts val="0"/>
              </a:spcBef>
              <a:buFontTx/>
              <a:buNone/>
            </a:pPr>
            <a:r>
              <a:rPr lang="en-US" sz="1800" dirty="0">
                <a:latin typeface="Courier New" charset="0"/>
              </a:rPr>
              <a:t>				return $</a:t>
            </a:r>
            <a:r>
              <a:rPr lang="en-US" sz="1800" dirty="0" err="1">
                <a:latin typeface="Courier New" charset="0"/>
              </a:rPr>
              <a:t>b</a:t>
            </a:r>
            <a:r>
              <a:rPr lang="en-US" sz="1800" dirty="0">
                <a:latin typeface="Courier New" charset="0"/>
              </a:rPr>
              <a:t>; </a:t>
            </a:r>
          </a:p>
          <a:p>
            <a:pPr>
              <a:lnSpc>
                <a:spcPct val="110000"/>
              </a:lnSpc>
              <a:spcBef>
                <a:spcPts val="0"/>
              </a:spcBef>
              <a:buFontTx/>
              <a:buNone/>
            </a:pPr>
            <a:r>
              <a:rPr lang="en-US" sz="1800" dirty="0">
                <a:latin typeface="Courier New" charset="0"/>
              </a:rPr>
              <a:t>			}</a:t>
            </a:r>
          </a:p>
          <a:p>
            <a:pPr>
              <a:lnSpc>
                <a:spcPct val="110000"/>
              </a:lnSpc>
              <a:spcBef>
                <a:spcPts val="0"/>
              </a:spcBef>
              <a:buFontTx/>
              <a:buNone/>
            </a:pPr>
            <a:r>
              <a:rPr lang="en-US" sz="1800" dirty="0">
                <a:latin typeface="Courier New" charset="0"/>
              </a:rPr>
              <a:t>		}</a:t>
            </a:r>
          </a:p>
        </p:txBody>
      </p:sp>
      <p:sp>
        <p:nvSpPr>
          <p:cNvPr id="173061" name="Rectangle 5"/>
          <p:cNvSpPr>
            <a:spLocks noChangeArrowheads="1"/>
          </p:cNvSpPr>
          <p:nvPr/>
        </p:nvSpPr>
        <p:spPr bwMode="auto">
          <a:xfrm>
            <a:off x="-28833" y="5764243"/>
            <a:ext cx="3789363" cy="339725"/>
          </a:xfrm>
          <a:prstGeom prst="rect">
            <a:avLst/>
          </a:prstGeom>
          <a:noFill/>
          <a:ln w="9525">
            <a:noFill/>
            <a:miter lim="800000"/>
            <a:headEnd/>
            <a:tailEnd/>
          </a:ln>
        </p:spPr>
        <p:txBody>
          <a:bodyPr wrap="none">
            <a:prstTxWarp prst="textNoShape">
              <a:avLst/>
            </a:prstTxWarp>
            <a:spAutoFit/>
          </a:bodyPr>
          <a:lstStyle/>
          <a:p>
            <a:pPr eaLnBrk="1" hangingPunct="1">
              <a:lnSpc>
                <a:spcPct val="90000"/>
              </a:lnSpc>
              <a:spcBef>
                <a:spcPct val="20000"/>
              </a:spcBef>
            </a:pPr>
            <a:r>
              <a:rPr lang="en-US" sz="1800" dirty="0">
                <a:latin typeface="Courier New" charset="0"/>
              </a:rPr>
              <a:t>		</a:t>
            </a:r>
            <a:r>
              <a:rPr lang="en-US" sz="1800" dirty="0">
                <a:solidFill>
                  <a:srgbClr val="FF0000"/>
                </a:solidFill>
              </a:rPr>
              <a:t>prints =&gt;</a:t>
            </a:r>
            <a:r>
              <a:rPr lang="en-US" sz="1800" dirty="0"/>
              <a:t> </a:t>
            </a:r>
            <a:r>
              <a:rPr lang="en-US" sz="1800" dirty="0">
                <a:latin typeface="Courier New" charset="0"/>
              </a:rPr>
              <a:t>max: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30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1" grpId="0"/>
    </p:bldLst>
  </p:timing>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solidFill>
                  <a:schemeClr val="tx1"/>
                </a:solidFill>
              </a:rPr>
              <a:t>Arguments</a:t>
            </a:r>
          </a:p>
        </p:txBody>
      </p:sp>
      <p:sp>
        <p:nvSpPr>
          <p:cNvPr id="4099" name="Rectangle 3"/>
          <p:cNvSpPr>
            <a:spLocks noGrp="1" noChangeArrowheads="1"/>
          </p:cNvSpPr>
          <p:nvPr>
            <p:ph type="body" idx="1"/>
          </p:nvPr>
        </p:nvSpPr>
        <p:spPr/>
        <p:txBody>
          <a:bodyPr/>
          <a:lstStyle/>
          <a:p>
            <a:pPr>
              <a:lnSpc>
                <a:spcPct val="90000"/>
              </a:lnSpc>
            </a:pPr>
            <a:r>
              <a:rPr lang="en-US" sz="2400"/>
              <a:t>You can also pass arguments to a subroutine </a:t>
            </a:r>
          </a:p>
          <a:p>
            <a:pPr>
              <a:lnSpc>
                <a:spcPct val="90000"/>
              </a:lnSpc>
            </a:pPr>
            <a:r>
              <a:rPr lang="en-US" sz="2400"/>
              <a:t>The arguments are assigned to a list in a special variable @_ for the duration of the subroutine</a:t>
            </a:r>
            <a:endParaRPr lang="en-US" sz="2000">
              <a:latin typeface="Courier New" charset="0"/>
            </a:endParaRPr>
          </a:p>
          <a:p>
            <a:pPr>
              <a:lnSpc>
                <a:spcPct val="80000"/>
              </a:lnSpc>
              <a:buFontTx/>
              <a:buNone/>
            </a:pPr>
            <a:r>
              <a:rPr lang="en-US" sz="2000">
                <a:latin typeface="Courier New" charset="0"/>
              </a:rPr>
              <a:t>	</a:t>
            </a:r>
            <a:r>
              <a:rPr lang="en-US" sz="1800">
                <a:latin typeface="Courier New" charset="0"/>
              </a:rPr>
              <a:t>	#!/usr/local/bin/perl -w</a:t>
            </a:r>
          </a:p>
          <a:p>
            <a:pPr>
              <a:lnSpc>
                <a:spcPct val="80000"/>
              </a:lnSpc>
              <a:buFontTx/>
              <a:buNone/>
            </a:pPr>
            <a:r>
              <a:rPr lang="en-US" sz="1800">
                <a:latin typeface="Courier New" charset="0"/>
              </a:rPr>
              <a:t>		$a = 1;</a:t>
            </a:r>
          </a:p>
          <a:p>
            <a:pPr>
              <a:lnSpc>
                <a:spcPct val="80000"/>
              </a:lnSpc>
              <a:buFontTx/>
              <a:buNone/>
            </a:pPr>
            <a:r>
              <a:rPr lang="en-US" sz="1800">
                <a:latin typeface="Courier New" charset="0"/>
              </a:rPr>
              <a:t>		$b = 2;</a:t>
            </a:r>
          </a:p>
          <a:p>
            <a:pPr>
              <a:lnSpc>
                <a:spcPct val="80000"/>
              </a:lnSpc>
              <a:buFontTx/>
              <a:buNone/>
            </a:pPr>
            <a:r>
              <a:rPr lang="en-US" sz="1800">
                <a:latin typeface="Courier New" charset="0"/>
              </a:rPr>
              <a:t>		$max = max($a,$b);</a:t>
            </a:r>
          </a:p>
          <a:p>
            <a:pPr>
              <a:lnSpc>
                <a:spcPct val="80000"/>
              </a:lnSpc>
              <a:buFontTx/>
              <a:buNone/>
            </a:pPr>
            <a:r>
              <a:rPr lang="en-US" sz="1800">
                <a:latin typeface="Courier New" charset="0"/>
              </a:rPr>
              <a:t>		print "max: $max\n";</a:t>
            </a:r>
          </a:p>
          <a:p>
            <a:pPr>
              <a:lnSpc>
                <a:spcPct val="80000"/>
              </a:lnSpc>
              <a:buFontTx/>
              <a:buNone/>
            </a:pPr>
            <a:r>
              <a:rPr lang="en-US" sz="1800">
                <a:latin typeface="Courier New" charset="0"/>
              </a:rPr>
              <a:t>		sub max{</a:t>
            </a:r>
          </a:p>
          <a:p>
            <a:pPr>
              <a:lnSpc>
                <a:spcPct val="80000"/>
              </a:lnSpc>
              <a:buFontTx/>
              <a:buNone/>
            </a:pPr>
            <a:r>
              <a:rPr lang="en-US" sz="1800">
                <a:latin typeface="Courier New" charset="0"/>
              </a:rPr>
              <a:t>			if ($_[0] &gt; $_[1]){</a:t>
            </a:r>
          </a:p>
          <a:p>
            <a:pPr>
              <a:lnSpc>
                <a:spcPct val="80000"/>
              </a:lnSpc>
              <a:buFontTx/>
              <a:buNone/>
            </a:pPr>
            <a:r>
              <a:rPr lang="en-US" sz="1800">
                <a:latin typeface="Courier New" charset="0"/>
              </a:rPr>
              <a:t>				return $_[0]; </a:t>
            </a:r>
          </a:p>
          <a:p>
            <a:pPr>
              <a:lnSpc>
                <a:spcPct val="80000"/>
              </a:lnSpc>
              <a:buFontTx/>
              <a:buNone/>
            </a:pPr>
            <a:r>
              <a:rPr lang="en-US" sz="1800">
                <a:latin typeface="Courier New" charset="0"/>
              </a:rPr>
              <a:t>			} else { </a:t>
            </a:r>
          </a:p>
          <a:p>
            <a:pPr>
              <a:lnSpc>
                <a:spcPct val="80000"/>
              </a:lnSpc>
              <a:buFontTx/>
              <a:buNone/>
            </a:pPr>
            <a:r>
              <a:rPr lang="en-US" sz="1800">
                <a:latin typeface="Courier New" charset="0"/>
              </a:rPr>
              <a:t>				return $_[1];</a:t>
            </a:r>
          </a:p>
          <a:p>
            <a:pPr>
              <a:lnSpc>
                <a:spcPct val="80000"/>
              </a:lnSpc>
              <a:buFontTx/>
              <a:buNone/>
            </a:pPr>
            <a:r>
              <a:rPr lang="en-US" sz="1800">
                <a:latin typeface="Courier New" charset="0"/>
              </a:rPr>
              <a:t>			}</a:t>
            </a:r>
          </a:p>
          <a:p>
            <a:pPr>
              <a:lnSpc>
                <a:spcPct val="80000"/>
              </a:lnSpc>
              <a:buFontTx/>
              <a:buNone/>
            </a:pPr>
            <a:r>
              <a:rPr lang="en-US" sz="1800">
                <a:latin typeface="Courier New" charset="0"/>
              </a:rPr>
              <a:t>		}</a:t>
            </a:r>
          </a:p>
        </p:txBody>
      </p:sp>
      <p:sp>
        <p:nvSpPr>
          <p:cNvPr id="4106" name="Rectangle 10"/>
          <p:cNvSpPr>
            <a:spLocks noChangeArrowheads="1"/>
          </p:cNvSpPr>
          <p:nvPr/>
        </p:nvSpPr>
        <p:spPr bwMode="auto">
          <a:xfrm>
            <a:off x="-69855" y="6092624"/>
            <a:ext cx="3651250" cy="336550"/>
          </a:xfrm>
          <a:prstGeom prst="rect">
            <a:avLst/>
          </a:prstGeom>
          <a:noFill/>
          <a:ln w="9525">
            <a:noFill/>
            <a:miter lim="800000"/>
            <a:headEnd/>
            <a:tailEnd/>
          </a:ln>
        </p:spPr>
        <p:txBody>
          <a:bodyPr wrap="none">
            <a:prstTxWarp prst="textNoShape">
              <a:avLst/>
            </a:prstTxWarp>
            <a:spAutoFit/>
          </a:bodyPr>
          <a:lstStyle/>
          <a:p>
            <a:pPr eaLnBrk="1" hangingPunct="1">
              <a:lnSpc>
                <a:spcPct val="80000"/>
              </a:lnSpc>
              <a:spcBef>
                <a:spcPct val="20000"/>
              </a:spcBef>
            </a:pPr>
            <a:r>
              <a:rPr lang="en-US" sz="2000" dirty="0">
                <a:latin typeface="Courier New" charset="0"/>
              </a:rPr>
              <a:t>	</a:t>
            </a:r>
            <a:r>
              <a:rPr lang="en-US" sz="1800" dirty="0">
                <a:latin typeface="Courier New" charset="0"/>
              </a:rPr>
              <a:t>	</a:t>
            </a:r>
            <a:r>
              <a:rPr lang="en-US" sz="1800" dirty="0">
                <a:solidFill>
                  <a:srgbClr val="FF0000"/>
                </a:solidFill>
              </a:rPr>
              <a:t>prints =&gt;</a:t>
            </a:r>
            <a:r>
              <a:rPr lang="en-US" sz="1800" dirty="0"/>
              <a:t> max: 2</a:t>
            </a:r>
            <a:endParaRPr lang="en-US" sz="1800" dirty="0">
              <a:latin typeface="Courier New"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p:bldLst>
  </p:timing>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solidFill>
                  <a:schemeClr val="tx1"/>
                </a:solidFill>
              </a:rPr>
              <a:t>Arguments</a:t>
            </a:r>
          </a:p>
        </p:txBody>
      </p:sp>
      <p:sp>
        <p:nvSpPr>
          <p:cNvPr id="175107" name="Rectangle 3"/>
          <p:cNvSpPr>
            <a:spLocks noGrp="1" noChangeArrowheads="1"/>
          </p:cNvSpPr>
          <p:nvPr>
            <p:ph type="body" idx="1"/>
          </p:nvPr>
        </p:nvSpPr>
        <p:spPr/>
        <p:txBody>
          <a:bodyPr>
            <a:normAutofit lnSpcReduction="10000"/>
          </a:bodyPr>
          <a:lstStyle/>
          <a:p>
            <a:pPr>
              <a:lnSpc>
                <a:spcPct val="90000"/>
              </a:lnSpc>
            </a:pPr>
            <a:r>
              <a:rPr lang="en-US" sz="2400"/>
              <a:t>A more general way to write max() with no limit on the number of arguments:</a:t>
            </a:r>
          </a:p>
          <a:p>
            <a:pPr>
              <a:lnSpc>
                <a:spcPct val="70000"/>
              </a:lnSpc>
              <a:buFontTx/>
              <a:buNone/>
            </a:pPr>
            <a:endParaRPr lang="en-US" sz="2400">
              <a:latin typeface="Courier New" charset="0"/>
            </a:endParaRPr>
          </a:p>
          <a:p>
            <a:pPr>
              <a:lnSpc>
                <a:spcPct val="70000"/>
              </a:lnSpc>
              <a:buFontTx/>
              <a:buNone/>
            </a:pPr>
            <a:r>
              <a:rPr lang="en-US" sz="1800">
                <a:latin typeface="Courier New" charset="0"/>
              </a:rPr>
              <a:t>		#!/usr/local/bin/perl -w</a:t>
            </a:r>
          </a:p>
          <a:p>
            <a:pPr>
              <a:lnSpc>
                <a:spcPct val="70000"/>
              </a:lnSpc>
              <a:buFontTx/>
              <a:buNone/>
            </a:pPr>
            <a:r>
              <a:rPr lang="en-US" sz="1800">
                <a:latin typeface="Courier New" charset="0"/>
              </a:rPr>
              <a:t>		$a = 1;</a:t>
            </a:r>
          </a:p>
          <a:p>
            <a:pPr>
              <a:lnSpc>
                <a:spcPct val="70000"/>
              </a:lnSpc>
              <a:buFontTx/>
              <a:buNone/>
            </a:pPr>
            <a:r>
              <a:rPr lang="en-US" sz="1800">
                <a:latin typeface="Courier New" charset="0"/>
              </a:rPr>
              <a:t>		$b = 2;</a:t>
            </a:r>
          </a:p>
          <a:p>
            <a:pPr>
              <a:lnSpc>
                <a:spcPct val="70000"/>
              </a:lnSpc>
              <a:buFontTx/>
              <a:buNone/>
            </a:pPr>
            <a:r>
              <a:rPr lang="en-US" sz="1800">
                <a:latin typeface="Courier New" charset="0"/>
              </a:rPr>
              <a:t>		$max = max($a,$b,5);</a:t>
            </a:r>
          </a:p>
          <a:p>
            <a:pPr>
              <a:lnSpc>
                <a:spcPct val="70000"/>
              </a:lnSpc>
              <a:buFontTx/>
              <a:buNone/>
            </a:pPr>
            <a:r>
              <a:rPr lang="en-US" sz="1800">
                <a:latin typeface="Courier New" charset="0"/>
              </a:rPr>
              <a:t>		print "max: $max\n";</a:t>
            </a:r>
          </a:p>
          <a:p>
            <a:pPr>
              <a:lnSpc>
                <a:spcPct val="70000"/>
              </a:lnSpc>
              <a:buFontTx/>
              <a:buNone/>
            </a:pPr>
            <a:r>
              <a:rPr lang="en-US" sz="1800">
                <a:latin typeface="Courier New" charset="0"/>
              </a:rPr>
              <a:t>		sub max{</a:t>
            </a:r>
          </a:p>
          <a:p>
            <a:pPr>
              <a:lnSpc>
                <a:spcPct val="70000"/>
              </a:lnSpc>
              <a:buFontTx/>
              <a:buNone/>
            </a:pPr>
            <a:r>
              <a:rPr lang="en-US" sz="1800">
                <a:latin typeface="Courier New" charset="0"/>
              </a:rPr>
              <a:t>			$max = 0;</a:t>
            </a:r>
          </a:p>
          <a:p>
            <a:pPr>
              <a:lnSpc>
                <a:spcPct val="70000"/>
              </a:lnSpc>
              <a:buFontTx/>
              <a:buNone/>
            </a:pPr>
            <a:r>
              <a:rPr lang="en-US" sz="1800">
                <a:latin typeface="Courier New" charset="0"/>
              </a:rPr>
              <a:t>			foreach $n (@_){</a:t>
            </a:r>
          </a:p>
          <a:p>
            <a:pPr>
              <a:lnSpc>
                <a:spcPct val="70000"/>
              </a:lnSpc>
              <a:buFontTx/>
              <a:buNone/>
            </a:pPr>
            <a:r>
              <a:rPr lang="en-US" sz="1800">
                <a:latin typeface="Courier New" charset="0"/>
              </a:rPr>
              <a:t>				if($n &gt; $max){ </a:t>
            </a:r>
          </a:p>
          <a:p>
            <a:pPr>
              <a:lnSpc>
                <a:spcPct val="70000"/>
              </a:lnSpc>
              <a:buFontTx/>
              <a:buNone/>
            </a:pPr>
            <a:r>
              <a:rPr lang="en-US" sz="1800">
                <a:latin typeface="Courier New" charset="0"/>
              </a:rPr>
              <a:t>					$max = $n; </a:t>
            </a:r>
          </a:p>
          <a:p>
            <a:pPr>
              <a:lnSpc>
                <a:spcPct val="70000"/>
              </a:lnSpc>
              <a:buFontTx/>
              <a:buNone/>
            </a:pPr>
            <a:r>
              <a:rPr lang="en-US" sz="1800">
                <a:latin typeface="Courier New" charset="0"/>
              </a:rPr>
              <a:t>				}</a:t>
            </a:r>
          </a:p>
          <a:p>
            <a:pPr>
              <a:lnSpc>
                <a:spcPct val="70000"/>
              </a:lnSpc>
              <a:buFontTx/>
              <a:buNone/>
            </a:pPr>
            <a:r>
              <a:rPr lang="en-US" sz="1800">
                <a:latin typeface="Courier New" charset="0"/>
              </a:rPr>
              <a:t>			}</a:t>
            </a:r>
          </a:p>
          <a:p>
            <a:pPr>
              <a:lnSpc>
                <a:spcPct val="70000"/>
              </a:lnSpc>
              <a:buFontTx/>
              <a:buNone/>
            </a:pPr>
            <a:r>
              <a:rPr lang="en-US" sz="1800">
                <a:latin typeface="Courier New" charset="0"/>
              </a:rPr>
              <a:t>			return $max;</a:t>
            </a:r>
          </a:p>
          <a:p>
            <a:pPr>
              <a:lnSpc>
                <a:spcPct val="70000"/>
              </a:lnSpc>
              <a:buFontTx/>
              <a:buNone/>
            </a:pPr>
            <a:r>
              <a:rPr lang="en-US" sz="1800">
                <a:latin typeface="Courier New" charset="0"/>
              </a:rPr>
              <a:t>		}</a:t>
            </a:r>
          </a:p>
        </p:txBody>
      </p:sp>
      <p:sp>
        <p:nvSpPr>
          <p:cNvPr id="175108" name="Rectangle 4"/>
          <p:cNvSpPr>
            <a:spLocks noChangeArrowheads="1"/>
          </p:cNvSpPr>
          <p:nvPr/>
        </p:nvSpPr>
        <p:spPr bwMode="auto">
          <a:xfrm>
            <a:off x="-7360" y="5746680"/>
            <a:ext cx="3651250" cy="284163"/>
          </a:xfrm>
          <a:prstGeom prst="rect">
            <a:avLst/>
          </a:prstGeom>
          <a:noFill/>
          <a:ln w="9525">
            <a:noFill/>
            <a:miter lim="800000"/>
            <a:headEnd/>
            <a:tailEnd/>
          </a:ln>
        </p:spPr>
        <p:txBody>
          <a:bodyPr wrap="none">
            <a:prstTxWarp prst="textNoShape">
              <a:avLst/>
            </a:prstTxWarp>
            <a:spAutoFit/>
          </a:bodyPr>
          <a:lstStyle/>
          <a:p>
            <a:pPr eaLnBrk="1" hangingPunct="1">
              <a:lnSpc>
                <a:spcPct val="70000"/>
              </a:lnSpc>
              <a:spcBef>
                <a:spcPct val="20000"/>
              </a:spcBef>
            </a:pPr>
            <a:r>
              <a:rPr lang="en-US" sz="1800"/>
              <a:t>		</a:t>
            </a:r>
            <a:r>
              <a:rPr lang="en-US" sz="1800">
                <a:solidFill>
                  <a:srgbClr val="FF0000"/>
                </a:solidFill>
              </a:rPr>
              <a:t>prints =&gt; </a:t>
            </a:r>
            <a:r>
              <a:rPr lang="en-US" sz="1800"/>
              <a:t>max: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5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8" grpId="0"/>
    </p:bldLst>
  </p:timing>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solidFill>
                  <a:schemeClr val="tx1"/>
                </a:solidFill>
              </a:rPr>
              <a:t>Arguments</a:t>
            </a:r>
          </a:p>
        </p:txBody>
      </p:sp>
      <p:sp>
        <p:nvSpPr>
          <p:cNvPr id="177155" name="Rectangle 3"/>
          <p:cNvSpPr>
            <a:spLocks noGrp="1" noChangeArrowheads="1"/>
          </p:cNvSpPr>
          <p:nvPr>
            <p:ph type="body" idx="1"/>
          </p:nvPr>
        </p:nvSpPr>
        <p:spPr/>
        <p:txBody>
          <a:bodyPr/>
          <a:lstStyle/>
          <a:p>
            <a:r>
              <a:rPr lang="en-US" sz="2400"/>
              <a:t>Don’t confuse </a:t>
            </a:r>
            <a:r>
              <a:rPr lang="en-US" sz="2400">
                <a:latin typeface="Courier New" charset="0"/>
              </a:rPr>
              <a:t>$_</a:t>
            </a:r>
            <a:r>
              <a:rPr lang="en-US" sz="2400"/>
              <a:t> and </a:t>
            </a:r>
            <a:r>
              <a:rPr lang="en-US" sz="2400">
                <a:latin typeface="Courier New" charset="0"/>
              </a:rPr>
              <a:t>@_</a:t>
            </a:r>
            <a:endParaRPr lang="en-US" sz="2400"/>
          </a:p>
          <a:p>
            <a:r>
              <a:rPr lang="en-US" sz="2400"/>
              <a:t>Excess parameters are ignored if you don’t use them</a:t>
            </a:r>
          </a:p>
          <a:p>
            <a:r>
              <a:rPr lang="en-US" sz="2400"/>
              <a:t>Insufficient parameters simply return </a:t>
            </a:r>
            <a:r>
              <a:rPr lang="en-US" sz="2400">
                <a:latin typeface="Courier New" charset="0"/>
              </a:rPr>
              <a:t>undef</a:t>
            </a:r>
            <a:r>
              <a:rPr lang="en-US" sz="2400"/>
              <a:t> if you look beyond the end of the </a:t>
            </a:r>
            <a:r>
              <a:rPr lang="en-US" sz="2400">
                <a:latin typeface="Courier New" charset="0"/>
              </a:rPr>
              <a:t>@_</a:t>
            </a:r>
            <a:r>
              <a:rPr lang="en-US" sz="2400"/>
              <a:t> array</a:t>
            </a:r>
          </a:p>
          <a:p>
            <a:r>
              <a:rPr lang="en-US" sz="2400">
                <a:latin typeface="Courier New" charset="0"/>
              </a:rPr>
              <a:t>@_</a:t>
            </a:r>
            <a:r>
              <a:rPr lang="en-US" sz="2400"/>
              <a:t> is local to the subroutine. </a:t>
            </a:r>
          </a:p>
          <a:p>
            <a:pPr>
              <a:lnSpc>
                <a:spcPct val="70000"/>
              </a:lnSpc>
              <a:buFontTx/>
              <a:buNone/>
            </a:pPr>
            <a:endParaRPr lang="en-US" sz="2400">
              <a:latin typeface="Courier New" charset="0"/>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167114"/>
            <a:ext cx="8229600" cy="701885"/>
          </a:xfrm>
        </p:spPr>
        <p:txBody>
          <a:bodyPr>
            <a:normAutofit fontScale="90000"/>
          </a:bodyPr>
          <a:lstStyle/>
          <a:p>
            <a:r>
              <a:rPr lang="en-US" dirty="0">
                <a:solidFill>
                  <a:schemeClr val="tx1"/>
                </a:solidFill>
              </a:rPr>
              <a:t>Local Variables</a:t>
            </a:r>
          </a:p>
        </p:txBody>
      </p:sp>
      <p:sp>
        <p:nvSpPr>
          <p:cNvPr id="88067" name="Rectangle 3"/>
          <p:cNvSpPr>
            <a:spLocks noGrp="1" noChangeArrowheads="1"/>
          </p:cNvSpPr>
          <p:nvPr>
            <p:ph type="body" idx="1"/>
          </p:nvPr>
        </p:nvSpPr>
        <p:spPr>
          <a:xfrm>
            <a:off x="457200" y="1299384"/>
            <a:ext cx="8229600" cy="4525963"/>
          </a:xfrm>
        </p:spPr>
        <p:txBody>
          <a:bodyPr>
            <a:normAutofit/>
          </a:bodyPr>
          <a:lstStyle/>
          <a:p>
            <a:pPr>
              <a:lnSpc>
                <a:spcPct val="90000"/>
              </a:lnSpc>
            </a:pPr>
            <a:r>
              <a:rPr lang="en-US" sz="2400" dirty="0"/>
              <a:t>You can create local versions of scalar, array and hash variables with the </a:t>
            </a:r>
            <a:r>
              <a:rPr lang="en-US" sz="2400" dirty="0">
                <a:solidFill>
                  <a:srgbClr val="009900"/>
                </a:solidFill>
              </a:rPr>
              <a:t>my()</a:t>
            </a:r>
            <a:r>
              <a:rPr lang="en-US" sz="2400" dirty="0"/>
              <a:t> operator.</a:t>
            </a:r>
            <a:r>
              <a:rPr lang="en-US" dirty="0"/>
              <a:t> </a:t>
            </a:r>
            <a:endParaRPr lang="en-US" sz="2400" dirty="0">
              <a:latin typeface="Courier New" charset="0"/>
            </a:endParaRPr>
          </a:p>
          <a:p>
            <a:pPr>
              <a:lnSpc>
                <a:spcPct val="60000"/>
              </a:lnSpc>
              <a:buFontTx/>
              <a:buNone/>
            </a:pPr>
            <a:r>
              <a:rPr lang="en-US" sz="1800" dirty="0">
                <a:latin typeface="Courier New" charset="0"/>
              </a:rPr>
              <a:t>		#!/</a:t>
            </a:r>
            <a:r>
              <a:rPr lang="en-US" sz="1800" dirty="0" err="1">
                <a:latin typeface="Courier New" charset="0"/>
              </a:rPr>
              <a:t>usr/local/bin/perl</a:t>
            </a:r>
            <a:r>
              <a:rPr lang="en-US" sz="1800" dirty="0">
                <a:latin typeface="Courier New" charset="0"/>
              </a:rPr>
              <a:t> -</a:t>
            </a:r>
            <a:r>
              <a:rPr lang="en-US" sz="1800" dirty="0" err="1">
                <a:latin typeface="Courier New" charset="0"/>
              </a:rPr>
              <a:t>w</a:t>
            </a:r>
            <a:endParaRPr lang="en-US" sz="1800" dirty="0">
              <a:latin typeface="Courier New" charset="0"/>
            </a:endParaRPr>
          </a:p>
          <a:p>
            <a:pPr>
              <a:lnSpc>
                <a:spcPct val="60000"/>
              </a:lnSpc>
              <a:buFontTx/>
              <a:buNone/>
            </a:pPr>
            <a:r>
              <a:rPr lang="en-US" sz="1800" dirty="0">
                <a:latin typeface="Courier New" charset="0"/>
              </a:rPr>
              <a:t>		$a = 1; $</a:t>
            </a:r>
            <a:r>
              <a:rPr lang="en-US" sz="1800" dirty="0" err="1">
                <a:latin typeface="Courier New" charset="0"/>
              </a:rPr>
              <a:t>b</a:t>
            </a:r>
            <a:r>
              <a:rPr lang="en-US" sz="1800" dirty="0">
                <a:latin typeface="Courier New" charset="0"/>
              </a:rPr>
              <a:t> = 2;</a:t>
            </a:r>
          </a:p>
          <a:p>
            <a:pPr>
              <a:lnSpc>
                <a:spcPct val="60000"/>
              </a:lnSpc>
              <a:buFontTx/>
              <a:buNone/>
            </a:pPr>
            <a:r>
              <a:rPr lang="en-US" sz="1800" dirty="0">
                <a:latin typeface="Courier New" charset="0"/>
              </a:rPr>
              <a:t>		$max = 0;</a:t>
            </a:r>
          </a:p>
          <a:p>
            <a:pPr>
              <a:lnSpc>
                <a:spcPct val="60000"/>
              </a:lnSpc>
              <a:buFontTx/>
              <a:buNone/>
            </a:pPr>
            <a:r>
              <a:rPr lang="en-US" sz="1800" dirty="0">
                <a:latin typeface="Courier New" charset="0"/>
              </a:rPr>
              <a:t>		$max1 = </a:t>
            </a:r>
            <a:r>
              <a:rPr lang="en-US" sz="1800" dirty="0" err="1">
                <a:latin typeface="Courier New" charset="0"/>
              </a:rPr>
              <a:t>max($a</a:t>
            </a:r>
            <a:r>
              <a:rPr lang="en-US" sz="1800" dirty="0">
                <a:latin typeface="Courier New" charset="0"/>
              </a:rPr>
              <a:t>, $</a:t>
            </a:r>
            <a:r>
              <a:rPr lang="en-US" sz="1800" dirty="0" err="1">
                <a:latin typeface="Courier New" charset="0"/>
              </a:rPr>
              <a:t>b</a:t>
            </a:r>
            <a:r>
              <a:rPr lang="en-US" sz="1800" dirty="0">
                <a:latin typeface="Courier New" charset="0"/>
              </a:rPr>
              <a:t>, 5);</a:t>
            </a:r>
          </a:p>
          <a:p>
            <a:pPr>
              <a:lnSpc>
                <a:spcPct val="60000"/>
              </a:lnSpc>
              <a:buFontTx/>
              <a:buNone/>
            </a:pPr>
            <a:r>
              <a:rPr lang="en-US" sz="1800" dirty="0">
                <a:latin typeface="Courier New" charset="0"/>
              </a:rPr>
              <a:t>		print "max1: $max1\n";</a:t>
            </a:r>
          </a:p>
          <a:p>
            <a:pPr>
              <a:lnSpc>
                <a:spcPct val="60000"/>
              </a:lnSpc>
              <a:buFontTx/>
              <a:buNone/>
            </a:pPr>
            <a:r>
              <a:rPr lang="en-US" sz="1800" dirty="0">
                <a:latin typeface="Courier New" charset="0"/>
              </a:rPr>
              <a:t>		print "max : $max\</a:t>
            </a:r>
            <a:r>
              <a:rPr lang="en-US" sz="1800" dirty="0" err="1">
                <a:latin typeface="Courier New" charset="0"/>
              </a:rPr>
              <a:t>n</a:t>
            </a:r>
            <a:r>
              <a:rPr lang="en-US" sz="1800" dirty="0">
                <a:latin typeface="Courier New" charset="0"/>
              </a:rPr>
              <a:t>";</a:t>
            </a:r>
          </a:p>
          <a:p>
            <a:pPr>
              <a:lnSpc>
                <a:spcPct val="60000"/>
              </a:lnSpc>
              <a:buFontTx/>
              <a:buNone/>
            </a:pPr>
            <a:r>
              <a:rPr lang="en-US" sz="1800" dirty="0">
                <a:latin typeface="Courier New" charset="0"/>
              </a:rPr>
              <a:t>		sub max{</a:t>
            </a:r>
          </a:p>
          <a:p>
            <a:pPr>
              <a:lnSpc>
                <a:spcPct val="60000"/>
              </a:lnSpc>
              <a:buFontTx/>
              <a:buNone/>
            </a:pPr>
            <a:r>
              <a:rPr lang="en-US" sz="1800" dirty="0">
                <a:latin typeface="Courier New" charset="0"/>
              </a:rPr>
              <a:t>			</a:t>
            </a:r>
            <a:r>
              <a:rPr lang="en-US" sz="1800" dirty="0" err="1">
                <a:latin typeface="Courier New" charset="0"/>
              </a:rPr>
              <a:t>my($max,$n</a:t>
            </a:r>
            <a:r>
              <a:rPr lang="en-US" sz="1800" dirty="0">
                <a:latin typeface="Courier New" charset="0"/>
              </a:rPr>
              <a:t>);	# local variables</a:t>
            </a:r>
          </a:p>
          <a:p>
            <a:pPr>
              <a:lnSpc>
                <a:spcPct val="60000"/>
              </a:lnSpc>
              <a:buFontTx/>
              <a:buNone/>
            </a:pPr>
            <a:r>
              <a:rPr lang="en-US" sz="1800" dirty="0">
                <a:latin typeface="Courier New" charset="0"/>
              </a:rPr>
              <a:t>			$max = 0;</a:t>
            </a:r>
          </a:p>
          <a:p>
            <a:pPr>
              <a:lnSpc>
                <a:spcPct val="60000"/>
              </a:lnSpc>
              <a:buFontTx/>
              <a:buNone/>
            </a:pPr>
            <a:r>
              <a:rPr lang="en-US" sz="1800" dirty="0">
                <a:latin typeface="Courier New" charset="0"/>
              </a:rPr>
              <a:t>			</a:t>
            </a:r>
            <a:r>
              <a:rPr lang="en-US" sz="1800" dirty="0" err="1">
                <a:latin typeface="Courier New" charset="0"/>
              </a:rPr>
              <a:t>foreach</a:t>
            </a:r>
            <a:r>
              <a:rPr lang="en-US" sz="1800" dirty="0">
                <a:latin typeface="Courier New" charset="0"/>
              </a:rPr>
              <a:t> $</a:t>
            </a:r>
            <a:r>
              <a:rPr lang="en-US" sz="1800" dirty="0" err="1">
                <a:latin typeface="Courier New" charset="0"/>
              </a:rPr>
              <a:t>n</a:t>
            </a:r>
            <a:r>
              <a:rPr lang="en-US" sz="1800" dirty="0">
                <a:latin typeface="Courier New" charset="0"/>
              </a:rPr>
              <a:t> (@_){</a:t>
            </a:r>
          </a:p>
          <a:p>
            <a:pPr>
              <a:lnSpc>
                <a:spcPct val="60000"/>
              </a:lnSpc>
              <a:buFontTx/>
              <a:buNone/>
            </a:pPr>
            <a:r>
              <a:rPr lang="en-US" sz="1800" dirty="0">
                <a:latin typeface="Courier New" charset="0"/>
              </a:rPr>
              <a:t>				if ($</a:t>
            </a:r>
            <a:r>
              <a:rPr lang="en-US" sz="1800" dirty="0" err="1">
                <a:latin typeface="Courier New" charset="0"/>
              </a:rPr>
              <a:t>n</a:t>
            </a:r>
            <a:r>
              <a:rPr lang="en-US" sz="1800" dirty="0">
                <a:latin typeface="Courier New" charset="0"/>
              </a:rPr>
              <a:t> &gt; $max){ </a:t>
            </a:r>
          </a:p>
          <a:p>
            <a:pPr>
              <a:lnSpc>
                <a:spcPct val="60000"/>
              </a:lnSpc>
              <a:buFontTx/>
              <a:buNone/>
            </a:pPr>
            <a:r>
              <a:rPr lang="en-US" sz="1800" dirty="0">
                <a:latin typeface="Courier New" charset="0"/>
              </a:rPr>
              <a:t>					$max = $</a:t>
            </a:r>
            <a:r>
              <a:rPr lang="en-US" sz="1800" dirty="0" err="1">
                <a:latin typeface="Courier New" charset="0"/>
              </a:rPr>
              <a:t>n</a:t>
            </a:r>
            <a:r>
              <a:rPr lang="en-US" sz="1800" dirty="0">
                <a:latin typeface="Courier New" charset="0"/>
              </a:rPr>
              <a:t>;</a:t>
            </a:r>
          </a:p>
          <a:p>
            <a:pPr>
              <a:lnSpc>
                <a:spcPct val="60000"/>
              </a:lnSpc>
              <a:buFontTx/>
              <a:buNone/>
            </a:pPr>
            <a:r>
              <a:rPr lang="en-US" sz="1800" dirty="0">
                <a:latin typeface="Courier New" charset="0"/>
              </a:rPr>
              <a:t>				}</a:t>
            </a:r>
          </a:p>
          <a:p>
            <a:pPr>
              <a:lnSpc>
                <a:spcPct val="60000"/>
              </a:lnSpc>
              <a:buFontTx/>
              <a:buNone/>
            </a:pPr>
            <a:r>
              <a:rPr lang="en-US" sz="1800" dirty="0">
                <a:latin typeface="Courier New" charset="0"/>
              </a:rPr>
              <a:t>			}</a:t>
            </a:r>
          </a:p>
          <a:p>
            <a:pPr>
              <a:lnSpc>
                <a:spcPct val="60000"/>
              </a:lnSpc>
              <a:buFontTx/>
              <a:buNone/>
            </a:pPr>
            <a:r>
              <a:rPr lang="en-US" sz="1800" dirty="0">
                <a:latin typeface="Courier New" charset="0"/>
              </a:rPr>
              <a:t>			return $max;</a:t>
            </a:r>
          </a:p>
          <a:p>
            <a:pPr>
              <a:lnSpc>
                <a:spcPct val="60000"/>
              </a:lnSpc>
              <a:buFontTx/>
              <a:buNone/>
            </a:pPr>
            <a:r>
              <a:rPr lang="en-US" sz="1800" dirty="0">
                <a:latin typeface="Courier New" charset="0"/>
              </a:rPr>
              <a:t>		</a:t>
            </a:r>
            <a:r>
              <a:rPr lang="en-US" sz="1800" dirty="0" smtClean="0">
                <a:latin typeface="Courier New" charset="0"/>
              </a:rPr>
              <a:t>}	</a:t>
            </a:r>
            <a:r>
              <a:rPr lang="en-US" sz="1800" dirty="0">
                <a:latin typeface="Courier New" charset="0"/>
              </a:rPr>
              <a:t>	</a:t>
            </a:r>
          </a:p>
        </p:txBody>
      </p:sp>
      <p:sp>
        <p:nvSpPr>
          <p:cNvPr id="88072" name="Rectangle 8"/>
          <p:cNvSpPr>
            <a:spLocks noChangeArrowheads="1"/>
          </p:cNvSpPr>
          <p:nvPr/>
        </p:nvSpPr>
        <p:spPr bwMode="auto">
          <a:xfrm>
            <a:off x="839895" y="5882728"/>
            <a:ext cx="2195513" cy="477838"/>
          </a:xfrm>
          <a:prstGeom prst="rect">
            <a:avLst/>
          </a:prstGeom>
          <a:noFill/>
          <a:ln w="9525">
            <a:noFill/>
            <a:miter lim="800000"/>
            <a:headEnd/>
            <a:tailEnd/>
          </a:ln>
        </p:spPr>
        <p:txBody>
          <a:bodyPr wrap="none">
            <a:prstTxWarp prst="textNoShape">
              <a:avLst/>
            </a:prstTxWarp>
            <a:spAutoFit/>
          </a:bodyPr>
          <a:lstStyle/>
          <a:p>
            <a:pPr eaLnBrk="1" hangingPunct="1">
              <a:lnSpc>
                <a:spcPct val="60000"/>
              </a:lnSpc>
              <a:spcBef>
                <a:spcPct val="20000"/>
              </a:spcBef>
            </a:pPr>
            <a:r>
              <a:rPr lang="en-US" sz="1800" dirty="0">
                <a:solidFill>
                  <a:srgbClr val="FF0000"/>
                </a:solidFill>
              </a:rPr>
              <a:t>prints =&gt;  </a:t>
            </a:r>
            <a:r>
              <a:rPr lang="en-US" sz="1800" dirty="0">
                <a:latin typeface="Courier New" charset="0"/>
              </a:rPr>
              <a:t>max1: 5</a:t>
            </a:r>
          </a:p>
          <a:p>
            <a:pPr eaLnBrk="1" hangingPunct="1">
              <a:lnSpc>
                <a:spcPct val="60000"/>
              </a:lnSpc>
              <a:spcBef>
                <a:spcPct val="20000"/>
              </a:spcBef>
            </a:pPr>
            <a:r>
              <a:rPr lang="en-US" sz="1800" dirty="0">
                <a:latin typeface="Courier New" charset="0"/>
              </a:rPr>
              <a:t>	 max : 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2" grpId="0"/>
    </p:bldLst>
  </p:timing>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solidFill>
                  <a:schemeClr val="tx1"/>
                </a:solidFill>
              </a:rPr>
              <a:t>Local Variables</a:t>
            </a:r>
          </a:p>
        </p:txBody>
      </p:sp>
      <p:sp>
        <p:nvSpPr>
          <p:cNvPr id="82947" name="Rectangle 3"/>
          <p:cNvSpPr>
            <a:spLocks noGrp="1" noChangeArrowheads="1"/>
          </p:cNvSpPr>
          <p:nvPr>
            <p:ph type="body" idx="1"/>
          </p:nvPr>
        </p:nvSpPr>
        <p:spPr/>
        <p:txBody>
          <a:bodyPr/>
          <a:lstStyle/>
          <a:p>
            <a:pPr>
              <a:lnSpc>
                <a:spcPct val="90000"/>
              </a:lnSpc>
            </a:pPr>
            <a:r>
              <a:rPr lang="en-US" sz="2400"/>
              <a:t>You can initialize local variables:</a:t>
            </a:r>
          </a:p>
          <a:p>
            <a:pPr>
              <a:lnSpc>
                <a:spcPct val="60000"/>
              </a:lnSpc>
              <a:buFontTx/>
              <a:buNone/>
            </a:pPr>
            <a:endParaRPr lang="en-US" sz="2000">
              <a:latin typeface="Courier New" charset="0"/>
            </a:endParaRPr>
          </a:p>
          <a:p>
            <a:pPr>
              <a:lnSpc>
                <a:spcPct val="60000"/>
              </a:lnSpc>
              <a:buFontTx/>
              <a:buNone/>
            </a:pPr>
            <a:r>
              <a:rPr lang="en-US" sz="2000">
                <a:latin typeface="Courier New" charset="0"/>
              </a:rPr>
              <a:t>		</a:t>
            </a:r>
            <a:r>
              <a:rPr lang="en-US" sz="1800">
                <a:latin typeface="Courier New" charset="0"/>
              </a:rPr>
              <a:t>#!/usr/local/bin/perl -w</a:t>
            </a:r>
          </a:p>
          <a:p>
            <a:pPr>
              <a:lnSpc>
                <a:spcPct val="60000"/>
              </a:lnSpc>
              <a:buFontTx/>
              <a:buNone/>
            </a:pPr>
            <a:r>
              <a:rPr lang="en-US" sz="1800">
                <a:latin typeface="Courier New" charset="0"/>
              </a:rPr>
              <a:t>		$a = 1; $b = 2;</a:t>
            </a:r>
          </a:p>
          <a:p>
            <a:pPr>
              <a:lnSpc>
                <a:spcPct val="60000"/>
              </a:lnSpc>
              <a:buFontTx/>
              <a:buNone/>
            </a:pPr>
            <a:r>
              <a:rPr lang="en-US" sz="1800">
                <a:latin typeface="Courier New" charset="0"/>
              </a:rPr>
              <a:t>		$max = 0;</a:t>
            </a:r>
          </a:p>
          <a:p>
            <a:pPr>
              <a:lnSpc>
                <a:spcPct val="60000"/>
              </a:lnSpc>
              <a:buFontTx/>
              <a:buNone/>
            </a:pPr>
            <a:r>
              <a:rPr lang="en-US" sz="1800">
                <a:latin typeface="Courier New" charset="0"/>
              </a:rPr>
              <a:t>		$max1 = max($a, $b, 5);</a:t>
            </a:r>
          </a:p>
          <a:p>
            <a:pPr>
              <a:lnSpc>
                <a:spcPct val="60000"/>
              </a:lnSpc>
              <a:buFontTx/>
              <a:buNone/>
            </a:pPr>
            <a:r>
              <a:rPr lang="en-US" sz="1800">
                <a:latin typeface="Courier New" charset="0"/>
              </a:rPr>
              <a:t>		print "max1: $max1\n";</a:t>
            </a:r>
          </a:p>
          <a:p>
            <a:pPr>
              <a:lnSpc>
                <a:spcPct val="60000"/>
              </a:lnSpc>
              <a:buFontTx/>
              <a:buNone/>
            </a:pPr>
            <a:r>
              <a:rPr lang="en-US" sz="1800">
                <a:latin typeface="Courier New" charset="0"/>
              </a:rPr>
              <a:t>		print "max : $max\n";</a:t>
            </a:r>
          </a:p>
          <a:p>
            <a:pPr>
              <a:lnSpc>
                <a:spcPct val="60000"/>
              </a:lnSpc>
              <a:buFontTx/>
              <a:buNone/>
            </a:pPr>
            <a:r>
              <a:rPr lang="en-US" sz="1800">
                <a:latin typeface="Courier New" charset="0"/>
              </a:rPr>
              <a:t>		sub max {</a:t>
            </a:r>
          </a:p>
          <a:p>
            <a:pPr>
              <a:lnSpc>
                <a:spcPct val="60000"/>
              </a:lnSpc>
              <a:buFontTx/>
              <a:buNone/>
            </a:pPr>
            <a:r>
              <a:rPr lang="en-US" sz="1800">
                <a:latin typeface="Courier New" charset="0"/>
              </a:rPr>
              <a:t>			my($max,$n) = (0,0);  # local</a:t>
            </a:r>
          </a:p>
          <a:p>
            <a:pPr>
              <a:lnSpc>
                <a:spcPct val="60000"/>
              </a:lnSpc>
              <a:buFontTx/>
              <a:buNone/>
            </a:pPr>
            <a:r>
              <a:rPr lang="en-US" sz="1800">
                <a:latin typeface="Courier New" charset="0"/>
              </a:rPr>
              <a:t>			foreach $n (@_){</a:t>
            </a:r>
          </a:p>
          <a:p>
            <a:pPr>
              <a:lnSpc>
                <a:spcPct val="60000"/>
              </a:lnSpc>
              <a:buFontTx/>
              <a:buNone/>
            </a:pPr>
            <a:r>
              <a:rPr lang="en-US" sz="1800">
                <a:latin typeface="Courier New" charset="0"/>
              </a:rPr>
              <a:t>				if ($n &gt; $max){ </a:t>
            </a:r>
          </a:p>
          <a:p>
            <a:pPr>
              <a:lnSpc>
                <a:spcPct val="60000"/>
              </a:lnSpc>
              <a:buFontTx/>
              <a:buNone/>
            </a:pPr>
            <a:r>
              <a:rPr lang="en-US" sz="1800">
                <a:latin typeface="Courier New" charset="0"/>
              </a:rPr>
              <a:t>					$max = $n;</a:t>
            </a:r>
          </a:p>
          <a:p>
            <a:pPr>
              <a:lnSpc>
                <a:spcPct val="60000"/>
              </a:lnSpc>
              <a:buFontTx/>
              <a:buNone/>
            </a:pPr>
            <a:r>
              <a:rPr lang="en-US" sz="1800">
                <a:latin typeface="Courier New" charset="0"/>
              </a:rPr>
              <a:t>				}</a:t>
            </a:r>
          </a:p>
          <a:p>
            <a:pPr>
              <a:lnSpc>
                <a:spcPct val="60000"/>
              </a:lnSpc>
              <a:buFontTx/>
              <a:buNone/>
            </a:pPr>
            <a:r>
              <a:rPr lang="en-US" sz="1800">
                <a:latin typeface="Courier New" charset="0"/>
              </a:rPr>
              <a:t>			}</a:t>
            </a:r>
          </a:p>
          <a:p>
            <a:pPr>
              <a:lnSpc>
                <a:spcPct val="60000"/>
              </a:lnSpc>
              <a:buFontTx/>
              <a:buNone/>
            </a:pPr>
            <a:r>
              <a:rPr lang="en-US" sz="1800">
                <a:latin typeface="Courier New" charset="0"/>
              </a:rPr>
              <a:t>			return $max;</a:t>
            </a:r>
          </a:p>
          <a:p>
            <a:pPr>
              <a:lnSpc>
                <a:spcPct val="60000"/>
              </a:lnSpc>
              <a:buFontTx/>
              <a:buNone/>
            </a:pPr>
            <a:r>
              <a:rPr lang="en-US" sz="1800">
                <a:latin typeface="Courier New" charset="0"/>
              </a:rPr>
              <a:t>		}</a:t>
            </a:r>
          </a:p>
          <a:p>
            <a:pPr>
              <a:lnSpc>
                <a:spcPct val="60000"/>
              </a:lnSpc>
              <a:buFontTx/>
              <a:buNone/>
            </a:pPr>
            <a:r>
              <a:rPr lang="en-US" sz="1800">
                <a:latin typeface="Courier New" charset="0"/>
              </a:rPr>
              <a:t>		</a:t>
            </a:r>
          </a:p>
          <a:p>
            <a:pPr>
              <a:lnSpc>
                <a:spcPct val="60000"/>
              </a:lnSpc>
              <a:buFontTx/>
              <a:buNone/>
            </a:pPr>
            <a:endParaRPr lang="en-US" sz="2000">
              <a:latin typeface="Courier New" charset="0"/>
            </a:endParaRPr>
          </a:p>
        </p:txBody>
      </p:sp>
      <p:sp>
        <p:nvSpPr>
          <p:cNvPr id="82952" name="Rectangle 8"/>
          <p:cNvSpPr>
            <a:spLocks noChangeArrowheads="1"/>
          </p:cNvSpPr>
          <p:nvPr/>
        </p:nvSpPr>
        <p:spPr bwMode="auto">
          <a:xfrm>
            <a:off x="-273055" y="5702272"/>
            <a:ext cx="4311650" cy="517525"/>
          </a:xfrm>
          <a:prstGeom prst="rect">
            <a:avLst/>
          </a:prstGeom>
          <a:noFill/>
          <a:ln w="9525">
            <a:noFill/>
            <a:miter lim="800000"/>
            <a:headEnd/>
            <a:tailEnd/>
          </a:ln>
        </p:spPr>
        <p:txBody>
          <a:bodyPr wrap="none">
            <a:prstTxWarp prst="textNoShape">
              <a:avLst/>
            </a:prstTxWarp>
            <a:spAutoFit/>
          </a:bodyPr>
          <a:lstStyle/>
          <a:p>
            <a:pPr eaLnBrk="1" hangingPunct="1">
              <a:lnSpc>
                <a:spcPct val="60000"/>
              </a:lnSpc>
              <a:spcBef>
                <a:spcPct val="20000"/>
              </a:spcBef>
            </a:pPr>
            <a:r>
              <a:rPr lang="en-US" sz="2000" dirty="0">
                <a:latin typeface="Courier New" charset="0"/>
              </a:rPr>
              <a:t>		 </a:t>
            </a:r>
            <a:r>
              <a:rPr lang="en-US" sz="1800" dirty="0">
                <a:solidFill>
                  <a:srgbClr val="FF0000"/>
                </a:solidFill>
              </a:rPr>
              <a:t>prints =&gt;   </a:t>
            </a:r>
            <a:r>
              <a:rPr lang="en-US" sz="2000" dirty="0">
                <a:latin typeface="Courier New" charset="0"/>
              </a:rPr>
              <a:t>max1: 5</a:t>
            </a:r>
          </a:p>
          <a:p>
            <a:pPr eaLnBrk="1" hangingPunct="1">
              <a:lnSpc>
                <a:spcPct val="60000"/>
              </a:lnSpc>
              <a:spcBef>
                <a:spcPct val="20000"/>
              </a:spcBef>
            </a:pPr>
            <a:r>
              <a:rPr lang="en-US" sz="2000" dirty="0">
                <a:latin typeface="Courier New" charset="0"/>
              </a:rPr>
              <a:t>		        max : 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2" grpId="0"/>
    </p:bldLst>
  </p:timing>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956748" y="5615078"/>
            <a:ext cx="2024062" cy="366712"/>
          </a:xfrm>
          <a:prstGeom prst="rect">
            <a:avLst/>
          </a:prstGeom>
          <a:noFill/>
          <a:ln w="9525">
            <a:noFill/>
            <a:miter lim="800000"/>
            <a:headEnd/>
            <a:tailEnd/>
          </a:ln>
        </p:spPr>
        <p:txBody>
          <a:bodyPr wrap="none">
            <a:prstTxWarp prst="textNoShape">
              <a:avLst/>
            </a:prstTxWarp>
            <a:spAutoFit/>
          </a:bodyPr>
          <a:lstStyle/>
          <a:p>
            <a:r>
              <a:rPr lang="en-US" sz="1800" dirty="0">
                <a:solidFill>
                  <a:srgbClr val="FF0000"/>
                </a:solidFill>
              </a:rPr>
              <a:t>prints =&gt;  </a:t>
            </a:r>
            <a:r>
              <a:rPr lang="en-US" sz="1800" dirty="0">
                <a:latin typeface="Courier New" charset="0"/>
              </a:rPr>
              <a:t>max: 2</a:t>
            </a:r>
          </a:p>
        </p:txBody>
      </p:sp>
      <p:sp>
        <p:nvSpPr>
          <p:cNvPr id="6146" name="Rectangle 2"/>
          <p:cNvSpPr>
            <a:spLocks noGrp="1" noChangeArrowheads="1"/>
          </p:cNvSpPr>
          <p:nvPr>
            <p:ph type="title"/>
          </p:nvPr>
        </p:nvSpPr>
        <p:spPr/>
        <p:txBody>
          <a:bodyPr/>
          <a:lstStyle/>
          <a:p>
            <a:r>
              <a:rPr lang="en-US">
                <a:solidFill>
                  <a:schemeClr val="tx1"/>
                </a:solidFill>
              </a:rPr>
              <a:t>Local Variables</a:t>
            </a:r>
          </a:p>
        </p:txBody>
      </p:sp>
      <p:sp>
        <p:nvSpPr>
          <p:cNvPr id="6147" name="Rectangle 3"/>
          <p:cNvSpPr>
            <a:spLocks noGrp="1" noChangeArrowheads="1"/>
          </p:cNvSpPr>
          <p:nvPr>
            <p:ph type="body" idx="1"/>
          </p:nvPr>
        </p:nvSpPr>
        <p:spPr/>
        <p:txBody>
          <a:bodyPr>
            <a:normAutofit lnSpcReduction="10000"/>
          </a:bodyPr>
          <a:lstStyle/>
          <a:p>
            <a:pPr>
              <a:lnSpc>
                <a:spcPct val="90000"/>
              </a:lnSpc>
            </a:pPr>
            <a:r>
              <a:rPr lang="en-US" sz="2400"/>
              <a:t>You can also load local variables directly from </a:t>
            </a:r>
            <a:r>
              <a:rPr lang="en-US" sz="2400">
                <a:latin typeface="Courier New" charset="0"/>
              </a:rPr>
              <a:t>@_</a:t>
            </a:r>
            <a:r>
              <a:rPr lang="en-US" sz="2400"/>
              <a:t>:</a:t>
            </a:r>
          </a:p>
          <a:p>
            <a:pPr>
              <a:lnSpc>
                <a:spcPct val="80000"/>
              </a:lnSpc>
              <a:buFontTx/>
              <a:buNone/>
            </a:pPr>
            <a:endParaRPr lang="en-US" sz="2000">
              <a:latin typeface="Courier New" charset="0"/>
            </a:endParaRPr>
          </a:p>
          <a:p>
            <a:pPr>
              <a:lnSpc>
                <a:spcPct val="80000"/>
              </a:lnSpc>
              <a:buFontTx/>
              <a:buNone/>
            </a:pPr>
            <a:r>
              <a:rPr lang="en-US" sz="1800">
                <a:latin typeface="Courier New" charset="0"/>
              </a:rPr>
              <a:t>		#!/usr/local/bin/perl -w</a:t>
            </a:r>
          </a:p>
          <a:p>
            <a:pPr>
              <a:lnSpc>
                <a:spcPct val="80000"/>
              </a:lnSpc>
              <a:buFontTx/>
              <a:buNone/>
            </a:pPr>
            <a:r>
              <a:rPr lang="en-US" sz="1800">
                <a:latin typeface="Courier New" charset="0"/>
              </a:rPr>
              <a:t>		$a = 1;</a:t>
            </a:r>
          </a:p>
          <a:p>
            <a:pPr>
              <a:lnSpc>
                <a:spcPct val="80000"/>
              </a:lnSpc>
              <a:buFontTx/>
              <a:buNone/>
            </a:pPr>
            <a:r>
              <a:rPr lang="en-US" sz="1800">
                <a:latin typeface="Courier New" charset="0"/>
              </a:rPr>
              <a:t>		$b = 2;</a:t>
            </a:r>
          </a:p>
          <a:p>
            <a:pPr>
              <a:lnSpc>
                <a:spcPct val="80000"/>
              </a:lnSpc>
              <a:buFontTx/>
              <a:buNone/>
            </a:pPr>
            <a:r>
              <a:rPr lang="en-US" sz="1800">
                <a:latin typeface="Courier New" charset="0"/>
              </a:rPr>
              <a:t>		$max = max($a, $b);</a:t>
            </a:r>
          </a:p>
          <a:p>
            <a:pPr>
              <a:lnSpc>
                <a:spcPct val="80000"/>
              </a:lnSpc>
              <a:buFontTx/>
              <a:buNone/>
            </a:pPr>
            <a:r>
              <a:rPr lang="en-US" sz="1800">
                <a:latin typeface="Courier New" charset="0"/>
              </a:rPr>
              <a:t>		print "max: $max\n";</a:t>
            </a:r>
          </a:p>
          <a:p>
            <a:pPr>
              <a:lnSpc>
                <a:spcPct val="80000"/>
              </a:lnSpc>
              <a:buFontTx/>
              <a:buNone/>
            </a:pPr>
            <a:r>
              <a:rPr lang="en-US" sz="1800">
                <a:latin typeface="Courier New" charset="0"/>
              </a:rPr>
              <a:t>		sub max{</a:t>
            </a:r>
          </a:p>
          <a:p>
            <a:pPr>
              <a:lnSpc>
                <a:spcPct val="80000"/>
              </a:lnSpc>
              <a:buFontTx/>
              <a:buNone/>
            </a:pPr>
            <a:r>
              <a:rPr lang="en-US" sz="1800">
                <a:latin typeface="Courier New" charset="0"/>
              </a:rPr>
              <a:t>			my($n1, $n2) = @_;</a:t>
            </a:r>
          </a:p>
          <a:p>
            <a:pPr>
              <a:lnSpc>
                <a:spcPct val="80000"/>
              </a:lnSpc>
              <a:buFontTx/>
              <a:buNone/>
            </a:pPr>
            <a:r>
              <a:rPr lang="en-US" sz="1800">
                <a:latin typeface="Courier New" charset="0"/>
              </a:rPr>
              <a:t>			if ($n1 &gt; $n2){ </a:t>
            </a:r>
          </a:p>
          <a:p>
            <a:pPr>
              <a:lnSpc>
                <a:spcPct val="80000"/>
              </a:lnSpc>
              <a:buFontTx/>
              <a:buNone/>
            </a:pPr>
            <a:r>
              <a:rPr lang="en-US" sz="1800">
                <a:latin typeface="Courier New" charset="0"/>
              </a:rPr>
              <a:t>				return $n1; </a:t>
            </a:r>
          </a:p>
          <a:p>
            <a:pPr>
              <a:lnSpc>
                <a:spcPct val="80000"/>
              </a:lnSpc>
              <a:buFontTx/>
              <a:buNone/>
            </a:pPr>
            <a:r>
              <a:rPr lang="en-US" sz="1800">
                <a:latin typeface="Courier New" charset="0"/>
              </a:rPr>
              <a:t>			} else {</a:t>
            </a:r>
          </a:p>
          <a:p>
            <a:pPr>
              <a:lnSpc>
                <a:spcPct val="80000"/>
              </a:lnSpc>
              <a:buFontTx/>
              <a:buNone/>
            </a:pPr>
            <a:r>
              <a:rPr lang="en-US" sz="1800">
                <a:latin typeface="Courier New" charset="0"/>
              </a:rPr>
              <a:t>				return $n2;</a:t>
            </a:r>
          </a:p>
          <a:p>
            <a:pPr>
              <a:lnSpc>
                <a:spcPct val="80000"/>
              </a:lnSpc>
              <a:buFontTx/>
              <a:buNone/>
            </a:pPr>
            <a:r>
              <a:rPr lang="en-US" sz="1800">
                <a:latin typeface="Courier New" charset="0"/>
              </a:rPr>
              <a:t>			}</a:t>
            </a:r>
          </a:p>
          <a:p>
            <a:pPr>
              <a:lnSpc>
                <a:spcPct val="80000"/>
              </a:lnSpc>
              <a:buFontTx/>
              <a:buNone/>
            </a:pPr>
            <a:r>
              <a:rPr lang="en-US" sz="1800">
                <a:latin typeface="Courier New" charset="0"/>
              </a:rPr>
              <a:t>		}</a:t>
            </a:r>
          </a:p>
          <a:p>
            <a:pPr>
              <a:lnSpc>
                <a:spcPct val="80000"/>
              </a:lnSpc>
              <a:buFontTx/>
              <a:buNone/>
            </a:pPr>
            <a:r>
              <a:rPr lang="en-US" sz="1800">
                <a:latin typeface="Courier New" charset="0"/>
              </a:rPr>
              <a:t>	</a:t>
            </a:r>
          </a:p>
          <a:p>
            <a:pPr>
              <a:lnSpc>
                <a:spcPct val="90000"/>
              </a:lnSpc>
            </a:pPr>
            <a:endParaRPr 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solidFill>
                  <a:schemeClr val="tx1"/>
                </a:solidFill>
                <a:latin typeface="Courier New" charset="0"/>
              </a:rPr>
              <a:t>use strict</a:t>
            </a:r>
          </a:p>
        </p:txBody>
      </p:sp>
      <p:sp>
        <p:nvSpPr>
          <p:cNvPr id="9219" name="Rectangle 3"/>
          <p:cNvSpPr>
            <a:spLocks noGrp="1" noChangeArrowheads="1"/>
          </p:cNvSpPr>
          <p:nvPr>
            <p:ph type="body" idx="1"/>
          </p:nvPr>
        </p:nvSpPr>
        <p:spPr>
          <a:xfrm>
            <a:off x="457200" y="1600201"/>
            <a:ext cx="8229600" cy="4207062"/>
          </a:xfrm>
        </p:spPr>
        <p:txBody>
          <a:bodyPr>
            <a:normAutofit lnSpcReduction="10000"/>
          </a:bodyPr>
          <a:lstStyle/>
          <a:p>
            <a:pPr>
              <a:lnSpc>
                <a:spcPct val="90000"/>
              </a:lnSpc>
            </a:pPr>
            <a:r>
              <a:rPr lang="en-US" sz="1800" dirty="0"/>
              <a:t>You can force all variables to require declaration with </a:t>
            </a:r>
            <a:r>
              <a:rPr lang="en-US" sz="1800" dirty="0">
                <a:latin typeface="Courier New" charset="0"/>
              </a:rPr>
              <a:t>my()</a:t>
            </a:r>
            <a:r>
              <a:rPr lang="en-US" sz="1800" dirty="0"/>
              <a:t> by starting your program with:</a:t>
            </a:r>
            <a:r>
              <a:rPr lang="en-US" sz="1800" dirty="0">
                <a:latin typeface="Courier New" charset="0"/>
              </a:rPr>
              <a:t> use strict;</a:t>
            </a:r>
          </a:p>
          <a:p>
            <a:pPr>
              <a:lnSpc>
                <a:spcPct val="80000"/>
              </a:lnSpc>
              <a:buFontTx/>
              <a:buNone/>
            </a:pPr>
            <a:r>
              <a:rPr lang="en-US" sz="1800" dirty="0">
                <a:latin typeface="Courier New" charset="0"/>
              </a:rPr>
              <a:t>		</a:t>
            </a:r>
          </a:p>
          <a:p>
            <a:pPr>
              <a:lnSpc>
                <a:spcPct val="80000"/>
              </a:lnSpc>
              <a:buFontTx/>
              <a:buNone/>
            </a:pPr>
            <a:r>
              <a:rPr lang="en-US" sz="1800" dirty="0">
                <a:latin typeface="Courier New" charset="0"/>
              </a:rPr>
              <a:t>		#!/</a:t>
            </a:r>
            <a:r>
              <a:rPr lang="en-US" sz="1800" dirty="0" err="1">
                <a:latin typeface="Courier New" charset="0"/>
              </a:rPr>
              <a:t>usr/local/bin/perl</a:t>
            </a:r>
            <a:r>
              <a:rPr lang="en-US" sz="1800" dirty="0">
                <a:latin typeface="Courier New" charset="0"/>
              </a:rPr>
              <a:t> -</a:t>
            </a:r>
            <a:r>
              <a:rPr lang="en-US" sz="1800" dirty="0" err="1">
                <a:latin typeface="Courier New" charset="0"/>
              </a:rPr>
              <a:t>w</a:t>
            </a:r>
            <a:endParaRPr lang="en-US" sz="1800" dirty="0">
              <a:latin typeface="Courier New" charset="0"/>
            </a:endParaRPr>
          </a:p>
          <a:p>
            <a:pPr>
              <a:lnSpc>
                <a:spcPct val="80000"/>
              </a:lnSpc>
              <a:buFontTx/>
              <a:buNone/>
            </a:pPr>
            <a:r>
              <a:rPr lang="en-US" sz="1800" dirty="0">
                <a:latin typeface="Courier New" charset="0"/>
              </a:rPr>
              <a:t>		use strict;</a:t>
            </a:r>
          </a:p>
          <a:p>
            <a:pPr>
              <a:lnSpc>
                <a:spcPct val="80000"/>
              </a:lnSpc>
              <a:buFontTx/>
              <a:buNone/>
            </a:pPr>
            <a:r>
              <a:rPr lang="en-US" sz="1800" dirty="0">
                <a:latin typeface="Courier New" charset="0"/>
              </a:rPr>
              <a:t>		my $a = 1;	# declare and initialize $a</a:t>
            </a:r>
          </a:p>
          <a:p>
            <a:pPr>
              <a:lnSpc>
                <a:spcPct val="80000"/>
              </a:lnSpc>
              <a:buFontTx/>
              <a:buNone/>
            </a:pPr>
            <a:r>
              <a:rPr lang="en-US" sz="1800" dirty="0">
                <a:latin typeface="Courier New" charset="0"/>
              </a:rPr>
              <a:t>		my $</a:t>
            </a:r>
            <a:r>
              <a:rPr lang="en-US" sz="1800" dirty="0" err="1">
                <a:latin typeface="Courier New" charset="0"/>
              </a:rPr>
              <a:t>b</a:t>
            </a:r>
            <a:r>
              <a:rPr lang="en-US" sz="1800" dirty="0">
                <a:latin typeface="Courier New" charset="0"/>
              </a:rPr>
              <a:t> = 2;	# declare and initialize $</a:t>
            </a:r>
            <a:r>
              <a:rPr lang="en-US" sz="1800" dirty="0" err="1">
                <a:latin typeface="Courier New" charset="0"/>
              </a:rPr>
              <a:t>b</a:t>
            </a:r>
            <a:endParaRPr lang="en-US" sz="1800" dirty="0">
              <a:latin typeface="Courier New" charset="0"/>
            </a:endParaRPr>
          </a:p>
          <a:p>
            <a:pPr>
              <a:lnSpc>
                <a:spcPct val="80000"/>
              </a:lnSpc>
              <a:buFontTx/>
              <a:buNone/>
            </a:pPr>
            <a:r>
              <a:rPr lang="en-US" sz="1800" dirty="0">
                <a:latin typeface="Courier New" charset="0"/>
              </a:rPr>
              <a:t>		my $max = </a:t>
            </a:r>
            <a:r>
              <a:rPr lang="en-US" sz="1800" dirty="0" err="1">
                <a:latin typeface="Courier New" charset="0"/>
              </a:rPr>
              <a:t>max($a</a:t>
            </a:r>
            <a:r>
              <a:rPr lang="en-US" sz="1800" dirty="0">
                <a:latin typeface="Courier New" charset="0"/>
              </a:rPr>
              <a:t>, $</a:t>
            </a:r>
            <a:r>
              <a:rPr lang="en-US" sz="1800" dirty="0" err="1">
                <a:latin typeface="Courier New" charset="0"/>
              </a:rPr>
              <a:t>b</a:t>
            </a:r>
            <a:r>
              <a:rPr lang="en-US" sz="1800" dirty="0">
                <a:latin typeface="Courier New" charset="0"/>
              </a:rPr>
              <a:t>);  # declare and initialize</a:t>
            </a:r>
          </a:p>
          <a:p>
            <a:pPr>
              <a:lnSpc>
                <a:spcPct val="80000"/>
              </a:lnSpc>
              <a:buFontTx/>
              <a:buNone/>
            </a:pPr>
            <a:r>
              <a:rPr lang="en-US" sz="1800" dirty="0">
                <a:latin typeface="Courier New" charset="0"/>
              </a:rPr>
              <a:t>		print "max: $max\</a:t>
            </a:r>
            <a:r>
              <a:rPr lang="en-US" sz="1800" dirty="0" err="1">
                <a:latin typeface="Courier New" charset="0"/>
              </a:rPr>
              <a:t>n</a:t>
            </a:r>
            <a:r>
              <a:rPr lang="en-US" sz="1800" dirty="0">
                <a:latin typeface="Courier New" charset="0"/>
              </a:rPr>
              <a:t>";</a:t>
            </a:r>
          </a:p>
          <a:p>
            <a:pPr>
              <a:lnSpc>
                <a:spcPct val="80000"/>
              </a:lnSpc>
              <a:buFontTx/>
              <a:buNone/>
            </a:pPr>
            <a:r>
              <a:rPr lang="en-US" sz="1800" dirty="0">
                <a:latin typeface="Courier New" charset="0"/>
              </a:rPr>
              <a:t>		sub max{</a:t>
            </a:r>
          </a:p>
          <a:p>
            <a:pPr>
              <a:lnSpc>
                <a:spcPct val="80000"/>
              </a:lnSpc>
              <a:buFontTx/>
              <a:buNone/>
            </a:pPr>
            <a:r>
              <a:rPr lang="en-US" sz="1800" dirty="0">
                <a:latin typeface="Courier New" charset="0"/>
              </a:rPr>
              <a:t>		     my($n1, $n2) = @_; # declare locals from @_</a:t>
            </a:r>
          </a:p>
          <a:p>
            <a:pPr>
              <a:lnSpc>
                <a:spcPct val="80000"/>
              </a:lnSpc>
              <a:buFontTx/>
              <a:buNone/>
            </a:pPr>
            <a:r>
              <a:rPr lang="en-US" sz="1800" dirty="0">
                <a:latin typeface="Courier New" charset="0"/>
              </a:rPr>
              <a:t>		     if($n1 &gt; $n2){ </a:t>
            </a:r>
          </a:p>
          <a:p>
            <a:pPr>
              <a:lnSpc>
                <a:spcPct val="80000"/>
              </a:lnSpc>
              <a:buFontTx/>
              <a:buNone/>
            </a:pPr>
            <a:r>
              <a:rPr lang="en-US" sz="1800" dirty="0">
                <a:latin typeface="Courier New" charset="0"/>
              </a:rPr>
              <a:t>		</a:t>
            </a:r>
            <a:r>
              <a:rPr lang="en-US" sz="1800" dirty="0" smtClean="0">
                <a:latin typeface="Courier New" charset="0"/>
              </a:rPr>
              <a:t>		return </a:t>
            </a:r>
            <a:r>
              <a:rPr lang="en-US" sz="1800" dirty="0">
                <a:latin typeface="Courier New" charset="0"/>
              </a:rPr>
              <a:t>$n1; </a:t>
            </a:r>
          </a:p>
          <a:p>
            <a:pPr>
              <a:lnSpc>
                <a:spcPct val="80000"/>
              </a:lnSpc>
              <a:buFontTx/>
              <a:buNone/>
            </a:pPr>
            <a:r>
              <a:rPr lang="en-US" sz="1800" dirty="0">
                <a:latin typeface="Courier New" charset="0"/>
              </a:rPr>
              <a:t>		     } else{</a:t>
            </a:r>
          </a:p>
          <a:p>
            <a:pPr>
              <a:lnSpc>
                <a:spcPct val="80000"/>
              </a:lnSpc>
              <a:buFontTx/>
              <a:buNone/>
            </a:pPr>
            <a:r>
              <a:rPr lang="en-US" sz="1800" dirty="0">
                <a:latin typeface="Courier New" charset="0"/>
              </a:rPr>
              <a:t>		</a:t>
            </a:r>
            <a:r>
              <a:rPr lang="en-US" sz="1800" dirty="0" smtClean="0">
                <a:latin typeface="Courier New" charset="0"/>
              </a:rPr>
              <a:t>		return </a:t>
            </a:r>
            <a:r>
              <a:rPr lang="en-US" sz="1800" dirty="0">
                <a:latin typeface="Courier New" charset="0"/>
              </a:rPr>
              <a:t>$n2;</a:t>
            </a:r>
          </a:p>
          <a:p>
            <a:pPr>
              <a:lnSpc>
                <a:spcPct val="80000"/>
              </a:lnSpc>
              <a:buFontTx/>
              <a:buNone/>
            </a:pPr>
            <a:r>
              <a:rPr lang="en-US" sz="1800" dirty="0">
                <a:latin typeface="Courier New" charset="0"/>
              </a:rPr>
              <a:t>		     }</a:t>
            </a:r>
          </a:p>
          <a:p>
            <a:pPr>
              <a:lnSpc>
                <a:spcPct val="50000"/>
              </a:lnSpc>
              <a:buFontTx/>
              <a:buNone/>
            </a:pPr>
            <a:r>
              <a:rPr lang="en-US" sz="1800" dirty="0">
                <a:latin typeface="Courier New" charset="0"/>
              </a:rPr>
              <a:t>		}</a:t>
            </a:r>
          </a:p>
        </p:txBody>
      </p:sp>
      <p:sp>
        <p:nvSpPr>
          <p:cNvPr id="9221" name="Rectangle 5"/>
          <p:cNvSpPr>
            <a:spLocks noChangeArrowheads="1"/>
          </p:cNvSpPr>
          <p:nvPr/>
        </p:nvSpPr>
        <p:spPr bwMode="auto">
          <a:xfrm>
            <a:off x="898343" y="5817467"/>
            <a:ext cx="2024063" cy="366712"/>
          </a:xfrm>
          <a:prstGeom prst="rect">
            <a:avLst/>
          </a:prstGeom>
          <a:noFill/>
          <a:ln w="9525">
            <a:noFill/>
            <a:miter lim="800000"/>
            <a:headEnd/>
            <a:tailEnd/>
          </a:ln>
        </p:spPr>
        <p:txBody>
          <a:bodyPr wrap="none">
            <a:prstTxWarp prst="textNoShape">
              <a:avLst/>
            </a:prstTxWarp>
            <a:spAutoFit/>
          </a:bodyPr>
          <a:lstStyle/>
          <a:p>
            <a:r>
              <a:rPr lang="en-US" sz="1800" dirty="0">
                <a:solidFill>
                  <a:srgbClr val="FF0000"/>
                </a:solidFill>
              </a:rPr>
              <a:t>prints =&gt;  </a:t>
            </a:r>
            <a:r>
              <a:rPr lang="en-US" sz="1800" dirty="0">
                <a:latin typeface="Courier New" charset="0"/>
              </a:rPr>
              <a:t>max: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Lst>
  </p:timing>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solidFill>
                  <a:schemeClr val="tx1"/>
                </a:solidFill>
                <a:latin typeface="Courier New" charset="0"/>
              </a:rPr>
              <a:t>use strict</a:t>
            </a:r>
          </a:p>
        </p:txBody>
      </p:sp>
      <p:sp>
        <p:nvSpPr>
          <p:cNvPr id="90115" name="Rectangle 3"/>
          <p:cNvSpPr>
            <a:spLocks noGrp="1" noChangeArrowheads="1"/>
          </p:cNvSpPr>
          <p:nvPr>
            <p:ph type="body" idx="1"/>
          </p:nvPr>
        </p:nvSpPr>
        <p:spPr/>
        <p:txBody>
          <a:bodyPr/>
          <a:lstStyle/>
          <a:p>
            <a:r>
              <a:rPr lang="en-US" sz="2400">
                <a:latin typeface="Courier New" charset="0"/>
              </a:rPr>
              <a:t>use strict</a:t>
            </a:r>
            <a:r>
              <a:rPr lang="en-US" sz="2400"/>
              <a:t> effectively makes all variables local </a:t>
            </a:r>
          </a:p>
          <a:p>
            <a:r>
              <a:rPr lang="en-US" sz="2400"/>
              <a:t>Typing mistakes are easier to catch with </a:t>
            </a:r>
            <a:r>
              <a:rPr lang="en-US" sz="2400">
                <a:latin typeface="Courier New" charset="0"/>
              </a:rPr>
              <a:t>use strict</a:t>
            </a:r>
            <a:r>
              <a:rPr lang="en-US" sz="2400"/>
              <a:t>, because you can no longer accidentally reference </a:t>
            </a:r>
            <a:r>
              <a:rPr lang="en-US" sz="2400">
                <a:latin typeface="Courier New" charset="0"/>
              </a:rPr>
              <a:t>$billl</a:t>
            </a:r>
            <a:r>
              <a:rPr lang="en-US" sz="2400"/>
              <a:t> instead of </a:t>
            </a:r>
            <a:r>
              <a:rPr lang="en-US" sz="2400">
                <a:latin typeface="Courier New" charset="0"/>
              </a:rPr>
              <a:t>$bill</a:t>
            </a:r>
            <a:r>
              <a:rPr lang="en-US" sz="2400"/>
              <a:t> </a:t>
            </a:r>
          </a:p>
          <a:p>
            <a:r>
              <a:rPr lang="en-US" sz="2400"/>
              <a:t>Programs also run a bit faster with </a:t>
            </a:r>
            <a:r>
              <a:rPr lang="en-US" sz="2400">
                <a:latin typeface="Courier New" charset="0"/>
              </a:rPr>
              <a:t>use strict</a:t>
            </a:r>
            <a:endParaRPr lang="en-US" sz="2400"/>
          </a:p>
          <a:p>
            <a:r>
              <a:rPr lang="en-US" sz="2400"/>
              <a:t>For these reasons, many programmers automatically begin every Perl program with </a:t>
            </a:r>
            <a:r>
              <a:rPr lang="en-US" sz="2400">
                <a:latin typeface="Courier New" charset="0"/>
              </a:rPr>
              <a:t>use strict</a:t>
            </a:r>
            <a:endParaRPr lang="en-US" sz="2400"/>
          </a:p>
          <a:p>
            <a:r>
              <a:rPr lang="en-US" sz="2400"/>
              <a:t>It is up to you which style you prefer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numerical operators	</a:t>
            </a:r>
            <a:endParaRPr lang="en-US" dirty="0"/>
          </a:p>
        </p:txBody>
      </p:sp>
      <p:sp>
        <p:nvSpPr>
          <p:cNvPr id="3" name="Content Placeholder 2"/>
          <p:cNvSpPr>
            <a:spLocks noGrp="1"/>
          </p:cNvSpPr>
          <p:nvPr>
            <p:ph idx="1"/>
          </p:nvPr>
        </p:nvSpPr>
        <p:spPr/>
        <p:txBody>
          <a:bodyPr>
            <a:normAutofit/>
          </a:bodyPr>
          <a:lstStyle/>
          <a:p>
            <a:r>
              <a:rPr lang="en-US" sz="2400" dirty="0" smtClean="0">
                <a:latin typeface="Courier"/>
              </a:rPr>
              <a:t>$a++; #same than</a:t>
            </a:r>
          </a:p>
          <a:p>
            <a:pPr>
              <a:buNone/>
            </a:pPr>
            <a:r>
              <a:rPr lang="en-US" sz="2400" dirty="0" smtClean="0">
                <a:latin typeface="Courier"/>
              </a:rPr>
              <a:t>	$a=$a+1;</a:t>
            </a:r>
          </a:p>
          <a:p>
            <a:r>
              <a:rPr lang="en-US" sz="2400" dirty="0" smtClean="0">
                <a:latin typeface="Courier"/>
              </a:rPr>
              <a:t>$</a:t>
            </a:r>
            <a:r>
              <a:rPr lang="en-US" sz="2400" dirty="0" err="1">
                <a:latin typeface="Courier"/>
              </a:rPr>
              <a:t>b</a:t>
            </a:r>
            <a:r>
              <a:rPr lang="en-US" sz="2400" dirty="0" smtClean="0">
                <a:latin typeface="Courier"/>
              </a:rPr>
              <a:t>--; #same than</a:t>
            </a:r>
          </a:p>
          <a:p>
            <a:pPr>
              <a:buNone/>
            </a:pPr>
            <a:r>
              <a:rPr lang="en-US" sz="2400" dirty="0" smtClean="0">
                <a:latin typeface="Courier"/>
              </a:rPr>
              <a:t>	$</a:t>
            </a:r>
            <a:r>
              <a:rPr lang="en-US" sz="2400" dirty="0" err="1">
                <a:latin typeface="Courier"/>
              </a:rPr>
              <a:t>b</a:t>
            </a:r>
            <a:r>
              <a:rPr lang="en-US" sz="2400" dirty="0" smtClean="0">
                <a:latin typeface="Courier"/>
              </a:rPr>
              <a:t>=$b-1;</a:t>
            </a:r>
          </a:p>
          <a:p>
            <a:r>
              <a:rPr lang="en-US" sz="2400" dirty="0" smtClean="0">
                <a:latin typeface="Courier"/>
              </a:rPr>
              <a:t>$</a:t>
            </a:r>
            <a:r>
              <a:rPr lang="en-US" sz="2400" dirty="0" err="1" smtClean="0">
                <a:latin typeface="Courier"/>
              </a:rPr>
              <a:t>c</a:t>
            </a:r>
            <a:r>
              <a:rPr lang="en-US" sz="2400" dirty="0" smtClean="0">
                <a:latin typeface="Courier"/>
              </a:rPr>
              <a:t> +=10; #same than</a:t>
            </a:r>
          </a:p>
          <a:p>
            <a:pPr>
              <a:buNone/>
            </a:pPr>
            <a:r>
              <a:rPr lang="en-US" sz="2400" dirty="0" smtClean="0">
                <a:latin typeface="Courier"/>
              </a:rPr>
              <a:t>	$</a:t>
            </a:r>
            <a:r>
              <a:rPr lang="en-US" sz="2400" dirty="0" err="1" smtClean="0">
                <a:latin typeface="Courier"/>
              </a:rPr>
              <a:t>c</a:t>
            </a:r>
            <a:r>
              <a:rPr lang="en-US" sz="2400" dirty="0" smtClean="0">
                <a:latin typeface="Courier"/>
              </a:rPr>
              <a:t>=$c+10;</a:t>
            </a:r>
            <a:endParaRPr lang="en-US" sz="2400" dirty="0">
              <a:latin typeface="Courier"/>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a:t>Exercise 1</a:t>
            </a:r>
          </a:p>
        </p:txBody>
      </p:sp>
      <p:sp>
        <p:nvSpPr>
          <p:cNvPr id="179203" name="Rectangle 3"/>
          <p:cNvSpPr>
            <a:spLocks noGrp="1" noChangeArrowheads="1"/>
          </p:cNvSpPr>
          <p:nvPr>
            <p:ph type="body" idx="1"/>
          </p:nvPr>
        </p:nvSpPr>
        <p:spPr>
          <a:xfrm>
            <a:off x="457200" y="1600200"/>
            <a:ext cx="8229600" cy="2823399"/>
          </a:xfrm>
        </p:spPr>
        <p:txBody>
          <a:bodyPr/>
          <a:lstStyle/>
          <a:p>
            <a:r>
              <a:rPr lang="en-US" sz="2400" dirty="0"/>
              <a:t>Write a function to concatenate 2 strings</a:t>
            </a:r>
          </a:p>
          <a:p>
            <a:endParaRPr lang="en-US" dirty="0"/>
          </a:p>
        </p:txBody>
      </p:sp>
      <p:sp>
        <p:nvSpPr>
          <p:cNvPr id="179204" name="Rectangle 4"/>
          <p:cNvSpPr>
            <a:spLocks noChangeArrowheads="1"/>
          </p:cNvSpPr>
          <p:nvPr/>
        </p:nvSpPr>
        <p:spPr bwMode="auto">
          <a:xfrm>
            <a:off x="939800" y="2992438"/>
            <a:ext cx="6371832" cy="1431161"/>
          </a:xfrm>
          <a:prstGeom prst="rect">
            <a:avLst/>
          </a:prstGeom>
          <a:noFill/>
          <a:ln w="9525">
            <a:noFill/>
            <a:miter lim="800000"/>
            <a:headEnd/>
            <a:tailEnd/>
          </a:ln>
        </p:spPr>
        <p:txBody>
          <a:bodyPr wrap="none">
            <a:prstTxWarp prst="textNoShape">
              <a:avLst/>
            </a:prstTxWarp>
            <a:spAutoFit/>
          </a:bodyPr>
          <a:lstStyle/>
          <a:p>
            <a:pPr eaLnBrk="1" hangingPunct="1">
              <a:lnSpc>
                <a:spcPct val="80000"/>
              </a:lnSpc>
              <a:spcBef>
                <a:spcPct val="20000"/>
              </a:spcBef>
            </a:pPr>
            <a:r>
              <a:rPr lang="en-US" sz="1800" dirty="0">
                <a:latin typeface="Courier New" charset="0"/>
              </a:rPr>
              <a:t>	sub concatenate {</a:t>
            </a:r>
          </a:p>
          <a:p>
            <a:pPr eaLnBrk="1" hangingPunct="1">
              <a:lnSpc>
                <a:spcPct val="80000"/>
              </a:lnSpc>
              <a:spcBef>
                <a:spcPct val="20000"/>
              </a:spcBef>
            </a:pPr>
            <a:r>
              <a:rPr lang="en-US" sz="1800" dirty="0">
                <a:latin typeface="Courier New" charset="0"/>
              </a:rPr>
              <a:t>		my($string1,$string2) = @_;</a:t>
            </a:r>
          </a:p>
          <a:p>
            <a:pPr eaLnBrk="1" hangingPunct="1">
              <a:lnSpc>
                <a:spcPct val="80000"/>
              </a:lnSpc>
              <a:spcBef>
                <a:spcPct val="20000"/>
              </a:spcBef>
            </a:pPr>
            <a:r>
              <a:rPr lang="en-US" sz="1800" dirty="0">
                <a:latin typeface="Courier New" charset="0"/>
              </a:rPr>
              <a:t>	</a:t>
            </a:r>
            <a:r>
              <a:rPr lang="en-US" sz="1800" dirty="0" smtClean="0">
                <a:latin typeface="Courier New" charset="0"/>
              </a:rPr>
              <a:t>	my </a:t>
            </a:r>
            <a:r>
              <a:rPr lang="en-US" sz="1800" dirty="0">
                <a:latin typeface="Courier New" charset="0"/>
              </a:rPr>
              <a:t>$concatenation = $string1.$string2;</a:t>
            </a:r>
          </a:p>
          <a:p>
            <a:pPr eaLnBrk="1" hangingPunct="1">
              <a:lnSpc>
                <a:spcPct val="80000"/>
              </a:lnSpc>
              <a:spcBef>
                <a:spcPct val="20000"/>
              </a:spcBef>
            </a:pPr>
            <a:r>
              <a:rPr lang="en-US" sz="1800" dirty="0">
                <a:latin typeface="Courier New" charset="0"/>
              </a:rPr>
              <a:t>	</a:t>
            </a:r>
            <a:r>
              <a:rPr lang="en-US" sz="1800" dirty="0" smtClean="0">
                <a:latin typeface="Courier New" charset="0"/>
              </a:rPr>
              <a:t>	return </a:t>
            </a:r>
            <a:r>
              <a:rPr lang="en-US" sz="1800" dirty="0">
                <a:latin typeface="Courier New" charset="0"/>
              </a:rPr>
              <a:t>$concatenation;</a:t>
            </a:r>
          </a:p>
          <a:p>
            <a:pPr eaLnBrk="1" hangingPunct="1">
              <a:lnSpc>
                <a:spcPct val="80000"/>
              </a:lnSpc>
              <a:spcBef>
                <a:spcPct val="20000"/>
              </a:spcBef>
            </a:pPr>
            <a:r>
              <a:rPr lang="en-US" sz="1800" dirty="0">
                <a:latin typeface="Courier New" charset="0"/>
              </a:rPr>
              <a:t>	}</a:t>
            </a:r>
          </a:p>
        </p:txBody>
      </p:sp>
      <p:sp>
        <p:nvSpPr>
          <p:cNvPr id="179205" name="Rectangle 5"/>
          <p:cNvSpPr>
            <a:spLocks noChangeArrowheads="1"/>
          </p:cNvSpPr>
          <p:nvPr/>
        </p:nvSpPr>
        <p:spPr bwMode="auto">
          <a:xfrm>
            <a:off x="1388480" y="4699898"/>
            <a:ext cx="6219825" cy="641350"/>
          </a:xfrm>
          <a:prstGeom prst="rect">
            <a:avLst/>
          </a:prstGeom>
          <a:noFill/>
          <a:ln w="9525">
            <a:noFill/>
            <a:miter lim="800000"/>
            <a:headEnd/>
            <a:tailEnd/>
          </a:ln>
        </p:spPr>
        <p:txBody>
          <a:bodyPr wrap="none">
            <a:prstTxWarp prst="textNoShape">
              <a:avLst/>
            </a:prstTxWarp>
            <a:spAutoFit/>
          </a:bodyPr>
          <a:lstStyle/>
          <a:p>
            <a:r>
              <a:rPr lang="en-US" sz="1800" dirty="0">
                <a:solidFill>
                  <a:srgbClr val="FF0000"/>
                </a:solidFill>
                <a:latin typeface="Courier New" charset="0"/>
              </a:rPr>
              <a:t># example call:</a:t>
            </a:r>
          </a:p>
          <a:p>
            <a:r>
              <a:rPr lang="en-US" sz="1800" dirty="0">
                <a:solidFill>
                  <a:srgbClr val="FF0000"/>
                </a:solidFill>
                <a:latin typeface="Courier New" charset="0"/>
              </a:rPr>
              <a:t>my $</a:t>
            </a:r>
            <a:r>
              <a:rPr lang="en-US" sz="1800" dirty="0" err="1">
                <a:solidFill>
                  <a:srgbClr val="FF0000"/>
                </a:solidFill>
                <a:latin typeface="Courier New" charset="0"/>
              </a:rPr>
              <a:t>dnastring</a:t>
            </a:r>
            <a:r>
              <a:rPr lang="en-US" sz="1800" dirty="0">
                <a:solidFill>
                  <a:srgbClr val="FF0000"/>
                </a:solidFill>
                <a:latin typeface="Courier New" charset="0"/>
              </a:rPr>
              <a:t> = </a:t>
            </a:r>
            <a:r>
              <a:rPr lang="en-US" sz="1800" dirty="0" err="1">
                <a:solidFill>
                  <a:srgbClr val="FF0000"/>
                </a:solidFill>
                <a:latin typeface="Courier New" charset="0"/>
              </a:rPr>
              <a:t>concatenate(“atctg”,”ATC</a:t>
            </a:r>
            <a:r>
              <a:rPr lang="en-US" sz="1800" dirty="0">
                <a:solidFill>
                  <a:srgbClr val="FF0000"/>
                </a:solidFill>
                <a:latin typeface="Courier New"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2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92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4" grpId="0"/>
      <p:bldP spid="179205" grpId="0"/>
    </p:bldLst>
  </p:timing>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a:t>Exercise 2</a:t>
            </a:r>
          </a:p>
        </p:txBody>
      </p:sp>
      <p:sp>
        <p:nvSpPr>
          <p:cNvPr id="181252" name="Rectangle 4"/>
          <p:cNvSpPr>
            <a:spLocks noGrp="1" noChangeArrowheads="1"/>
          </p:cNvSpPr>
          <p:nvPr>
            <p:ph type="body" idx="1"/>
          </p:nvPr>
        </p:nvSpPr>
        <p:spPr/>
        <p:txBody>
          <a:bodyPr/>
          <a:lstStyle/>
          <a:p>
            <a:r>
              <a:rPr lang="en-US" sz="2400"/>
              <a:t>Write a function to compute reverse complement of a DNA string</a:t>
            </a:r>
            <a:endParaRPr lang="en-US"/>
          </a:p>
        </p:txBody>
      </p:sp>
      <p:sp>
        <p:nvSpPr>
          <p:cNvPr id="181253" name="Rectangle 5"/>
          <p:cNvSpPr>
            <a:spLocks noChangeArrowheads="1"/>
          </p:cNvSpPr>
          <p:nvPr/>
        </p:nvSpPr>
        <p:spPr bwMode="auto">
          <a:xfrm>
            <a:off x="1752600" y="3200400"/>
            <a:ext cx="5217556" cy="1754327"/>
          </a:xfrm>
          <a:prstGeom prst="rect">
            <a:avLst/>
          </a:prstGeom>
          <a:noFill/>
          <a:ln w="9525">
            <a:noFill/>
            <a:miter lim="800000"/>
            <a:headEnd/>
            <a:tailEnd/>
          </a:ln>
        </p:spPr>
        <p:txBody>
          <a:bodyPr wrap="none">
            <a:prstTxWarp prst="textNoShape">
              <a:avLst/>
            </a:prstTxWarp>
            <a:spAutoFit/>
          </a:bodyPr>
          <a:lstStyle/>
          <a:p>
            <a:r>
              <a:rPr lang="en-US" sz="1800" dirty="0">
                <a:latin typeface="Courier New" charset="0"/>
              </a:rPr>
              <a:t>sub </a:t>
            </a:r>
            <a:r>
              <a:rPr lang="en-US" sz="1800" dirty="0" err="1">
                <a:latin typeface="Courier New" charset="0"/>
              </a:rPr>
              <a:t>revcom</a:t>
            </a:r>
            <a:r>
              <a:rPr lang="en-US" sz="1800" dirty="0">
                <a:latin typeface="Courier New" charset="0"/>
              </a:rPr>
              <a:t> {</a:t>
            </a:r>
          </a:p>
          <a:p>
            <a:r>
              <a:rPr lang="en-US" sz="1800" dirty="0">
                <a:latin typeface="Courier New" charset="0"/>
              </a:rPr>
              <a:t>	my ($</a:t>
            </a:r>
            <a:r>
              <a:rPr lang="en-US" sz="1800" dirty="0" err="1">
                <a:latin typeface="Courier New" charset="0"/>
              </a:rPr>
              <a:t>dna</a:t>
            </a:r>
            <a:r>
              <a:rPr lang="en-US" sz="1800" dirty="0">
                <a:latin typeface="Courier New" charset="0"/>
              </a:rPr>
              <a:t>) = @_;</a:t>
            </a:r>
            <a:endParaRPr lang="en-US" sz="1800" dirty="0" smtClean="0">
              <a:latin typeface="Courier New" charset="0"/>
            </a:endParaRPr>
          </a:p>
          <a:p>
            <a:r>
              <a:rPr lang="en-US" sz="1800" dirty="0" smtClean="0">
                <a:latin typeface="Courier New" charset="0"/>
              </a:rPr>
              <a:t>	</a:t>
            </a:r>
            <a:r>
              <a:rPr lang="en-US" sz="1800" dirty="0">
                <a:latin typeface="Courier New" charset="0"/>
              </a:rPr>
              <a:t>my $</a:t>
            </a:r>
            <a:r>
              <a:rPr lang="en-US" sz="1800" dirty="0" err="1">
                <a:latin typeface="Courier New" charset="0"/>
              </a:rPr>
              <a:t>revcom</a:t>
            </a:r>
            <a:r>
              <a:rPr lang="en-US" sz="1800" dirty="0">
                <a:latin typeface="Courier New" charset="0"/>
              </a:rPr>
              <a:t> = reverse $</a:t>
            </a:r>
            <a:r>
              <a:rPr lang="en-US" sz="1800" dirty="0" err="1">
                <a:latin typeface="Courier New" charset="0"/>
              </a:rPr>
              <a:t>dna</a:t>
            </a:r>
            <a:r>
              <a:rPr lang="en-US" sz="1800" dirty="0">
                <a:latin typeface="Courier New" charset="0"/>
              </a:rPr>
              <a:t>;</a:t>
            </a:r>
          </a:p>
          <a:p>
            <a:r>
              <a:rPr lang="en-US" sz="1800" dirty="0">
                <a:latin typeface="Courier New" charset="0"/>
              </a:rPr>
              <a:t>	$</a:t>
            </a:r>
            <a:r>
              <a:rPr lang="en-US" sz="1800" dirty="0" err="1">
                <a:latin typeface="Courier New" charset="0"/>
              </a:rPr>
              <a:t>revcom</a:t>
            </a:r>
            <a:r>
              <a:rPr lang="en-US" sz="1800" dirty="0">
                <a:latin typeface="Courier New" charset="0"/>
              </a:rPr>
              <a:t> =~ </a:t>
            </a:r>
            <a:r>
              <a:rPr lang="en-US" sz="1800" dirty="0" err="1">
                <a:latin typeface="Courier New" charset="0"/>
              </a:rPr>
              <a:t>tr/ACGTacgt/TGCAtgca</a:t>
            </a:r>
            <a:r>
              <a:rPr lang="en-US" sz="1800" dirty="0">
                <a:latin typeface="Courier New" charset="0"/>
              </a:rPr>
              <a:t>/;</a:t>
            </a:r>
            <a:endParaRPr lang="en-US" sz="1800" dirty="0" smtClean="0">
              <a:latin typeface="Courier New" charset="0"/>
            </a:endParaRPr>
          </a:p>
          <a:p>
            <a:r>
              <a:rPr lang="en-US" sz="1800" dirty="0" smtClean="0">
                <a:latin typeface="Courier New" charset="0"/>
              </a:rPr>
              <a:t>	</a:t>
            </a:r>
            <a:r>
              <a:rPr lang="en-US" sz="1800" dirty="0">
                <a:latin typeface="Courier New" charset="0"/>
              </a:rPr>
              <a:t>return $</a:t>
            </a:r>
            <a:r>
              <a:rPr lang="en-US" sz="1800" dirty="0" err="1">
                <a:latin typeface="Courier New" charset="0"/>
              </a:rPr>
              <a:t>revcom</a:t>
            </a:r>
            <a:r>
              <a:rPr lang="en-US" sz="1800" dirty="0">
                <a:latin typeface="Courier New" charset="0"/>
              </a:rPr>
              <a:t>;</a:t>
            </a:r>
          </a:p>
          <a:p>
            <a:r>
              <a:rPr lang="en-US" sz="1800" dirty="0">
                <a:latin typeface="Courier New" charset="0"/>
              </a:rPr>
              <a:t>}</a:t>
            </a:r>
            <a:endParaRPr lang="en-US" dirty="0"/>
          </a:p>
        </p:txBody>
      </p:sp>
      <p:sp>
        <p:nvSpPr>
          <p:cNvPr id="181255" name="Rectangle 7"/>
          <p:cNvSpPr>
            <a:spLocks noChangeArrowheads="1"/>
          </p:cNvSpPr>
          <p:nvPr/>
        </p:nvSpPr>
        <p:spPr bwMode="auto">
          <a:xfrm>
            <a:off x="1847294" y="5182928"/>
            <a:ext cx="5122862" cy="641350"/>
          </a:xfrm>
          <a:prstGeom prst="rect">
            <a:avLst/>
          </a:prstGeom>
          <a:noFill/>
          <a:ln w="9525">
            <a:noFill/>
            <a:miter lim="800000"/>
            <a:headEnd/>
            <a:tailEnd/>
          </a:ln>
        </p:spPr>
        <p:txBody>
          <a:bodyPr wrap="none">
            <a:prstTxWarp prst="textNoShape">
              <a:avLst/>
            </a:prstTxWarp>
            <a:spAutoFit/>
          </a:bodyPr>
          <a:lstStyle/>
          <a:p>
            <a:r>
              <a:rPr lang="en-US" sz="1800" dirty="0">
                <a:solidFill>
                  <a:srgbClr val="FF0000"/>
                </a:solidFill>
                <a:latin typeface="Courier New" charset="0"/>
              </a:rPr>
              <a:t># example call:</a:t>
            </a:r>
          </a:p>
          <a:p>
            <a:r>
              <a:rPr lang="en-US" sz="1800" dirty="0">
                <a:solidFill>
                  <a:srgbClr val="FF0000"/>
                </a:solidFill>
                <a:latin typeface="Courier New" charset="0"/>
              </a:rPr>
              <a:t>my $</a:t>
            </a:r>
            <a:r>
              <a:rPr lang="en-US" sz="1800" dirty="0" err="1">
                <a:solidFill>
                  <a:srgbClr val="FF0000"/>
                </a:solidFill>
                <a:latin typeface="Courier New" charset="0"/>
              </a:rPr>
              <a:t>revcomDNA</a:t>
            </a:r>
            <a:r>
              <a:rPr lang="en-US" sz="1800" dirty="0">
                <a:solidFill>
                  <a:srgbClr val="FF0000"/>
                </a:solidFill>
                <a:latin typeface="Courier New" charset="0"/>
              </a:rPr>
              <a:t> = </a:t>
            </a:r>
            <a:r>
              <a:rPr lang="en-US" sz="1800" dirty="0" err="1">
                <a:solidFill>
                  <a:srgbClr val="FF0000"/>
                </a:solidFill>
                <a:latin typeface="Courier New" charset="0"/>
              </a:rPr>
              <a:t>revcom(“atctgATC</a:t>
            </a:r>
            <a:r>
              <a:rPr lang="en-US" sz="1800" dirty="0">
                <a:solidFill>
                  <a:srgbClr val="FF0000"/>
                </a:solidFill>
                <a:latin typeface="Courier New"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12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1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3" grpId="0"/>
      <p:bldP spid="181255" grpId="0"/>
    </p:bldLst>
  </p:timing>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t>Exercise 3</a:t>
            </a:r>
          </a:p>
        </p:txBody>
      </p:sp>
      <p:sp>
        <p:nvSpPr>
          <p:cNvPr id="187395" name="Rectangle 3"/>
          <p:cNvSpPr>
            <a:spLocks noGrp="1" noChangeArrowheads="1"/>
          </p:cNvSpPr>
          <p:nvPr>
            <p:ph type="body" idx="1"/>
          </p:nvPr>
        </p:nvSpPr>
        <p:spPr/>
        <p:txBody>
          <a:bodyPr/>
          <a:lstStyle/>
          <a:p>
            <a:r>
              <a:rPr lang="en-US" sz="2400"/>
              <a:t>Write a function to count the numbers of nucleotides in a given DNA sequence</a:t>
            </a:r>
            <a:endParaRPr lang="en-US"/>
          </a:p>
        </p:txBody>
      </p:sp>
      <p:sp>
        <p:nvSpPr>
          <p:cNvPr id="187396" name="Rectangle 4"/>
          <p:cNvSpPr>
            <a:spLocks noChangeArrowheads="1"/>
          </p:cNvSpPr>
          <p:nvPr/>
        </p:nvSpPr>
        <p:spPr bwMode="auto">
          <a:xfrm>
            <a:off x="1524000" y="2921000"/>
            <a:ext cx="6002590" cy="3250121"/>
          </a:xfrm>
          <a:prstGeom prst="rect">
            <a:avLst/>
          </a:prstGeom>
          <a:noFill/>
          <a:ln w="9525">
            <a:noFill/>
            <a:miter lim="800000"/>
            <a:headEnd/>
            <a:tailEnd/>
          </a:ln>
        </p:spPr>
        <p:txBody>
          <a:bodyPr wrap="none">
            <a:prstTxWarp prst="textNoShape">
              <a:avLst/>
            </a:prstTxWarp>
            <a:spAutoFit/>
          </a:bodyPr>
          <a:lstStyle/>
          <a:p>
            <a:r>
              <a:rPr lang="en-US" sz="1800" dirty="0">
                <a:latin typeface="Courier New" charset="0"/>
              </a:rPr>
              <a:t>sub </a:t>
            </a:r>
            <a:r>
              <a:rPr lang="en-US" sz="1800" dirty="0" err="1">
                <a:latin typeface="Courier New" charset="0"/>
              </a:rPr>
              <a:t>countNs</a:t>
            </a:r>
            <a:r>
              <a:rPr lang="en-US" sz="1800" dirty="0">
                <a:latin typeface="Courier New" charset="0"/>
              </a:rPr>
              <a:t> {</a:t>
            </a:r>
          </a:p>
          <a:p>
            <a:r>
              <a:rPr lang="en-US" sz="1800" dirty="0">
                <a:latin typeface="Courier New" charset="0"/>
              </a:rPr>
              <a:t>	my ($</a:t>
            </a:r>
            <a:r>
              <a:rPr lang="en-US" sz="1800" dirty="0" err="1">
                <a:latin typeface="Courier New" charset="0"/>
              </a:rPr>
              <a:t>dna</a:t>
            </a:r>
            <a:r>
              <a:rPr lang="en-US" sz="1800" dirty="0">
                <a:latin typeface="Courier New" charset="0"/>
              </a:rPr>
              <a:t>) = @_;</a:t>
            </a:r>
            <a:endParaRPr lang="en-US" sz="1800" dirty="0" smtClean="0">
              <a:latin typeface="Courier New" charset="0"/>
            </a:endParaRPr>
          </a:p>
          <a:p>
            <a:pPr eaLnBrk="1" hangingPunct="1">
              <a:lnSpc>
                <a:spcPct val="90000"/>
              </a:lnSpc>
              <a:spcBef>
                <a:spcPct val="20000"/>
              </a:spcBef>
            </a:pPr>
            <a:r>
              <a:rPr lang="en-US" sz="1800" dirty="0" smtClean="0">
                <a:latin typeface="Courier New" charset="0"/>
              </a:rPr>
              <a:t>	</a:t>
            </a:r>
            <a:r>
              <a:rPr lang="en-US" sz="1800" dirty="0">
                <a:latin typeface="Courier New" charset="0"/>
              </a:rPr>
              <a:t>my $As = ($</a:t>
            </a:r>
            <a:r>
              <a:rPr lang="en-US" sz="1800" dirty="0" err="1">
                <a:latin typeface="Courier New" charset="0"/>
              </a:rPr>
              <a:t>dna</a:t>
            </a:r>
            <a:r>
              <a:rPr lang="en-US" sz="1800" dirty="0">
                <a:latin typeface="Courier New" charset="0"/>
              </a:rPr>
              <a:t> =~ </a:t>
            </a:r>
            <a:r>
              <a:rPr lang="en-US" sz="1800" dirty="0" err="1">
                <a:latin typeface="Courier New" charset="0"/>
              </a:rPr>
              <a:t>tr/Aa</a:t>
            </a:r>
            <a:r>
              <a:rPr lang="en-US" sz="1800" dirty="0">
                <a:latin typeface="Courier New" charset="0"/>
              </a:rPr>
              <a:t>//); </a:t>
            </a:r>
          </a:p>
          <a:p>
            <a:pPr eaLnBrk="1" hangingPunct="1">
              <a:lnSpc>
                <a:spcPct val="90000"/>
              </a:lnSpc>
              <a:spcBef>
                <a:spcPct val="20000"/>
              </a:spcBef>
            </a:pPr>
            <a:r>
              <a:rPr lang="en-US" sz="1800" dirty="0">
                <a:latin typeface="Courier New" charset="0"/>
              </a:rPr>
              <a:t>	my $Gs = ($</a:t>
            </a:r>
            <a:r>
              <a:rPr lang="en-US" sz="1800" dirty="0" err="1">
                <a:latin typeface="Courier New" charset="0"/>
              </a:rPr>
              <a:t>dna</a:t>
            </a:r>
            <a:r>
              <a:rPr lang="en-US" sz="1800" dirty="0">
                <a:latin typeface="Courier New" charset="0"/>
              </a:rPr>
              <a:t> =~ </a:t>
            </a:r>
            <a:r>
              <a:rPr lang="en-US" sz="1800" dirty="0" err="1">
                <a:latin typeface="Courier New" charset="0"/>
              </a:rPr>
              <a:t>tr/Gg</a:t>
            </a:r>
            <a:r>
              <a:rPr lang="en-US" sz="1800" dirty="0">
                <a:latin typeface="Courier New" charset="0"/>
              </a:rPr>
              <a:t>//); </a:t>
            </a:r>
          </a:p>
          <a:p>
            <a:pPr eaLnBrk="1" hangingPunct="1">
              <a:lnSpc>
                <a:spcPct val="90000"/>
              </a:lnSpc>
              <a:spcBef>
                <a:spcPct val="20000"/>
              </a:spcBef>
            </a:pPr>
            <a:r>
              <a:rPr lang="en-US" sz="1800" dirty="0">
                <a:latin typeface="Courier New" charset="0"/>
              </a:rPr>
              <a:t>	my $Cs = ($</a:t>
            </a:r>
            <a:r>
              <a:rPr lang="en-US" sz="1800" dirty="0" err="1">
                <a:latin typeface="Courier New" charset="0"/>
              </a:rPr>
              <a:t>dna</a:t>
            </a:r>
            <a:r>
              <a:rPr lang="en-US" sz="1800" dirty="0">
                <a:latin typeface="Courier New" charset="0"/>
              </a:rPr>
              <a:t> =~ </a:t>
            </a:r>
            <a:r>
              <a:rPr lang="en-US" sz="1800" dirty="0" err="1">
                <a:latin typeface="Courier New" charset="0"/>
              </a:rPr>
              <a:t>tr</a:t>
            </a:r>
            <a:r>
              <a:rPr lang="en-US" sz="1800" dirty="0">
                <a:latin typeface="Courier New" charset="0"/>
              </a:rPr>
              <a:t>/Cc//); </a:t>
            </a:r>
          </a:p>
          <a:p>
            <a:pPr eaLnBrk="1" hangingPunct="1">
              <a:lnSpc>
                <a:spcPct val="90000"/>
              </a:lnSpc>
              <a:spcBef>
                <a:spcPct val="20000"/>
              </a:spcBef>
            </a:pPr>
            <a:r>
              <a:rPr lang="en-US" sz="1800" dirty="0">
                <a:latin typeface="Courier New" charset="0"/>
              </a:rPr>
              <a:t>	my $Ts = ($</a:t>
            </a:r>
            <a:r>
              <a:rPr lang="en-US" sz="1800" dirty="0" err="1">
                <a:latin typeface="Courier New" charset="0"/>
              </a:rPr>
              <a:t>dna</a:t>
            </a:r>
            <a:r>
              <a:rPr lang="en-US" sz="1800" dirty="0">
                <a:latin typeface="Courier New" charset="0"/>
              </a:rPr>
              <a:t> =~ </a:t>
            </a:r>
            <a:r>
              <a:rPr lang="en-US" sz="1800" dirty="0" err="1">
                <a:latin typeface="Courier New" charset="0"/>
              </a:rPr>
              <a:t>tr/Tt</a:t>
            </a:r>
            <a:r>
              <a:rPr lang="en-US" sz="1800" dirty="0">
                <a:latin typeface="Courier New" charset="0"/>
              </a:rPr>
              <a:t>//); </a:t>
            </a:r>
            <a:endParaRPr lang="en-US" sz="1800" dirty="0" smtClean="0">
              <a:latin typeface="Courier New" charset="0"/>
            </a:endParaRPr>
          </a:p>
          <a:p>
            <a:r>
              <a:rPr lang="en-US" sz="1800" dirty="0" smtClean="0">
                <a:latin typeface="Courier New" charset="0"/>
              </a:rPr>
              <a:t>	</a:t>
            </a:r>
            <a:r>
              <a:rPr lang="en-US" sz="1800" dirty="0">
                <a:latin typeface="Courier New" charset="0"/>
              </a:rPr>
              <a:t>return ($</a:t>
            </a:r>
            <a:r>
              <a:rPr lang="en-US" sz="1800" dirty="0" err="1">
                <a:latin typeface="Courier New" charset="0"/>
              </a:rPr>
              <a:t>As,$Gs,$Cs,$Ts</a:t>
            </a:r>
            <a:r>
              <a:rPr lang="en-US" sz="1800" dirty="0">
                <a:latin typeface="Courier New" charset="0"/>
              </a:rPr>
              <a:t>);</a:t>
            </a:r>
          </a:p>
          <a:p>
            <a:r>
              <a:rPr lang="en-US" sz="1800" dirty="0">
                <a:latin typeface="Courier New" charset="0"/>
              </a:rPr>
              <a:t>}</a:t>
            </a:r>
          </a:p>
          <a:p>
            <a:endParaRPr lang="en-US" sz="1800" dirty="0">
              <a:latin typeface="Courier New" charset="0"/>
            </a:endParaRPr>
          </a:p>
          <a:p>
            <a:r>
              <a:rPr lang="en-US" sz="1800" dirty="0">
                <a:solidFill>
                  <a:srgbClr val="FF0000"/>
                </a:solidFill>
                <a:latin typeface="Courier New" charset="0"/>
              </a:rPr>
              <a:t># example call:</a:t>
            </a:r>
          </a:p>
          <a:p>
            <a:r>
              <a:rPr lang="en-US" sz="1800" dirty="0" err="1">
                <a:solidFill>
                  <a:srgbClr val="FF0000"/>
                </a:solidFill>
                <a:latin typeface="Courier New" charset="0"/>
              </a:rPr>
              <a:t>my($As,$Gs,$Cs,$Ts</a:t>
            </a:r>
            <a:r>
              <a:rPr lang="en-US" sz="1800" dirty="0">
                <a:solidFill>
                  <a:srgbClr val="FF0000"/>
                </a:solidFill>
                <a:latin typeface="Courier New" charset="0"/>
              </a:rPr>
              <a:t>) = </a:t>
            </a:r>
            <a:r>
              <a:rPr lang="en-US" sz="1800" dirty="0" err="1">
                <a:solidFill>
                  <a:srgbClr val="FF0000"/>
                </a:solidFill>
                <a:latin typeface="Courier New" charset="0"/>
              </a:rPr>
              <a:t>countNs(“atctgATC</a:t>
            </a:r>
            <a:r>
              <a:rPr lang="en-US" sz="1800" dirty="0">
                <a:solidFill>
                  <a:srgbClr val="FF0000"/>
                </a:solidFill>
                <a:latin typeface="Courier New"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7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p:bldP spid="187396" grpId="0"/>
    </p:bldLst>
  </p:timing>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457200" y="116981"/>
            <a:ext cx="8229600" cy="977624"/>
          </a:xfrm>
        </p:spPr>
        <p:txBody>
          <a:bodyPr/>
          <a:lstStyle/>
          <a:p>
            <a:r>
              <a:rPr lang="en-US" dirty="0" smtClean="0"/>
              <a:t>Exercise </a:t>
            </a:r>
            <a:r>
              <a:rPr lang="en-US" dirty="0"/>
              <a:t>4</a:t>
            </a:r>
          </a:p>
        </p:txBody>
      </p:sp>
      <p:sp>
        <p:nvSpPr>
          <p:cNvPr id="189443" name="Rectangle 3"/>
          <p:cNvSpPr>
            <a:spLocks noGrp="1" noChangeArrowheads="1"/>
          </p:cNvSpPr>
          <p:nvPr>
            <p:ph type="body" idx="1"/>
          </p:nvPr>
        </p:nvSpPr>
        <p:spPr>
          <a:xfrm>
            <a:off x="457200" y="1094604"/>
            <a:ext cx="8229600" cy="2022099"/>
          </a:xfrm>
        </p:spPr>
        <p:txBody>
          <a:bodyPr>
            <a:normAutofit fontScale="85000" lnSpcReduction="10000"/>
          </a:bodyPr>
          <a:lstStyle/>
          <a:p>
            <a:r>
              <a:rPr lang="en-US" sz="2000" dirty="0"/>
              <a:t>Create a file “</a:t>
            </a:r>
            <a:r>
              <a:rPr lang="en-US" sz="2000" dirty="0" err="1"/>
              <a:t>functions.pm</a:t>
            </a:r>
            <a:r>
              <a:rPr lang="en-US" sz="2000" dirty="0"/>
              <a:t>” and copy/paste the 3 functions you have just written in </a:t>
            </a:r>
            <a:r>
              <a:rPr lang="en-US" sz="2000" dirty="0" smtClean="0"/>
              <a:t>it.</a:t>
            </a:r>
          </a:p>
          <a:p>
            <a:r>
              <a:rPr lang="en-US" sz="2000" dirty="0" smtClean="0"/>
              <a:t>Note: When one creates a Perl module, it has to return a true value. For this you have to add:</a:t>
            </a:r>
          </a:p>
          <a:p>
            <a:pPr>
              <a:buNone/>
            </a:pPr>
            <a:r>
              <a:rPr lang="en-US" sz="2000" dirty="0" smtClean="0"/>
              <a:t>	</a:t>
            </a:r>
            <a:r>
              <a:rPr lang="en-US" sz="2000" dirty="0" smtClean="0">
                <a:latin typeface="Courier New"/>
              </a:rPr>
              <a:t>1;</a:t>
            </a:r>
            <a:r>
              <a:rPr lang="en-US" sz="2000" dirty="0" smtClean="0"/>
              <a:t> </a:t>
            </a:r>
          </a:p>
          <a:p>
            <a:pPr>
              <a:buNone/>
            </a:pPr>
            <a:r>
              <a:rPr lang="en-US" sz="2000" dirty="0" smtClean="0"/>
              <a:t>	at the end of the file</a:t>
            </a:r>
          </a:p>
          <a:p>
            <a:r>
              <a:rPr lang="en-US" sz="2000" dirty="0" smtClean="0"/>
              <a:t>download </a:t>
            </a:r>
            <a:r>
              <a:rPr lang="en-US" sz="2000" dirty="0" err="1"/>
              <a:t>exons</a:t>
            </a:r>
            <a:r>
              <a:rPr lang="en-US" sz="2000" dirty="0"/>
              <a:t> from BRCA2-</a:t>
            </a:r>
            <a:r>
              <a:rPr lang="en-US" sz="2000" dirty="0" smtClean="0"/>
              <a:t>001 (ENSG00000139618) from:</a:t>
            </a:r>
          </a:p>
          <a:p>
            <a:pPr>
              <a:buNone/>
            </a:pPr>
            <a:r>
              <a:rPr lang="en-US" sz="2000" dirty="0" smtClean="0">
                <a:solidFill>
                  <a:srgbClr val="000000"/>
                </a:solidFill>
                <a:latin typeface="Courier New" charset="0"/>
                <a:ea typeface="DejaVu Sans" charset="0"/>
                <a:cs typeface="DejaVu Sans" charset="0"/>
              </a:rPr>
              <a:t>http://nin.crg.es/</a:t>
            </a:r>
            <a:r>
              <a:rPr lang="en-US" sz="2000" dirty="0" smtClean="0">
                <a:latin typeface="Courier New"/>
                <a:hlinkClick r:id="rId3"/>
              </a:rPr>
              <a:t>perlCourse2012/</a:t>
            </a:r>
            <a:r>
              <a:rPr lang="en-US" sz="2000" dirty="0" smtClean="0">
                <a:latin typeface="Courier New"/>
              </a:rPr>
              <a:t>BRCA2-001.fasta</a:t>
            </a:r>
            <a:endParaRPr lang="en-US" sz="2000" dirty="0" smtClean="0"/>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US"/>
              <a:t>Exercise 4</a:t>
            </a:r>
          </a:p>
        </p:txBody>
      </p:sp>
      <p:sp>
        <p:nvSpPr>
          <p:cNvPr id="191491" name="Rectangle 3"/>
          <p:cNvSpPr>
            <a:spLocks noGrp="1" noChangeArrowheads="1"/>
          </p:cNvSpPr>
          <p:nvPr>
            <p:ph type="body" idx="1"/>
          </p:nvPr>
        </p:nvSpPr>
        <p:spPr/>
        <p:txBody>
          <a:bodyPr/>
          <a:lstStyle/>
          <a:p>
            <a:r>
              <a:rPr lang="en-US" sz="2400"/>
              <a:t>Write a script to:</a:t>
            </a:r>
          </a:p>
          <a:p>
            <a:pPr lvl="1"/>
            <a:r>
              <a:rPr lang="en-US" sz="2400"/>
              <a:t>Use </a:t>
            </a:r>
            <a:r>
              <a:rPr lang="en-US" sz="2400">
                <a:solidFill>
                  <a:srgbClr val="009900"/>
                </a:solidFill>
              </a:rPr>
              <a:t>require “functions.pm”;</a:t>
            </a:r>
            <a:r>
              <a:rPr lang="en-US" sz="2400"/>
              <a:t> to include functions</a:t>
            </a:r>
          </a:p>
          <a:p>
            <a:pPr lvl="1"/>
            <a:r>
              <a:rPr lang="en-US" sz="2400"/>
              <a:t>Open/read the file containing exon sequences</a:t>
            </a:r>
          </a:p>
          <a:p>
            <a:pPr lvl="1"/>
            <a:r>
              <a:rPr lang="en-US" sz="2400"/>
              <a:t>Join all exons together into $seq</a:t>
            </a:r>
          </a:p>
          <a:p>
            <a:pPr lvl="1"/>
            <a:r>
              <a:rPr lang="en-US" sz="2400"/>
              <a:t>Calculcate/print revcom of $seq</a:t>
            </a:r>
          </a:p>
          <a:p>
            <a:pPr lvl="1"/>
            <a:r>
              <a:rPr lang="en-US" sz="2400"/>
              <a:t>Calculate/count the numbers of Ns in $seq:</a:t>
            </a:r>
            <a:endParaRPr lang="en-US"/>
          </a:p>
          <a:p>
            <a:pPr lvl="2"/>
            <a:r>
              <a:rPr lang="en-US" sz="1800"/>
              <a:t>$As,$Ts,$Gs,$Cs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14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14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1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bldLst>
  </p:timing>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a:t>Exercise 4</a:t>
            </a:r>
          </a:p>
        </p:txBody>
      </p:sp>
      <p:sp>
        <p:nvSpPr>
          <p:cNvPr id="193539" name="Rectangle 3"/>
          <p:cNvSpPr>
            <a:spLocks noGrp="1" noChangeArrowheads="1"/>
          </p:cNvSpPr>
          <p:nvPr>
            <p:ph type="body" idx="1"/>
          </p:nvPr>
        </p:nvSpPr>
        <p:spPr>
          <a:xfrm>
            <a:off x="228600" y="1600200"/>
            <a:ext cx="7772400" cy="4114800"/>
          </a:xfrm>
        </p:spPr>
        <p:txBody>
          <a:bodyPr>
            <a:normAutofit fontScale="92500" lnSpcReduction="20000"/>
          </a:bodyPr>
          <a:lstStyle/>
          <a:p>
            <a:pPr>
              <a:lnSpc>
                <a:spcPct val="90000"/>
              </a:lnSpc>
              <a:buFontTx/>
              <a:buNone/>
            </a:pPr>
            <a:r>
              <a:rPr lang="en-US" sz="1400" dirty="0">
                <a:latin typeface="Courier New" charset="0"/>
              </a:rPr>
              <a:t>#!/opt/local/bin/</a:t>
            </a:r>
            <a:r>
              <a:rPr lang="en-US" sz="1400" dirty="0" err="1">
                <a:latin typeface="Courier New" charset="0"/>
              </a:rPr>
              <a:t>perl</a:t>
            </a:r>
            <a:r>
              <a:rPr lang="en-US" sz="1400" dirty="0">
                <a:latin typeface="Courier New" charset="0"/>
              </a:rPr>
              <a:t> -</a:t>
            </a:r>
            <a:r>
              <a:rPr lang="en-US" sz="1400" dirty="0" err="1">
                <a:latin typeface="Courier New" charset="0"/>
              </a:rPr>
              <a:t>w</a:t>
            </a:r>
            <a:endParaRPr lang="en-US" sz="1400" dirty="0">
              <a:latin typeface="Courier New" charset="0"/>
            </a:endParaRPr>
          </a:p>
          <a:p>
            <a:pPr>
              <a:lnSpc>
                <a:spcPct val="90000"/>
              </a:lnSpc>
              <a:buFontTx/>
              <a:buNone/>
            </a:pPr>
            <a:r>
              <a:rPr lang="en-US" sz="1400" dirty="0">
                <a:latin typeface="Courier New" charset="0"/>
              </a:rPr>
              <a:t>use strict;</a:t>
            </a:r>
          </a:p>
          <a:p>
            <a:pPr>
              <a:lnSpc>
                <a:spcPct val="90000"/>
              </a:lnSpc>
              <a:buFontTx/>
              <a:buNone/>
            </a:pPr>
            <a:r>
              <a:rPr lang="en-US" sz="1400" dirty="0">
                <a:latin typeface="Courier New" charset="0"/>
              </a:rPr>
              <a:t>require ("</a:t>
            </a:r>
            <a:r>
              <a:rPr lang="en-US" sz="1400" dirty="0" err="1">
                <a:latin typeface="Courier New" charset="0"/>
              </a:rPr>
              <a:t>functions.pm</a:t>
            </a:r>
            <a:r>
              <a:rPr lang="en-US" sz="1400" dirty="0">
                <a:latin typeface="Courier New" charset="0"/>
              </a:rPr>
              <a:t>");</a:t>
            </a:r>
          </a:p>
          <a:p>
            <a:pPr>
              <a:lnSpc>
                <a:spcPct val="90000"/>
              </a:lnSpc>
              <a:buFontTx/>
              <a:buNone/>
            </a:pPr>
            <a:endParaRPr lang="en-US" sz="1400" dirty="0">
              <a:latin typeface="Courier New" charset="0"/>
            </a:endParaRPr>
          </a:p>
          <a:p>
            <a:pPr>
              <a:lnSpc>
                <a:spcPct val="90000"/>
              </a:lnSpc>
              <a:buFontTx/>
              <a:buNone/>
            </a:pPr>
            <a:r>
              <a:rPr lang="en-US" sz="1400" dirty="0">
                <a:latin typeface="Courier New" charset="0"/>
              </a:rPr>
              <a:t># open file containing </a:t>
            </a:r>
            <a:r>
              <a:rPr lang="en-US" sz="1400" dirty="0" err="1">
                <a:latin typeface="Courier New" charset="0"/>
              </a:rPr>
              <a:t>exon</a:t>
            </a:r>
            <a:r>
              <a:rPr lang="en-US" sz="1400" dirty="0">
                <a:latin typeface="Courier New" charset="0"/>
              </a:rPr>
              <a:t> sequences</a:t>
            </a:r>
          </a:p>
          <a:p>
            <a:pPr>
              <a:lnSpc>
                <a:spcPct val="90000"/>
              </a:lnSpc>
              <a:buFontTx/>
              <a:buNone/>
            </a:pPr>
            <a:r>
              <a:rPr lang="en-US" sz="1400" dirty="0">
                <a:latin typeface="Courier New" charset="0"/>
              </a:rPr>
              <a:t>open (FH, "ENST00000380152_exons.fa");</a:t>
            </a:r>
          </a:p>
          <a:p>
            <a:pPr>
              <a:lnSpc>
                <a:spcPct val="90000"/>
              </a:lnSpc>
              <a:buFontTx/>
              <a:buNone/>
            </a:pPr>
            <a:endParaRPr lang="en-US" sz="1400" dirty="0">
              <a:latin typeface="Courier New" charset="0"/>
            </a:endParaRPr>
          </a:p>
          <a:p>
            <a:pPr>
              <a:lnSpc>
                <a:spcPct val="90000"/>
              </a:lnSpc>
              <a:buFontTx/>
              <a:buNone/>
            </a:pPr>
            <a:r>
              <a:rPr lang="en-US" sz="1400" dirty="0">
                <a:latin typeface="Courier New" charset="0"/>
              </a:rPr>
              <a:t># join all </a:t>
            </a:r>
            <a:r>
              <a:rPr lang="en-US" sz="1400" dirty="0" err="1">
                <a:latin typeface="Courier New" charset="0"/>
              </a:rPr>
              <a:t>exons</a:t>
            </a:r>
            <a:r>
              <a:rPr lang="en-US" sz="1400" dirty="0">
                <a:latin typeface="Courier New" charset="0"/>
              </a:rPr>
              <a:t> together</a:t>
            </a:r>
          </a:p>
          <a:p>
            <a:pPr>
              <a:lnSpc>
                <a:spcPct val="90000"/>
              </a:lnSpc>
              <a:buFontTx/>
              <a:buNone/>
            </a:pPr>
            <a:r>
              <a:rPr lang="en-US" sz="1400" dirty="0">
                <a:latin typeface="Courier New" charset="0"/>
              </a:rPr>
              <a:t>my $</a:t>
            </a:r>
            <a:r>
              <a:rPr lang="en-US" sz="1400" dirty="0" err="1">
                <a:latin typeface="Courier New" charset="0"/>
              </a:rPr>
              <a:t>seq</a:t>
            </a:r>
            <a:r>
              <a:rPr lang="en-US" sz="1400" dirty="0">
                <a:latin typeface="Courier New" charset="0"/>
              </a:rPr>
              <a:t>;</a:t>
            </a:r>
          </a:p>
          <a:p>
            <a:pPr>
              <a:lnSpc>
                <a:spcPct val="90000"/>
              </a:lnSpc>
              <a:buFontTx/>
              <a:buNone/>
            </a:pPr>
            <a:r>
              <a:rPr lang="en-US" sz="1400" dirty="0">
                <a:latin typeface="Courier New" charset="0"/>
              </a:rPr>
              <a:t>while (my $line = &lt;FH&gt;) {</a:t>
            </a:r>
          </a:p>
          <a:p>
            <a:pPr>
              <a:lnSpc>
                <a:spcPct val="90000"/>
              </a:lnSpc>
              <a:buFontTx/>
              <a:buNone/>
            </a:pPr>
            <a:r>
              <a:rPr lang="en-US" sz="1400" dirty="0">
                <a:latin typeface="Courier New" charset="0"/>
              </a:rPr>
              <a:t>	if ($line =~ /^&gt;/) {</a:t>
            </a:r>
          </a:p>
          <a:p>
            <a:pPr>
              <a:lnSpc>
                <a:spcPct val="90000"/>
              </a:lnSpc>
              <a:buFontTx/>
              <a:buNone/>
            </a:pPr>
            <a:r>
              <a:rPr lang="en-US" sz="1400" dirty="0">
                <a:latin typeface="Courier New" charset="0"/>
              </a:rPr>
              <a:t>		next;</a:t>
            </a:r>
          </a:p>
          <a:p>
            <a:pPr>
              <a:lnSpc>
                <a:spcPct val="90000"/>
              </a:lnSpc>
              <a:buFontTx/>
              <a:buNone/>
            </a:pPr>
            <a:r>
              <a:rPr lang="en-US" sz="1400" dirty="0">
                <a:latin typeface="Courier New" charset="0"/>
              </a:rPr>
              <a:t>	}</a:t>
            </a:r>
          </a:p>
          <a:p>
            <a:pPr>
              <a:lnSpc>
                <a:spcPct val="90000"/>
              </a:lnSpc>
              <a:buFontTx/>
              <a:buNone/>
            </a:pPr>
            <a:r>
              <a:rPr lang="en-US" sz="1400" dirty="0">
                <a:latin typeface="Courier New" charset="0"/>
              </a:rPr>
              <a:t>	chomp ($line);</a:t>
            </a:r>
          </a:p>
          <a:p>
            <a:pPr>
              <a:lnSpc>
                <a:spcPct val="90000"/>
              </a:lnSpc>
              <a:buFontTx/>
              <a:buNone/>
            </a:pPr>
            <a:r>
              <a:rPr lang="en-US" sz="1400" dirty="0">
                <a:latin typeface="Courier New" charset="0"/>
              </a:rPr>
              <a:t>	$</a:t>
            </a:r>
            <a:r>
              <a:rPr lang="en-US" sz="1400" dirty="0" err="1">
                <a:latin typeface="Courier New" charset="0"/>
              </a:rPr>
              <a:t>seq</a:t>
            </a:r>
            <a:r>
              <a:rPr lang="en-US" sz="1400" dirty="0">
                <a:latin typeface="Courier New" charset="0"/>
              </a:rPr>
              <a:t> = concatenate ($</a:t>
            </a:r>
            <a:r>
              <a:rPr lang="en-US" sz="1400" dirty="0" err="1">
                <a:latin typeface="Courier New" charset="0"/>
              </a:rPr>
              <a:t>seq,$line</a:t>
            </a:r>
            <a:r>
              <a:rPr lang="en-US" sz="1400" dirty="0">
                <a:latin typeface="Courier New" charset="0"/>
              </a:rPr>
              <a:t>);</a:t>
            </a:r>
          </a:p>
          <a:p>
            <a:pPr>
              <a:lnSpc>
                <a:spcPct val="90000"/>
              </a:lnSpc>
              <a:buFontTx/>
              <a:buNone/>
            </a:pPr>
            <a:r>
              <a:rPr lang="en-US" sz="1400" dirty="0">
                <a:latin typeface="Courier New" charset="0"/>
              </a:rPr>
              <a:t>}</a:t>
            </a:r>
          </a:p>
          <a:p>
            <a:pPr>
              <a:lnSpc>
                <a:spcPct val="90000"/>
              </a:lnSpc>
              <a:buFontTx/>
              <a:buNone/>
            </a:pPr>
            <a:r>
              <a:rPr lang="en-US" sz="1400" dirty="0">
                <a:latin typeface="Courier New" charset="0"/>
              </a:rPr>
              <a:t>close (FH);</a:t>
            </a:r>
          </a:p>
          <a:p>
            <a:pPr>
              <a:lnSpc>
                <a:spcPct val="90000"/>
              </a:lnSpc>
              <a:buFontTx/>
              <a:buNone/>
            </a:pPr>
            <a:r>
              <a:rPr lang="en-US" sz="1400" dirty="0">
                <a:latin typeface="Courier New" charset="0"/>
              </a:rPr>
              <a:t>print "Sequence is:\</a:t>
            </a:r>
            <a:r>
              <a:rPr lang="en-US" sz="1400" dirty="0" err="1">
                <a:latin typeface="Courier New" charset="0"/>
              </a:rPr>
              <a:t>n$seq\n\n</a:t>
            </a:r>
            <a:r>
              <a:rPr lang="en-US" sz="1400" dirty="0">
                <a:latin typeface="Courier New" charset="0"/>
              </a:rPr>
              <a:t>";</a:t>
            </a:r>
          </a:p>
          <a:p>
            <a:pPr>
              <a:lnSpc>
                <a:spcPct val="90000"/>
              </a:lnSpc>
              <a:buFontTx/>
              <a:buNone/>
            </a:pPr>
            <a:endParaRPr lang="en-US" sz="1400" dirty="0">
              <a:latin typeface="Courier New" charset="0"/>
            </a:endParaRPr>
          </a:p>
          <a:p>
            <a:pPr>
              <a:lnSpc>
                <a:spcPct val="90000"/>
              </a:lnSpc>
              <a:buFontTx/>
              <a:buNone/>
            </a:pPr>
            <a:r>
              <a:rPr lang="en-US" sz="1200" dirty="0">
                <a:latin typeface="Courier New" charset="0"/>
              </a:rPr>
              <a:t># calculate </a:t>
            </a:r>
            <a:r>
              <a:rPr lang="en-US" sz="1200" dirty="0" err="1">
                <a:latin typeface="Courier New" charset="0"/>
              </a:rPr>
              <a:t>revcom</a:t>
            </a:r>
            <a:endParaRPr lang="en-US" sz="1200" dirty="0">
              <a:latin typeface="Courier New" charset="0"/>
            </a:endParaRPr>
          </a:p>
          <a:p>
            <a:pPr>
              <a:lnSpc>
                <a:spcPct val="90000"/>
              </a:lnSpc>
              <a:buFontTx/>
              <a:buNone/>
            </a:pPr>
            <a:r>
              <a:rPr lang="en-US" sz="1200" dirty="0">
                <a:latin typeface="Courier New" charset="0"/>
              </a:rPr>
              <a:t>my $</a:t>
            </a:r>
            <a:r>
              <a:rPr lang="en-US" sz="1200" dirty="0" err="1">
                <a:latin typeface="Courier New" charset="0"/>
              </a:rPr>
              <a:t>revcom_seq</a:t>
            </a:r>
            <a:r>
              <a:rPr lang="en-US" sz="1200" dirty="0">
                <a:latin typeface="Courier New" charset="0"/>
              </a:rPr>
              <a:t> = </a:t>
            </a:r>
            <a:r>
              <a:rPr lang="en-US" sz="1200" dirty="0" err="1">
                <a:latin typeface="Courier New" charset="0"/>
              </a:rPr>
              <a:t>revcom</a:t>
            </a:r>
            <a:r>
              <a:rPr lang="en-US" sz="1200" dirty="0">
                <a:latin typeface="Courier New" charset="0"/>
              </a:rPr>
              <a:t> ($</a:t>
            </a:r>
            <a:r>
              <a:rPr lang="en-US" sz="1200" dirty="0" err="1">
                <a:latin typeface="Courier New" charset="0"/>
              </a:rPr>
              <a:t>seq</a:t>
            </a:r>
            <a:r>
              <a:rPr lang="en-US" sz="1200" dirty="0">
                <a:latin typeface="Courier New" charset="0"/>
              </a:rPr>
              <a:t>);</a:t>
            </a:r>
          </a:p>
          <a:p>
            <a:pPr>
              <a:lnSpc>
                <a:spcPct val="90000"/>
              </a:lnSpc>
              <a:buFontTx/>
              <a:buNone/>
            </a:pPr>
            <a:r>
              <a:rPr lang="en-US" sz="1200" dirty="0">
                <a:latin typeface="Courier New" charset="0"/>
              </a:rPr>
              <a:t>print "REVCOM sequence is:\</a:t>
            </a:r>
            <a:r>
              <a:rPr lang="en-US" sz="1200" dirty="0" err="1">
                <a:latin typeface="Courier New" charset="0"/>
              </a:rPr>
              <a:t>n$revcom_seq\n\n</a:t>
            </a:r>
            <a:r>
              <a:rPr lang="en-US" sz="1200" dirty="0">
                <a:latin typeface="Courier New" charset="0"/>
              </a:rPr>
              <a:t>";</a:t>
            </a:r>
          </a:p>
          <a:p>
            <a:pPr>
              <a:lnSpc>
                <a:spcPct val="90000"/>
              </a:lnSpc>
              <a:buFontTx/>
              <a:buNone/>
            </a:pPr>
            <a:endParaRPr lang="en-US" sz="1200" dirty="0">
              <a:latin typeface="Courier New" charset="0"/>
            </a:endParaRPr>
          </a:p>
        </p:txBody>
      </p:sp>
      <p:sp>
        <p:nvSpPr>
          <p:cNvPr id="193541" name="Rectangle 5"/>
          <p:cNvSpPr>
            <a:spLocks noChangeArrowheads="1"/>
          </p:cNvSpPr>
          <p:nvPr/>
        </p:nvSpPr>
        <p:spPr bwMode="auto">
          <a:xfrm>
            <a:off x="4768850" y="1600200"/>
            <a:ext cx="4298950" cy="660400"/>
          </a:xfrm>
          <a:prstGeom prst="rect">
            <a:avLst/>
          </a:prstGeom>
          <a:noFill/>
          <a:ln w="9525">
            <a:noFill/>
            <a:miter lim="800000"/>
            <a:headEnd/>
            <a:tailEnd/>
          </a:ln>
        </p:spPr>
        <p:txBody>
          <a:bodyPr wrap="none">
            <a:prstTxWarp prst="textNoShape">
              <a:avLst/>
            </a:prstTxWarp>
            <a:spAutoFit/>
          </a:bodyPr>
          <a:lstStyle/>
          <a:p>
            <a:pPr eaLnBrk="1" hangingPunct="1">
              <a:lnSpc>
                <a:spcPct val="90000"/>
              </a:lnSpc>
              <a:spcBef>
                <a:spcPct val="20000"/>
              </a:spcBef>
            </a:pPr>
            <a:r>
              <a:rPr lang="en-US" sz="1200">
                <a:latin typeface="Courier New" charset="0"/>
              </a:rPr>
              <a:t># count the numbers of nucleotides</a:t>
            </a:r>
          </a:p>
          <a:p>
            <a:pPr eaLnBrk="1" hangingPunct="1">
              <a:lnSpc>
                <a:spcPct val="90000"/>
              </a:lnSpc>
              <a:spcBef>
                <a:spcPct val="20000"/>
              </a:spcBef>
            </a:pPr>
            <a:r>
              <a:rPr lang="en-US" sz="1200">
                <a:latin typeface="Courier New" charset="0"/>
              </a:rPr>
              <a:t>my ($As,$Gs,$Cs,$Ts) = countNs ($seq);</a:t>
            </a:r>
          </a:p>
          <a:p>
            <a:pPr eaLnBrk="1" hangingPunct="1">
              <a:lnSpc>
                <a:spcPct val="90000"/>
              </a:lnSpc>
              <a:spcBef>
                <a:spcPct val="20000"/>
              </a:spcBef>
            </a:pPr>
            <a:r>
              <a:rPr lang="en-US" sz="1200">
                <a:latin typeface="Courier New" charset="0"/>
              </a:rPr>
              <a:t>print "As: $As\tGs: $Gs\tCs: $Cs\tTs: $Ts\n";</a:t>
            </a:r>
          </a:p>
        </p:txBody>
      </p:sp>
      <p:sp>
        <p:nvSpPr>
          <p:cNvPr id="193542" name="Line 6"/>
          <p:cNvSpPr>
            <a:spLocks noChangeShapeType="1"/>
          </p:cNvSpPr>
          <p:nvPr/>
        </p:nvSpPr>
        <p:spPr bwMode="auto">
          <a:xfrm>
            <a:off x="4572000" y="2133600"/>
            <a:ext cx="0" cy="3200400"/>
          </a:xfrm>
          <a:prstGeom prst="line">
            <a:avLst/>
          </a:prstGeom>
          <a:noFill/>
          <a:ln w="9525">
            <a:solidFill>
              <a:schemeClr val="hlink"/>
            </a:solidFill>
            <a:prstDash val="dash"/>
            <a:round/>
            <a:headEnd/>
            <a:tailEnd/>
          </a:ln>
        </p:spPr>
        <p:txBody>
          <a:bodyPr wrap="none" anchor="ctr">
            <a:prstTxWarp prst="textNoShape">
              <a:avLst/>
            </a:prstTxWarp>
          </a:bodyPr>
          <a:lstStyle/>
          <a:p>
            <a:endParaRPr lang="en-US"/>
          </a:p>
        </p:txBody>
      </p:sp>
      <p:sp>
        <p:nvSpPr>
          <p:cNvPr id="193545" name="Text Box 9"/>
          <p:cNvSpPr txBox="1">
            <a:spLocks noChangeArrowheads="1"/>
          </p:cNvSpPr>
          <p:nvPr/>
        </p:nvSpPr>
        <p:spPr bwMode="auto">
          <a:xfrm>
            <a:off x="5334000" y="3519488"/>
            <a:ext cx="3198813" cy="823912"/>
          </a:xfrm>
          <a:prstGeom prst="rect">
            <a:avLst/>
          </a:prstGeom>
          <a:noFill/>
          <a:ln w="9525">
            <a:noFill/>
            <a:miter lim="800000"/>
            <a:headEnd/>
            <a:tailEnd/>
          </a:ln>
        </p:spPr>
        <p:txBody>
          <a:bodyPr wrap="none">
            <a:prstTxWarp prst="textNoShape">
              <a:avLst/>
            </a:prstTxWarp>
            <a:spAutoFit/>
          </a:bodyPr>
          <a:lstStyle/>
          <a:p>
            <a:r>
              <a:rPr lang="en-US" sz="4800">
                <a:solidFill>
                  <a:srgbClr val="FF6600"/>
                </a:solidFill>
              </a:rPr>
              <a:t>The END!!!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5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35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353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353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353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3539">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3539">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3539">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3539">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3539">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3539">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3539">
                                            <p:txEl>
                                              <p:pRg st="14" end="1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3539">
                                            <p:txEl>
                                              <p:pRg st="15" end="1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93539">
                                            <p:txEl>
                                              <p:pRg st="16" end="1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93539">
                                            <p:txEl>
                                              <p:pRg st="17" end="1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93539">
                                            <p:txEl>
                                              <p:pRg st="19" end="19"/>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93539">
                                            <p:txEl>
                                              <p:pRg st="20" end="20"/>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93539">
                                            <p:txEl>
                                              <p:pRg st="21" end="21"/>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9354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35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build="p"/>
      <p:bldP spid="193541" grpId="0"/>
      <p:bldP spid="193545" grpId="0"/>
    </p:bldLst>
  </p:timing>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0" y="609600"/>
            <a:ext cx="9144000" cy="1143000"/>
          </a:xfrm>
        </p:spPr>
        <p:txBody>
          <a:bodyPr>
            <a:normAutofit fontScale="90000"/>
          </a:bodyPr>
          <a:lstStyle/>
          <a:p>
            <a:r>
              <a:rPr lang="en-US" sz="4800" dirty="0"/>
              <a:t>	Thanks all for your patience!</a:t>
            </a:r>
            <a:br>
              <a:rPr lang="en-US" sz="4800" dirty="0"/>
            </a:br>
            <a:endParaRPr lang="en-US" sz="4800" dirty="0"/>
          </a:p>
        </p:txBody>
      </p:sp>
      <p:sp>
        <p:nvSpPr>
          <p:cNvPr id="195587" name="Rectangle 3"/>
          <p:cNvSpPr>
            <a:spLocks noGrp="1" noChangeArrowheads="1"/>
          </p:cNvSpPr>
          <p:nvPr>
            <p:ph type="body" sz="half" idx="1"/>
          </p:nvPr>
        </p:nvSpPr>
        <p:spPr>
          <a:xfrm>
            <a:off x="685800" y="1981200"/>
            <a:ext cx="4114800" cy="4114800"/>
          </a:xfrm>
        </p:spPr>
        <p:txBody>
          <a:bodyPr/>
          <a:lstStyle/>
          <a:p>
            <a:pPr>
              <a:buFontTx/>
              <a:buNone/>
            </a:pPr>
            <a:r>
              <a:rPr lang="en-US" sz="3600"/>
              <a:t>	Congratulations!!!</a:t>
            </a:r>
          </a:p>
          <a:p>
            <a:pPr>
              <a:buFontTx/>
              <a:buNone/>
            </a:pPr>
            <a:endParaRPr lang="en-US" sz="3200"/>
          </a:p>
          <a:p>
            <a:pPr>
              <a:buFontTx/>
              <a:buNone/>
            </a:pPr>
            <a:r>
              <a:rPr lang="en-US" sz="3200"/>
              <a:t>	We hope to see you soon with many impossible questions on Perl programming!!!</a:t>
            </a:r>
            <a:endParaRPr lang="en-US"/>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523342" y="2431536"/>
            <a:ext cx="4113275" cy="707886"/>
          </a:xfrm>
          <a:prstGeom prst="rect">
            <a:avLst/>
          </a:prstGeom>
          <a:noFill/>
        </p:spPr>
        <p:txBody>
          <a:bodyPr wrap="none" rtlCol="0">
            <a:spAutoFit/>
          </a:bodyPr>
          <a:lstStyle/>
          <a:p>
            <a:r>
              <a:rPr lang="en-US" sz="4000" dirty="0" smtClean="0"/>
              <a:t>REFERENCE CHART</a:t>
            </a:r>
            <a:endParaRPr lang="en-US" sz="4000" dirty="0"/>
          </a:p>
        </p:txBody>
      </p:sp>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a:xfrm>
            <a:off x="476641" y="-165618"/>
            <a:ext cx="8228160" cy="1144921"/>
          </a:xfrm>
        </p:spPr>
        <p:txBody>
          <a:bodyPr tIns="25471"/>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900" dirty="0"/>
              <a:t>Basic Unix: commands</a:t>
            </a:r>
          </a:p>
        </p:txBody>
      </p:sp>
      <p:sp>
        <p:nvSpPr>
          <p:cNvPr id="20483" name="Text Box 2"/>
          <p:cNvSpPr txBox="1">
            <a:spLocks noChangeArrowheads="1"/>
          </p:cNvSpPr>
          <p:nvPr/>
        </p:nvSpPr>
        <p:spPr bwMode="auto">
          <a:xfrm>
            <a:off x="83521" y="913056"/>
            <a:ext cx="4312800" cy="2737728"/>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Path</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pwd</a:t>
            </a:r>
            <a:r>
              <a:rPr lang="en-US" dirty="0">
                <a:solidFill>
                  <a:srgbClr val="000000"/>
                </a:solidFill>
              </a:rPr>
              <a:t> ← </a:t>
            </a:r>
            <a:r>
              <a:rPr lang="en-US" i="1" dirty="0">
                <a:solidFill>
                  <a:srgbClr val="000000"/>
                </a:solidFill>
                <a:latin typeface="Times New Roman" charset="0"/>
              </a:rPr>
              <a:t>get current path</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ls</a:t>
            </a:r>
            <a:r>
              <a:rPr lang="en-US" i="1" dirty="0">
                <a:solidFill>
                  <a:srgbClr val="000000"/>
                </a:solidFill>
              </a:rPr>
              <a:t> ←</a:t>
            </a:r>
            <a:r>
              <a:rPr lang="en-US" i="1" dirty="0">
                <a:solidFill>
                  <a:srgbClr val="000000"/>
                </a:solidFill>
                <a:latin typeface="Times New Roman" charset="0"/>
              </a:rPr>
              <a:t> list folder content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ls</a:t>
            </a:r>
            <a:r>
              <a:rPr lang="en-US" i="1" dirty="0">
                <a:solidFill>
                  <a:srgbClr val="000000"/>
                </a:solidFill>
              </a:rPr>
              <a:t> -</a:t>
            </a:r>
            <a:r>
              <a:rPr lang="en-US" i="1" dirty="0" err="1">
                <a:solidFill>
                  <a:srgbClr val="000000"/>
                </a:solidFill>
              </a:rPr>
              <a:t>l</a:t>
            </a:r>
            <a:r>
              <a:rPr lang="en-US" i="1" dirty="0">
                <a:solidFill>
                  <a:srgbClr val="000000"/>
                </a:solidFill>
              </a:rPr>
              <a:t> </a:t>
            </a:r>
            <a:r>
              <a:rPr lang="en-US" i="1" dirty="0">
                <a:solidFill>
                  <a:srgbClr val="000000"/>
                </a:solidFill>
                <a:latin typeface="Times New Roman" charset="0"/>
              </a:rPr>
              <a:t>← list folder content in long format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cd</a:t>
            </a:r>
            <a:r>
              <a:rPr lang="en-US" i="1" dirty="0">
                <a:solidFill>
                  <a:srgbClr val="000000"/>
                </a:solidFill>
              </a:rPr>
              <a:t> </a:t>
            </a:r>
            <a:r>
              <a:rPr lang="en-US" i="1" dirty="0">
                <a:solidFill>
                  <a:srgbClr val="000000"/>
                </a:solidFill>
                <a:latin typeface="Times New Roman" charset="0"/>
              </a:rPr>
              <a:t>← change to </a:t>
            </a:r>
            <a:r>
              <a:rPr lang="en-US" i="1" u="sng" dirty="0">
                <a:solidFill>
                  <a:srgbClr val="000000"/>
                </a:solidFill>
                <a:latin typeface="Times New Roman" charset="0"/>
              </a:rPr>
              <a:t>home</a:t>
            </a:r>
            <a:r>
              <a:rPr lang="en-US" i="1" dirty="0">
                <a:solidFill>
                  <a:srgbClr val="000000"/>
                </a:solidFill>
                <a:latin typeface="Times New Roman" charset="0"/>
              </a:rPr>
              <a:t> folder</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cd</a:t>
            </a:r>
            <a:r>
              <a:rPr lang="en-US" i="1" dirty="0">
                <a:solidFill>
                  <a:srgbClr val="000000"/>
                </a:solidFill>
              </a:rPr>
              <a:t> ../../relative/path/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cd</a:t>
            </a:r>
            <a:r>
              <a:rPr lang="en-US" i="1" dirty="0">
                <a:solidFill>
                  <a:srgbClr val="000000"/>
                </a:solidFill>
              </a:rPr>
              <a:t>  /absolute/path/</a:t>
            </a:r>
            <a:r>
              <a:rPr lang="en-US" sz="2000" i="1" dirty="0">
                <a:solidFill>
                  <a:srgbClr val="000000"/>
                </a:solidFill>
              </a:rPr>
              <a:t> </a:t>
            </a: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p:txBody>
      </p:sp>
      <p:sp>
        <p:nvSpPr>
          <p:cNvPr id="20484" name="Text Box 3"/>
          <p:cNvSpPr txBox="1">
            <a:spLocks noChangeArrowheads="1"/>
          </p:cNvSpPr>
          <p:nvPr/>
        </p:nvSpPr>
        <p:spPr bwMode="auto">
          <a:xfrm>
            <a:off x="4561920" y="913056"/>
            <a:ext cx="4396320" cy="2736287"/>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Files</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touch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change timestamp</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less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show file content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cp &lt;file1&gt; &lt;file2&gt; ← </a:t>
            </a:r>
            <a:r>
              <a:rPr lang="en-US" i="1" dirty="0">
                <a:solidFill>
                  <a:srgbClr val="000000"/>
                </a:solidFill>
                <a:latin typeface="Times New Roman" charset="0"/>
              </a:rPr>
              <a:t>copy file1 to file2</a:t>
            </a:r>
            <a:r>
              <a:rPr lang="en-US" i="1" dirty="0">
                <a:solidFill>
                  <a:srgbClr val="000000"/>
                </a:solidFill>
              </a:rPr>
              <a:t>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mv</a:t>
            </a:r>
            <a:r>
              <a:rPr lang="en-US" i="1" dirty="0">
                <a:solidFill>
                  <a:srgbClr val="000000"/>
                </a:solidFill>
              </a:rPr>
              <a:t> &lt;</a:t>
            </a:r>
            <a:r>
              <a:rPr lang="en-US" i="1" dirty="0" err="1">
                <a:solidFill>
                  <a:srgbClr val="000000"/>
                </a:solidFill>
              </a:rPr>
              <a:t>file_name</a:t>
            </a:r>
            <a:r>
              <a:rPr lang="en-US" i="1" dirty="0">
                <a:solidFill>
                  <a:srgbClr val="000000"/>
                </a:solidFill>
              </a:rPr>
              <a:t>&gt; &lt;</a:t>
            </a:r>
            <a:r>
              <a:rPr lang="en-US" i="1" dirty="0" err="1">
                <a:solidFill>
                  <a:srgbClr val="000000"/>
                </a:solidFill>
              </a:rPr>
              <a:t>new_file</a:t>
            </a:r>
            <a:r>
              <a:rPr lang="en-US" i="1" dirty="0">
                <a:solidFill>
                  <a:srgbClr val="000000"/>
                </a:solidFill>
              </a:rPr>
              <a:t>&gt; ← </a:t>
            </a:r>
            <a:r>
              <a:rPr lang="en-US" i="1" dirty="0">
                <a:solidFill>
                  <a:srgbClr val="000000"/>
                </a:solidFill>
                <a:latin typeface="Times New Roman" charset="0"/>
              </a:rPr>
              <a:t>move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rm</a:t>
            </a:r>
            <a:r>
              <a:rPr lang="en-US" i="1" dirty="0">
                <a:solidFill>
                  <a:srgbClr val="000000"/>
                </a:solidFill>
              </a:rPr>
              <a:t> &lt;</a:t>
            </a:r>
            <a:r>
              <a:rPr lang="en-US" i="1" dirty="0" err="1">
                <a:solidFill>
                  <a:srgbClr val="000000"/>
                </a:solidFill>
              </a:rPr>
              <a:t>file_name</a:t>
            </a:r>
            <a:r>
              <a:rPr lang="en-US" i="1" dirty="0">
                <a:solidFill>
                  <a:srgbClr val="000000"/>
                </a:solidFill>
              </a:rPr>
              <a:t>&gt; &lt;</a:t>
            </a:r>
            <a:r>
              <a:rPr lang="en-US" i="1" dirty="0" err="1">
                <a:solidFill>
                  <a:srgbClr val="000000"/>
                </a:solidFill>
              </a:rPr>
              <a:t>new_file</a:t>
            </a:r>
            <a:r>
              <a:rPr lang="en-US" i="1" dirty="0">
                <a:solidFill>
                  <a:srgbClr val="000000"/>
                </a:solidFill>
              </a:rPr>
              <a:t>&gt; ← </a:t>
            </a:r>
            <a:r>
              <a:rPr lang="en-US" i="1" dirty="0">
                <a:solidFill>
                  <a:srgbClr val="000000"/>
                </a:solidFill>
                <a:latin typeface="Times New Roman" charset="0"/>
              </a:rPr>
              <a:t>delete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cat &lt;file1&gt; &lt;file2&gt;← </a:t>
            </a:r>
            <a:r>
              <a:rPr lang="en-US" i="1" dirty="0">
                <a:solidFill>
                  <a:srgbClr val="000000"/>
                </a:solidFill>
                <a:latin typeface="Times New Roman" charset="0"/>
              </a:rPr>
              <a:t>concatenate files </a:t>
            </a: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dirty="0">
              <a:solidFill>
                <a:srgbClr val="000000"/>
              </a:solidFill>
            </a:endParaRP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p:txBody>
      </p:sp>
      <p:sp>
        <p:nvSpPr>
          <p:cNvPr id="20485" name="Text Box 4"/>
          <p:cNvSpPr txBox="1">
            <a:spLocks noChangeArrowheads="1"/>
          </p:cNvSpPr>
          <p:nvPr/>
        </p:nvSpPr>
        <p:spPr bwMode="auto">
          <a:xfrm>
            <a:off x="4561920" y="3732872"/>
            <a:ext cx="4396320" cy="2986874"/>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Other</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&lt;command&gt; -</a:t>
            </a:r>
            <a:r>
              <a:rPr lang="en-US" sz="2000" i="1" dirty="0" err="1">
                <a:solidFill>
                  <a:srgbClr val="000000"/>
                </a:solidFill>
              </a:rPr>
              <a:t>h</a:t>
            </a:r>
            <a:r>
              <a:rPr lang="en-US" sz="2000" i="1" dirty="0">
                <a:solidFill>
                  <a:srgbClr val="000000"/>
                </a:solidFill>
              </a:rPr>
              <a:t>  ← </a:t>
            </a:r>
            <a:r>
              <a:rPr lang="en-US" i="1" dirty="0">
                <a:solidFill>
                  <a:srgbClr val="000000"/>
                </a:solidFill>
                <a:latin typeface="Times New Roman" charset="0"/>
              </a:rPr>
              <a:t>command help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man &lt;command&gt;← </a:t>
            </a:r>
            <a:r>
              <a:rPr lang="en-US" i="1" dirty="0">
                <a:solidFill>
                  <a:srgbClr val="000000"/>
                </a:solidFill>
                <a:latin typeface="Times New Roman" charset="0"/>
              </a:rPr>
              <a:t>manual pages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ps</a:t>
            </a:r>
            <a:r>
              <a:rPr lang="en-US" sz="2000" i="1" dirty="0">
                <a:solidFill>
                  <a:srgbClr val="000000"/>
                </a:solidFill>
              </a:rPr>
              <a:t> </a:t>
            </a:r>
            <a:r>
              <a:rPr lang="en-US" sz="2000" i="1" dirty="0" err="1">
                <a:solidFill>
                  <a:srgbClr val="000000"/>
                </a:solidFill>
              </a:rPr>
              <a:t>alh</a:t>
            </a:r>
            <a:r>
              <a:rPr lang="en-US" sz="2000" i="1" dirty="0">
                <a:solidFill>
                  <a:srgbClr val="000000"/>
                </a:solidFill>
              </a:rPr>
              <a:t> ← </a:t>
            </a:r>
            <a:r>
              <a:rPr lang="en-US" i="1" dirty="0">
                <a:solidFill>
                  <a:srgbClr val="000000"/>
                </a:solidFill>
                <a:latin typeface="Times New Roman" charset="0"/>
              </a:rPr>
              <a:t>list process in human readable format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kill ← </a:t>
            </a:r>
            <a:r>
              <a:rPr lang="en-US" i="1" dirty="0">
                <a:solidFill>
                  <a:srgbClr val="000000"/>
                </a:solidFill>
                <a:latin typeface="Times New Roman" charset="0"/>
              </a:rPr>
              <a:t>stop program by process ID</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zip &lt;</a:t>
            </a:r>
            <a:r>
              <a:rPr lang="en-US" sz="2000" i="1" dirty="0" err="1">
                <a:solidFill>
                  <a:srgbClr val="000000"/>
                </a:solidFill>
              </a:rPr>
              <a:t>file_name</a:t>
            </a:r>
            <a:r>
              <a:rPr lang="en-US" sz="2000" i="1" dirty="0">
                <a:solidFill>
                  <a:srgbClr val="000000"/>
                </a:solidFill>
              </a:rPr>
              <a:t>&gt; ← </a:t>
            </a:r>
            <a:r>
              <a:rPr lang="en-US" i="1" dirty="0">
                <a:solidFill>
                  <a:srgbClr val="000000"/>
                </a:solidFill>
                <a:latin typeface="Times New Roman" charset="0"/>
              </a:rPr>
              <a:t>compress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unzip &lt;</a:t>
            </a:r>
            <a:r>
              <a:rPr lang="en-US" sz="2000" i="1" dirty="0" err="1">
                <a:solidFill>
                  <a:srgbClr val="000000"/>
                </a:solidFill>
              </a:rPr>
              <a:t>file_name</a:t>
            </a:r>
            <a:r>
              <a:rPr lang="en-US" sz="2000" i="1" dirty="0">
                <a:solidFill>
                  <a:srgbClr val="000000"/>
                </a:solidFill>
              </a:rPr>
              <a:t>&gt; ← </a:t>
            </a:r>
            <a:r>
              <a:rPr lang="en-US" i="1" dirty="0">
                <a:solidFill>
                  <a:srgbClr val="000000"/>
                </a:solidFill>
                <a:latin typeface="Times New Roman" charset="0"/>
              </a:rPr>
              <a:t>uncompress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p:txBody>
      </p:sp>
      <p:sp>
        <p:nvSpPr>
          <p:cNvPr id="20486" name="Text Box 5"/>
          <p:cNvSpPr txBox="1">
            <a:spLocks noChangeArrowheads="1"/>
          </p:cNvSpPr>
          <p:nvPr/>
        </p:nvSpPr>
        <p:spPr bwMode="auto">
          <a:xfrm>
            <a:off x="83520" y="3732872"/>
            <a:ext cx="4299840" cy="2986874"/>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Folders</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mkdir</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make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rmdir</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delete</a:t>
            </a:r>
            <a:r>
              <a:rPr lang="en-US" sz="2000" i="1" dirty="0">
                <a:solidFill>
                  <a:srgbClr val="000000"/>
                </a:solidFill>
              </a:rPr>
              <a:t>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rm</a:t>
            </a:r>
            <a:r>
              <a:rPr lang="en-US" sz="2000" i="1" dirty="0">
                <a:solidFill>
                  <a:srgbClr val="000000"/>
                </a:solidFill>
              </a:rPr>
              <a:t> -</a:t>
            </a:r>
            <a:r>
              <a:rPr lang="en-US" sz="2000" i="1" dirty="0" err="1">
                <a:solidFill>
                  <a:srgbClr val="000000"/>
                </a:solidFill>
              </a:rPr>
              <a:t>rf</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delete</a:t>
            </a:r>
            <a:r>
              <a:rPr lang="en-US" sz="2000" i="1" dirty="0">
                <a:solidFill>
                  <a:srgbClr val="000000"/>
                </a:solidFill>
              </a:rPr>
              <a:t>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cp -</a:t>
            </a:r>
            <a:r>
              <a:rPr lang="en-US" sz="2000" i="1" dirty="0" err="1">
                <a:solidFill>
                  <a:srgbClr val="000000"/>
                </a:solidFill>
              </a:rPr>
              <a:t>rf</a:t>
            </a:r>
            <a:r>
              <a:rPr lang="en-US" sz="2000" i="1" dirty="0">
                <a:solidFill>
                  <a:srgbClr val="000000"/>
                </a:solidFill>
              </a:rPr>
              <a:t> &lt;dir1&gt; &lt;dir2&gt; ← </a:t>
            </a:r>
            <a:r>
              <a:rPr lang="en-US" i="1" dirty="0">
                <a:solidFill>
                  <a:srgbClr val="000000"/>
                </a:solidFill>
                <a:latin typeface="Times New Roman" charset="0"/>
              </a:rPr>
              <a:t>copy</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mv</a:t>
            </a:r>
            <a:r>
              <a:rPr lang="en-US" sz="2000" i="1" dirty="0">
                <a:solidFill>
                  <a:srgbClr val="000000"/>
                </a:solidFill>
              </a:rPr>
              <a:t> -</a:t>
            </a:r>
            <a:r>
              <a:rPr lang="en-US" sz="2000" i="1" dirty="0" err="1">
                <a:solidFill>
                  <a:srgbClr val="000000"/>
                </a:solidFill>
              </a:rPr>
              <a:t>rf</a:t>
            </a:r>
            <a:r>
              <a:rPr lang="en-US" sz="2000" i="1" dirty="0">
                <a:solidFill>
                  <a:srgbClr val="000000"/>
                </a:solidFill>
              </a:rPr>
              <a:t> &lt;dir1&gt; &lt;dir2&gt; ← </a:t>
            </a:r>
            <a:r>
              <a:rPr lang="en-US" i="1" dirty="0">
                <a:solidFill>
                  <a:srgbClr val="000000"/>
                </a:solidFill>
                <a:latin typeface="Times New Roman" charset="0"/>
              </a:rPr>
              <a:t>move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378721" y="17282"/>
            <a:ext cx="8228160" cy="1144921"/>
          </a:xfrm>
        </p:spPr>
        <p:txBody>
          <a:bodyPr tIns="35268"/>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dirty="0"/>
              <a:t>Basic Unix</a:t>
            </a:r>
            <a:r>
              <a:rPr lang="en-US" dirty="0" smtClean="0"/>
              <a:t>: Redirection &amp; Piping</a:t>
            </a:r>
            <a:endParaRPr lang="en-US" dirty="0"/>
          </a:p>
        </p:txBody>
      </p:sp>
      <p:sp>
        <p:nvSpPr>
          <p:cNvPr id="26627" name="Text Box 2"/>
          <p:cNvSpPr txBox="1">
            <a:spLocks noChangeArrowheads="1"/>
          </p:cNvSpPr>
          <p:nvPr/>
        </p:nvSpPr>
        <p:spPr bwMode="auto">
          <a:xfrm>
            <a:off x="331200" y="1418550"/>
            <a:ext cx="8543520" cy="5217667"/>
          </a:xfrm>
          <a:prstGeom prst="rect">
            <a:avLst/>
          </a:prstGeom>
          <a:noFill/>
          <a:ln w="9360">
            <a:solidFill>
              <a:srgbClr val="808080"/>
            </a:solidFill>
            <a:prstDash val="sysDot"/>
            <a:round/>
            <a:headEnd/>
            <a:tailEnd/>
          </a:ln>
        </p:spPr>
        <p:txBody>
          <a:bodyPr lIns="149236" tIns="17634" rIns="0" bIns="0">
            <a:prstTxWarp prst="textNoShape">
              <a:avLst/>
            </a:prstTxWarp>
          </a:bodyPr>
          <a:lstStyle/>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400" i="1" dirty="0" smtClean="0">
                <a:solidFill>
                  <a:srgbClr val="000000"/>
                </a:solidFill>
              </a:rPr>
              <a:t>Redirection:</a:t>
            </a:r>
          </a:p>
          <a:p>
            <a:pPr marL="385926" indent="-290884">
              <a:spcAft>
                <a:spcPts val="693"/>
              </a:spcAft>
              <a:buSzPct val="45000"/>
              <a:buFont typeface="Wingdings" charset="2"/>
              <a:buChar char=""/>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dirty="0" smtClean="0">
                <a:solidFill>
                  <a:srgbClr val="000000"/>
                </a:solidFill>
              </a:rPr>
              <a:t>&lt; </a:t>
            </a:r>
            <a:r>
              <a:rPr lang="en-US" sz="2000" dirty="0">
                <a:solidFill>
                  <a:srgbClr val="000000"/>
                </a:solidFill>
              </a:rPr>
              <a:t>←  Input from a file</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err="1">
                <a:solidFill>
                  <a:srgbClr val="000000"/>
                </a:solidFill>
                <a:latin typeface="Times New Roman" charset="0"/>
              </a:rPr>
              <a:t>perl</a:t>
            </a:r>
            <a:r>
              <a:rPr lang="en-US" sz="2000" i="1" dirty="0">
                <a:solidFill>
                  <a:srgbClr val="000000"/>
                </a:solidFill>
                <a:latin typeface="Times New Roman" charset="0"/>
              </a:rPr>
              <a:t> </a:t>
            </a:r>
            <a:r>
              <a:rPr lang="en-US" sz="2000" i="1" dirty="0" err="1">
                <a:solidFill>
                  <a:srgbClr val="000000"/>
                </a:solidFill>
                <a:latin typeface="Times New Roman" charset="0"/>
              </a:rPr>
              <a:t>program.pl</a:t>
            </a:r>
            <a:r>
              <a:rPr lang="en-US" sz="2000" i="1" dirty="0">
                <a:solidFill>
                  <a:srgbClr val="000000"/>
                </a:solidFill>
                <a:latin typeface="Times New Roman" charset="0"/>
              </a:rPr>
              <a:t> &lt; </a:t>
            </a:r>
            <a:r>
              <a:rPr lang="en-US" sz="2000" i="1" dirty="0" err="1">
                <a:solidFill>
                  <a:srgbClr val="000000"/>
                </a:solidFill>
                <a:latin typeface="Times New Roman" charset="0"/>
              </a:rPr>
              <a:t>parameter.file</a:t>
            </a:r>
            <a:endParaRPr lang="en-US" sz="2000" i="1" dirty="0">
              <a:solidFill>
                <a:srgbClr val="000000"/>
              </a:solidFill>
              <a:latin typeface="Times New Roman" charset="0"/>
            </a:endParaRPr>
          </a:p>
          <a:p>
            <a:pPr marL="385926" indent="-290884">
              <a:spcAft>
                <a:spcPts val="693"/>
              </a:spcAft>
              <a:buSzPct val="45000"/>
              <a:buFont typeface="Wingdings" charset="2"/>
              <a:buChar char=""/>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dirty="0">
                <a:solidFill>
                  <a:srgbClr val="000000"/>
                </a:solidFill>
              </a:rPr>
              <a:t>&gt; ← Output into file, overwrite if exists</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a:solidFill>
                  <a:srgbClr val="000000"/>
                </a:solidFill>
                <a:latin typeface="Times New Roman" charset="0"/>
              </a:rPr>
              <a:t>cat file_1 file_2 file_3 &gt; </a:t>
            </a:r>
            <a:r>
              <a:rPr lang="en-US" sz="2000" i="1" dirty="0" err="1">
                <a:solidFill>
                  <a:srgbClr val="000000"/>
                </a:solidFill>
                <a:latin typeface="Times New Roman" charset="0"/>
              </a:rPr>
              <a:t>sum_file</a:t>
            </a:r>
            <a:endParaRPr lang="en-US" sz="2000" i="1" dirty="0">
              <a:solidFill>
                <a:srgbClr val="000000"/>
              </a:solidFill>
              <a:latin typeface="Times New Roman" charset="0"/>
            </a:endParaRPr>
          </a:p>
          <a:p>
            <a:pPr marL="385926" indent="-290884">
              <a:spcAft>
                <a:spcPts val="693"/>
              </a:spcAft>
              <a:buSzPct val="45000"/>
              <a:buFont typeface="Wingdings" charset="2"/>
              <a:buChar char=""/>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dirty="0">
                <a:solidFill>
                  <a:srgbClr val="000000"/>
                </a:solidFill>
              </a:rPr>
              <a:t>&gt;&gt; ← Output into file, append if exists</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err="1">
                <a:solidFill>
                  <a:srgbClr val="000000"/>
                </a:solidFill>
                <a:latin typeface="Times New Roman" charset="0"/>
              </a:rPr>
              <a:t>wc</a:t>
            </a:r>
            <a:r>
              <a:rPr lang="en-US" sz="2000" i="1" dirty="0">
                <a:solidFill>
                  <a:srgbClr val="000000"/>
                </a:solidFill>
                <a:latin typeface="Times New Roman" charset="0"/>
              </a:rPr>
              <a:t> -</a:t>
            </a:r>
            <a:r>
              <a:rPr lang="en-US" sz="2000" i="1" dirty="0" err="1">
                <a:solidFill>
                  <a:srgbClr val="000000"/>
                </a:solidFill>
                <a:latin typeface="Times New Roman" charset="0"/>
              </a:rPr>
              <a:t>l</a:t>
            </a:r>
            <a:r>
              <a:rPr lang="en-US" sz="2000" i="1" dirty="0">
                <a:solidFill>
                  <a:srgbClr val="000000"/>
                </a:solidFill>
                <a:latin typeface="Times New Roman" charset="0"/>
              </a:rPr>
              <a:t> file &gt;&gt; </a:t>
            </a:r>
            <a:r>
              <a:rPr lang="en-US" sz="2000" i="1" dirty="0" err="1">
                <a:solidFill>
                  <a:srgbClr val="000000"/>
                </a:solidFill>
                <a:latin typeface="Times New Roman" charset="0"/>
              </a:rPr>
              <a:t>number_lines</a:t>
            </a:r>
            <a:endParaRPr lang="en-US" sz="2000" i="1" dirty="0">
              <a:solidFill>
                <a:srgbClr val="000000"/>
              </a:solidFill>
              <a:latin typeface="Times New Roman" charset="0"/>
            </a:endParaRPr>
          </a:p>
          <a:p>
            <a:pPr marL="385926" indent="-290884">
              <a:spcAft>
                <a:spcPts val="693"/>
              </a:spcAft>
              <a:buSzPct val="45000"/>
              <a:buFont typeface="Wingdings" charset="2"/>
              <a:buChar char=""/>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dirty="0">
                <a:solidFill>
                  <a:srgbClr val="000000"/>
                </a:solidFill>
              </a:rPr>
              <a:t>2&gt; ← Output errors into file </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err="1">
                <a:solidFill>
                  <a:srgbClr val="000000"/>
                </a:solidFill>
                <a:latin typeface="Times New Roman" charset="0"/>
              </a:rPr>
              <a:t>perl</a:t>
            </a:r>
            <a:r>
              <a:rPr lang="en-US" sz="2000" i="1" dirty="0">
                <a:solidFill>
                  <a:srgbClr val="000000"/>
                </a:solidFill>
                <a:latin typeface="Times New Roman" charset="0"/>
              </a:rPr>
              <a:t> </a:t>
            </a:r>
            <a:r>
              <a:rPr lang="en-US" sz="2000" i="1" dirty="0" err="1">
                <a:solidFill>
                  <a:srgbClr val="000000"/>
                </a:solidFill>
                <a:latin typeface="Times New Roman" charset="0"/>
              </a:rPr>
              <a:t>program.pl</a:t>
            </a:r>
            <a:r>
              <a:rPr lang="en-US" sz="2000" i="1" dirty="0">
                <a:solidFill>
                  <a:srgbClr val="000000"/>
                </a:solidFill>
                <a:latin typeface="Times New Roman" charset="0"/>
              </a:rPr>
              <a:t> &gt; </a:t>
            </a:r>
            <a:r>
              <a:rPr lang="en-US" sz="2000" i="1" dirty="0" err="1">
                <a:solidFill>
                  <a:srgbClr val="000000"/>
                </a:solidFill>
                <a:latin typeface="Times New Roman" charset="0"/>
              </a:rPr>
              <a:t>file.out</a:t>
            </a:r>
            <a:r>
              <a:rPr lang="en-US" sz="2000" i="1" dirty="0">
                <a:solidFill>
                  <a:srgbClr val="000000"/>
                </a:solidFill>
                <a:latin typeface="Times New Roman" charset="0"/>
              </a:rPr>
              <a:t> 2&gt; </a:t>
            </a:r>
            <a:r>
              <a:rPr lang="en-US" sz="2000" i="1" dirty="0" err="1" smtClean="0">
                <a:solidFill>
                  <a:srgbClr val="000000"/>
                </a:solidFill>
                <a:latin typeface="Times New Roman" charset="0"/>
              </a:rPr>
              <a:t>output.err</a:t>
            </a:r>
            <a:endParaRPr lang="en-US" sz="2000" i="1" dirty="0" smtClean="0">
              <a:solidFill>
                <a:srgbClr val="000000"/>
              </a:solidFill>
              <a:latin typeface="Times New Roman" charset="0"/>
            </a:endParaRP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smtClean="0">
                <a:solidFill>
                  <a:srgbClr val="000000"/>
                </a:solidFill>
                <a:latin typeface="Times New Roman" charset="0"/>
              </a:rPr>
              <a:t>Piping:</a:t>
            </a:r>
          </a:p>
          <a:p>
            <a:pPr marL="385926" indent="-290884">
              <a:spcAft>
                <a:spcPts val="693"/>
              </a:spcAft>
              <a:buSzPct val="45000"/>
              <a:buFont typeface="Wingdings" charset="2"/>
              <a:buChar char=""/>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dirty="0">
                <a:solidFill>
                  <a:srgbClr val="000000"/>
                </a:solidFill>
              </a:rPr>
              <a:t>| ← Piping through programs</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err="1">
                <a:solidFill>
                  <a:srgbClr val="000000"/>
                </a:solidFill>
                <a:latin typeface="Times New Roman" charset="0"/>
              </a:rPr>
              <a:t>zcat</a:t>
            </a:r>
            <a:r>
              <a:rPr lang="en-US" sz="2000" i="1" dirty="0">
                <a:solidFill>
                  <a:srgbClr val="000000"/>
                </a:solidFill>
                <a:latin typeface="Times New Roman" charset="0"/>
              </a:rPr>
              <a:t> file_1.zip | less    </a:t>
            </a:r>
          </a:p>
          <a:p>
            <a:pPr marL="385926" indent="-290884">
              <a:spcAft>
                <a:spcPts val="693"/>
              </a:spcAft>
              <a:buSzPct val="45000"/>
              <a:tabLst>
                <a:tab pos="385926" algn="l"/>
                <a:tab pos="800652" algn="l"/>
                <a:tab pos="1215378" algn="l"/>
                <a:tab pos="1630104" algn="l"/>
                <a:tab pos="2044830" algn="l"/>
                <a:tab pos="2459556" algn="l"/>
                <a:tab pos="2874282" algn="l"/>
                <a:tab pos="3289009" algn="l"/>
                <a:tab pos="3703735" algn="l"/>
                <a:tab pos="4118461" algn="l"/>
                <a:tab pos="4533187" algn="l"/>
                <a:tab pos="4947913" algn="l"/>
                <a:tab pos="5362639" algn="l"/>
                <a:tab pos="5777365" algn="l"/>
                <a:tab pos="6192091" algn="l"/>
                <a:tab pos="6606817" algn="l"/>
                <a:tab pos="7021544" algn="l"/>
                <a:tab pos="7436270" algn="l"/>
                <a:tab pos="7850996" algn="l"/>
                <a:tab pos="8265722" algn="l"/>
                <a:tab pos="8680448" algn="l"/>
              </a:tabLst>
            </a:pPr>
            <a:r>
              <a:rPr lang="en-US" sz="2000" i="1" dirty="0">
                <a:solidFill>
                  <a:srgbClr val="000000"/>
                </a:solidFill>
                <a:latin typeface="Times New Roman" charset="0"/>
              </a:rPr>
              <a:t>(allows to see content without  de-compressing file)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String manipulation	</a:t>
            </a:r>
            <a:endParaRPr lang="en-US" dirty="0"/>
          </a:p>
        </p:txBody>
      </p:sp>
      <p:sp>
        <p:nvSpPr>
          <p:cNvPr id="3" name="Content Placeholder 2"/>
          <p:cNvSpPr>
            <a:spLocks noGrp="1"/>
          </p:cNvSpPr>
          <p:nvPr>
            <p:ph idx="1"/>
          </p:nvPr>
        </p:nvSpPr>
        <p:spPr>
          <a:xfrm>
            <a:off x="457200" y="1434020"/>
            <a:ext cx="8229600" cy="4880919"/>
          </a:xfrm>
        </p:spPr>
        <p:txBody>
          <a:bodyPr>
            <a:normAutofit fontScale="92500" lnSpcReduction="10000"/>
          </a:bodyPr>
          <a:lstStyle/>
          <a:p>
            <a:r>
              <a:rPr lang="en-US" sz="2400" dirty="0" smtClean="0"/>
              <a:t>Concatenate strings with the dot </a:t>
            </a:r>
            <a:r>
              <a:rPr lang="en-US" sz="2400" dirty="0"/>
              <a:t>o</a:t>
            </a:r>
            <a:r>
              <a:rPr lang="en-US" sz="2400" dirty="0" smtClean="0"/>
              <a:t>perator</a:t>
            </a:r>
          </a:p>
          <a:p>
            <a:pPr>
              <a:buNone/>
            </a:pPr>
            <a:r>
              <a:rPr lang="en-US" sz="2400" dirty="0" smtClean="0">
                <a:latin typeface="Courier"/>
              </a:rPr>
              <a:t>	“ATG”.”TCA” # same as “ATGTCA”</a:t>
            </a:r>
          </a:p>
          <a:p>
            <a:r>
              <a:rPr lang="en-US" sz="2400" dirty="0" smtClean="0">
                <a:latin typeface="Calibri"/>
              </a:rPr>
              <a:t>String repetition operator (</a:t>
            </a:r>
            <a:r>
              <a:rPr lang="en-US" sz="2400" dirty="0" err="1" smtClean="0">
                <a:latin typeface="Calibri"/>
              </a:rPr>
              <a:t>x</a:t>
            </a:r>
            <a:r>
              <a:rPr lang="en-US" sz="2400" dirty="0" smtClean="0">
                <a:latin typeface="Calibri"/>
              </a:rPr>
              <a:t>)</a:t>
            </a:r>
          </a:p>
          <a:p>
            <a:pPr>
              <a:buNone/>
            </a:pPr>
            <a:r>
              <a:rPr lang="en-US" sz="2400" dirty="0" smtClean="0">
                <a:latin typeface="Courier"/>
              </a:rPr>
              <a:t>	“ATC” </a:t>
            </a:r>
            <a:r>
              <a:rPr lang="en-US" sz="2400" dirty="0" err="1" smtClean="0">
                <a:latin typeface="Courier"/>
              </a:rPr>
              <a:t>x</a:t>
            </a:r>
            <a:r>
              <a:rPr lang="en-US" sz="2400" dirty="0" smtClean="0">
                <a:latin typeface="Courier"/>
              </a:rPr>
              <a:t> 3   # same as “ATCATCATC”</a:t>
            </a:r>
          </a:p>
          <a:p>
            <a:r>
              <a:rPr lang="en-US" sz="2400" dirty="0" smtClean="0">
                <a:latin typeface="Calibri"/>
              </a:rPr>
              <a:t>Length() get the length of a string</a:t>
            </a:r>
          </a:p>
          <a:p>
            <a:pPr>
              <a:buNone/>
            </a:pPr>
            <a:r>
              <a:rPr lang="en-US" sz="2400" dirty="0" smtClean="0">
                <a:latin typeface="Courier"/>
              </a:rPr>
              <a:t>	$</a:t>
            </a:r>
            <a:r>
              <a:rPr lang="en-US" sz="2400" dirty="0" err="1" smtClean="0">
                <a:latin typeface="Courier"/>
              </a:rPr>
              <a:t>dna</a:t>
            </a:r>
            <a:r>
              <a:rPr lang="en-US" sz="2400" dirty="0" smtClean="0">
                <a:latin typeface="Courier"/>
              </a:rPr>
              <a:t>=“</a:t>
            </a:r>
            <a:r>
              <a:rPr lang="en-US" sz="2400" dirty="0" err="1" smtClean="0">
                <a:latin typeface="Courier"/>
              </a:rPr>
              <a:t>acgtggggtttttt</a:t>
            </a:r>
            <a:r>
              <a:rPr lang="en-US" sz="2400" dirty="0" smtClean="0">
                <a:latin typeface="Courier"/>
              </a:rPr>
              <a:t>”;</a:t>
            </a:r>
          </a:p>
          <a:p>
            <a:pPr>
              <a:spcBef>
                <a:spcPts val="0"/>
              </a:spcBef>
              <a:buNone/>
            </a:pPr>
            <a:r>
              <a:rPr lang="en-US" sz="2400" dirty="0" smtClean="0">
                <a:latin typeface="Courier"/>
              </a:rPr>
              <a:t>	print “This sequence has “.</a:t>
            </a:r>
            <a:r>
              <a:rPr lang="en-US" sz="2400" dirty="0" err="1" smtClean="0">
                <a:latin typeface="Courier"/>
              </a:rPr>
              <a:t>length($dna</a:t>
            </a:r>
            <a:r>
              <a:rPr lang="en-US" sz="2400" dirty="0" smtClean="0">
                <a:latin typeface="Courier"/>
              </a:rPr>
              <a:t>).” nucleotides\</a:t>
            </a:r>
            <a:r>
              <a:rPr lang="en-US" sz="2400" dirty="0" err="1" smtClean="0">
                <a:latin typeface="Courier"/>
              </a:rPr>
              <a:t>n</a:t>
            </a:r>
            <a:r>
              <a:rPr lang="en-US" sz="2400" dirty="0" smtClean="0">
                <a:latin typeface="Courier"/>
              </a:rPr>
              <a:t>”;</a:t>
            </a:r>
          </a:p>
          <a:p>
            <a:pPr>
              <a:spcBef>
                <a:spcPts val="0"/>
              </a:spcBef>
              <a:buNone/>
            </a:pPr>
            <a:r>
              <a:rPr lang="en-US" sz="2400" dirty="0" smtClean="0">
                <a:latin typeface="Calibri"/>
              </a:rPr>
              <a:t>Will print:</a:t>
            </a:r>
          </a:p>
          <a:p>
            <a:pPr>
              <a:spcBef>
                <a:spcPts val="0"/>
              </a:spcBef>
              <a:buNone/>
            </a:pPr>
            <a:r>
              <a:rPr lang="en-US" sz="2400" dirty="0" smtClean="0">
                <a:latin typeface="Courier"/>
              </a:rPr>
              <a:t>	This sequence has 10 nucleotides</a:t>
            </a:r>
          </a:p>
          <a:p>
            <a:pPr>
              <a:spcBef>
                <a:spcPts val="0"/>
              </a:spcBef>
            </a:pPr>
            <a:r>
              <a:rPr lang="en-US" sz="2400" dirty="0">
                <a:latin typeface="Calibri"/>
              </a:rPr>
              <a:t>c</a:t>
            </a:r>
            <a:r>
              <a:rPr lang="en-US" sz="2400" dirty="0" smtClean="0">
                <a:latin typeface="Calibri"/>
              </a:rPr>
              <a:t>onvert to upper case</a:t>
            </a:r>
          </a:p>
          <a:p>
            <a:pPr>
              <a:spcBef>
                <a:spcPts val="0"/>
              </a:spcBef>
              <a:buNone/>
            </a:pPr>
            <a:r>
              <a:rPr lang="en-US" sz="2400" dirty="0" smtClean="0">
                <a:latin typeface="Courier"/>
              </a:rPr>
              <a:t>	$</a:t>
            </a:r>
            <a:r>
              <a:rPr lang="en-US" sz="2400" dirty="0" err="1" smtClean="0">
                <a:latin typeface="Courier"/>
              </a:rPr>
              <a:t>aa</a:t>
            </a:r>
            <a:r>
              <a:rPr lang="en-US" sz="2400" dirty="0" smtClean="0">
                <a:latin typeface="Courier"/>
              </a:rPr>
              <a:t>=</a:t>
            </a:r>
            <a:r>
              <a:rPr lang="en-US" sz="2400" dirty="0" err="1" smtClean="0">
                <a:latin typeface="Courier"/>
              </a:rPr>
              <a:t>uc($aa</a:t>
            </a:r>
            <a:r>
              <a:rPr lang="en-US" sz="2400" dirty="0" smtClean="0">
                <a:latin typeface="Courier"/>
              </a:rPr>
              <a:t>);</a:t>
            </a:r>
          </a:p>
          <a:p>
            <a:pPr>
              <a:spcBef>
                <a:spcPts val="0"/>
              </a:spcBef>
            </a:pPr>
            <a:r>
              <a:rPr lang="en-US" sz="2400" dirty="0">
                <a:latin typeface="Calibri"/>
              </a:rPr>
              <a:t>c</a:t>
            </a:r>
            <a:r>
              <a:rPr lang="en-US" sz="2400" dirty="0" smtClean="0">
                <a:latin typeface="Calibri"/>
              </a:rPr>
              <a:t>onvert to lower case</a:t>
            </a:r>
          </a:p>
          <a:p>
            <a:pPr>
              <a:spcBef>
                <a:spcPts val="0"/>
              </a:spcBef>
              <a:buNone/>
            </a:pPr>
            <a:r>
              <a:rPr lang="en-US" sz="2400" dirty="0" smtClean="0">
                <a:latin typeface="Courier"/>
              </a:rPr>
              <a:t>	$</a:t>
            </a:r>
            <a:r>
              <a:rPr lang="en-US" sz="2400" dirty="0" err="1" smtClean="0">
                <a:latin typeface="Courier"/>
              </a:rPr>
              <a:t>aa</a:t>
            </a:r>
            <a:r>
              <a:rPr lang="en-US" sz="2400" dirty="0" smtClean="0">
                <a:latin typeface="Courier"/>
              </a:rPr>
              <a:t>=</a:t>
            </a:r>
            <a:r>
              <a:rPr lang="en-US" sz="2400" dirty="0" err="1" smtClean="0">
                <a:latin typeface="Courier"/>
              </a:rPr>
              <a:t>lc($aa</a:t>
            </a:r>
            <a:r>
              <a:rPr lang="en-US" sz="2400" dirty="0" smtClean="0">
                <a:latin typeface="Courier"/>
              </a:rPr>
              <a:t>);</a:t>
            </a:r>
          </a:p>
          <a:p>
            <a:pPr>
              <a:buNone/>
            </a:pPr>
            <a:endParaRPr lang="en-US" dirty="0">
              <a:latin typeface="Courier"/>
            </a:endParaRPr>
          </a:p>
          <a:p>
            <a:pPr>
              <a:buNone/>
            </a:pPr>
            <a:endParaRPr lang="en-US" dirty="0" smtClean="0">
              <a:latin typeface="Courier"/>
            </a:endParaRPr>
          </a:p>
          <a:p>
            <a:pPr>
              <a:buNone/>
            </a:pPr>
            <a:endParaRPr lang="en-US" dirty="0" smtClean="0">
              <a:latin typeface="Courier"/>
            </a:endParaRP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marL="0" indent="0">
              <a:buAutoNum type="arabicParenR"/>
            </a:pPr>
            <a:r>
              <a:rPr lang="en-US" dirty="0" smtClean="0"/>
              <a:t> Open a terminal</a:t>
            </a:r>
          </a:p>
          <a:p>
            <a:pPr marL="0" indent="0">
              <a:buAutoNum type="arabicParenR"/>
            </a:pPr>
            <a:r>
              <a:rPr lang="en-US" dirty="0" smtClean="0"/>
              <a:t> Enter </a:t>
            </a:r>
            <a:r>
              <a:rPr lang="en-US" dirty="0" smtClean="0">
                <a:latin typeface="Courier"/>
              </a:rPr>
              <a:t>which </a:t>
            </a:r>
            <a:r>
              <a:rPr lang="en-US" dirty="0" err="1" smtClean="0">
                <a:latin typeface="Courier"/>
              </a:rPr>
              <a:t>perl</a:t>
            </a:r>
            <a:endParaRPr lang="en-US" dirty="0" smtClean="0">
              <a:latin typeface="Courier"/>
            </a:endParaRPr>
          </a:p>
          <a:p>
            <a:pPr marL="0" indent="0">
              <a:buAutoNum type="arabicParenR"/>
            </a:pPr>
            <a:r>
              <a:rPr lang="en-US" dirty="0" smtClean="0"/>
              <a:t> Open </a:t>
            </a:r>
            <a:r>
              <a:rPr lang="en-US" dirty="0" err="1" smtClean="0">
                <a:latin typeface="Courier New"/>
              </a:rPr>
              <a:t>gedit</a:t>
            </a:r>
            <a:r>
              <a:rPr lang="en-US" dirty="0" smtClean="0"/>
              <a:t> and enter</a:t>
            </a:r>
          </a:p>
          <a:p>
            <a:pPr marL="514350" indent="-514350">
              <a:spcBef>
                <a:spcPts val="1200"/>
              </a:spcBef>
              <a:buNone/>
            </a:pPr>
            <a:r>
              <a:rPr lang="en-US" dirty="0" smtClean="0">
                <a:latin typeface="Courier New"/>
              </a:rPr>
              <a:t>#!/../path/to/</a:t>
            </a:r>
            <a:r>
              <a:rPr lang="en-US" dirty="0" err="1" smtClean="0">
                <a:latin typeface="Courier New"/>
              </a:rPr>
              <a:t>perl</a:t>
            </a:r>
            <a:r>
              <a:rPr lang="en-US" dirty="0" smtClean="0">
                <a:latin typeface="Courier New"/>
              </a:rPr>
              <a:t> –</a:t>
            </a:r>
            <a:r>
              <a:rPr lang="en-US" dirty="0" err="1" smtClean="0">
                <a:latin typeface="Courier New"/>
              </a:rPr>
              <a:t>w</a:t>
            </a:r>
            <a:endParaRPr lang="en-US" dirty="0" smtClean="0">
              <a:latin typeface="Courier New"/>
            </a:endParaRPr>
          </a:p>
          <a:p>
            <a:pPr marL="514350" indent="-514350">
              <a:buNone/>
            </a:pPr>
            <a:r>
              <a:rPr lang="en-US" dirty="0" smtClean="0">
                <a:latin typeface="Courier New"/>
              </a:rPr>
              <a:t>#Store two DNA fragments into two variables called $DNA1 and $DNA2</a:t>
            </a:r>
          </a:p>
          <a:p>
            <a:pPr marL="514350" indent="-514350">
              <a:buNone/>
            </a:pPr>
            <a:r>
              <a:rPr lang="en-US" dirty="0" smtClean="0">
                <a:latin typeface="Courier New"/>
              </a:rPr>
              <a:t>$DNA1=“AGGGGGTTTGCGTGTGGGCGGG”;</a:t>
            </a:r>
          </a:p>
          <a:p>
            <a:pPr marL="514350" indent="-514350">
              <a:buNone/>
            </a:pPr>
            <a:r>
              <a:rPr lang="en-US" dirty="0" smtClean="0">
                <a:latin typeface="Courier New"/>
              </a:rPr>
              <a:t>$DNA2=“GGGTGGGTGAGGTGCTGCTGCT”;</a:t>
            </a:r>
          </a:p>
          <a:p>
            <a:pPr marL="514350" indent="-514350">
              <a:buNone/>
            </a:pPr>
            <a:r>
              <a:rPr lang="en-US" dirty="0" smtClean="0">
                <a:latin typeface="Courier New"/>
              </a:rPr>
              <a:t>#print the DNA onto the screen</a:t>
            </a:r>
          </a:p>
          <a:p>
            <a:pPr marL="514350" indent="-514350">
              <a:buNone/>
            </a:pPr>
            <a:r>
              <a:rPr lang="en-US" dirty="0" smtClean="0">
                <a:latin typeface="Courier New"/>
              </a:rPr>
              <a:t>print “Here are the original two DNA fragments:\</a:t>
            </a:r>
            <a:r>
              <a:rPr lang="en-US" dirty="0" err="1" smtClean="0">
                <a:latin typeface="Courier New"/>
              </a:rPr>
              <a:t>n</a:t>
            </a:r>
            <a:r>
              <a:rPr lang="en-US" dirty="0" smtClean="0">
                <a:latin typeface="Courier New"/>
              </a:rPr>
              <a:t>”;</a:t>
            </a:r>
          </a:p>
          <a:p>
            <a:pPr marL="514350" indent="-514350">
              <a:buNone/>
            </a:pPr>
            <a:r>
              <a:rPr lang="en-US" dirty="0" smtClean="0">
                <a:latin typeface="Courier New"/>
              </a:rPr>
              <a:t>print $DNA1,”\n”;</a:t>
            </a:r>
          </a:p>
          <a:p>
            <a:pPr marL="514350" indent="-514350">
              <a:buNone/>
            </a:pPr>
            <a:r>
              <a:rPr lang="en-US" dirty="0" smtClean="0">
                <a:latin typeface="Courier New"/>
              </a:rPr>
              <a:t>print $DNA2,”\n”;</a:t>
            </a:r>
          </a:p>
          <a:p>
            <a:pPr marL="514350" indent="-514350">
              <a:buNone/>
            </a:pPr>
            <a:r>
              <a:rPr lang="en-US" dirty="0" smtClean="0">
                <a:latin typeface="Courier New"/>
              </a:rPr>
              <a:t>#Concatenate the DNA fragments into a third variable and print them</a:t>
            </a:r>
          </a:p>
          <a:p>
            <a:pPr marL="514350" indent="-514350">
              <a:buNone/>
            </a:pPr>
            <a:r>
              <a:rPr lang="en-US" dirty="0" smtClean="0">
                <a:latin typeface="Courier New"/>
              </a:rPr>
              <a:t>$DNA3=$DNA1.$DNA2</a:t>
            </a:r>
          </a:p>
          <a:p>
            <a:pPr marL="514350" indent="-514350">
              <a:buNone/>
            </a:pPr>
            <a:r>
              <a:rPr lang="en-US" dirty="0" smtClean="0">
                <a:latin typeface="Courier New"/>
              </a:rPr>
              <a:t>print “Here is the concatenation of the first two fragments:\</a:t>
            </a:r>
            <a:r>
              <a:rPr lang="en-US" dirty="0" err="1" smtClean="0">
                <a:latin typeface="Courier New"/>
              </a:rPr>
              <a:t>n</a:t>
            </a:r>
            <a:r>
              <a:rPr lang="en-US" dirty="0" smtClean="0">
                <a:latin typeface="Courier New"/>
              </a:rPr>
              <a:t>”;</a:t>
            </a:r>
          </a:p>
          <a:p>
            <a:pPr marL="514350" indent="-514350">
              <a:spcAft>
                <a:spcPts val="1200"/>
              </a:spcAft>
              <a:buNone/>
            </a:pPr>
            <a:r>
              <a:rPr lang="en-US" dirty="0" smtClean="0">
                <a:latin typeface="Courier New"/>
              </a:rPr>
              <a:t>print $DNA3,”\n”;</a:t>
            </a:r>
            <a:r>
              <a:rPr lang="en-US" dirty="0" smtClean="0"/>
              <a:t> </a:t>
            </a:r>
          </a:p>
          <a:p>
            <a:pPr marL="514350" indent="-514350">
              <a:buNone/>
            </a:pPr>
            <a:r>
              <a:rPr lang="en-US" dirty="0" smtClean="0"/>
              <a:t>4) Save it as </a:t>
            </a:r>
            <a:r>
              <a:rPr lang="en-US" dirty="0" err="1" smtClean="0">
                <a:latin typeface="Courier"/>
              </a:rPr>
              <a:t>concatenate.pl</a:t>
            </a:r>
            <a:endParaRPr lang="en-US" dirty="0" smtClean="0">
              <a:latin typeface="Courier"/>
            </a:endParaRPr>
          </a:p>
          <a:p>
            <a:pPr marL="514350" indent="-514350">
              <a:buNone/>
            </a:pPr>
            <a:r>
              <a:rPr lang="en-US" dirty="0" smtClean="0"/>
              <a:t>5) Execute it with</a:t>
            </a:r>
          </a:p>
          <a:p>
            <a:pPr marL="514350" indent="-514350">
              <a:buNone/>
            </a:pPr>
            <a:r>
              <a:rPr lang="en-US" dirty="0" smtClean="0"/>
              <a:t>	</a:t>
            </a:r>
            <a:r>
              <a:rPr lang="en-US" dirty="0" err="1" smtClean="0">
                <a:latin typeface="Courier"/>
              </a:rPr>
              <a:t>perl</a:t>
            </a:r>
            <a:r>
              <a:rPr lang="en-US" dirty="0" smtClean="0">
                <a:latin typeface="Courier"/>
              </a:rPr>
              <a:t> </a:t>
            </a:r>
            <a:r>
              <a:rPr lang="en-US" dirty="0" err="1" smtClean="0">
                <a:latin typeface="Courier"/>
              </a:rPr>
              <a:t>concatenate.pl</a:t>
            </a:r>
            <a:endParaRPr lang="en-US" dirty="0" smtClean="0">
              <a:latin typeface="Courier"/>
            </a:endParaRPr>
          </a:p>
          <a:p>
            <a:pPr marL="514350" indent="-514350">
              <a:buNone/>
            </a:pPr>
            <a:endParaRPr lang="en-US" dirty="0" smtClean="0">
              <a:latin typeface="Courier New"/>
            </a:endParaRPr>
          </a:p>
          <a:p>
            <a:pPr>
              <a:buNone/>
            </a:pPr>
            <a:endParaRPr lang="en-US" dirty="0"/>
          </a:p>
        </p:txBody>
      </p:sp>
      <p:sp>
        <p:nvSpPr>
          <p:cNvPr id="4" name="Title 1"/>
          <p:cNvSpPr txBox="1">
            <a:spLocks/>
          </p:cNvSpPr>
          <p:nvPr/>
        </p:nvSpPr>
        <p:spPr>
          <a:xfrm>
            <a:off x="475920" y="234850"/>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Ex 3. </a:t>
            </a:r>
            <a:r>
              <a:rPr lang="en-US" sz="3600" dirty="0" smtClean="0">
                <a:latin typeface="+mj-lt"/>
                <a:ea typeface="+mj-ea"/>
                <a:cs typeface="+mj-cs"/>
              </a:rPr>
              <a:t>Concatenating DNA fragments</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presentation from:</a:t>
            </a:r>
            <a:endParaRPr lang="en-US" dirty="0"/>
          </a:p>
        </p:txBody>
      </p:sp>
      <p:sp>
        <p:nvSpPr>
          <p:cNvPr id="3" name="Content Placeholder 2"/>
          <p:cNvSpPr>
            <a:spLocks noGrp="1"/>
          </p:cNvSpPr>
          <p:nvPr>
            <p:ph idx="1"/>
          </p:nvPr>
        </p:nvSpPr>
        <p:spPr/>
        <p:txBody>
          <a:bodyPr>
            <a:normAutofit/>
          </a:bodyPr>
          <a:lstStyle/>
          <a:p>
            <a:r>
              <a:rPr lang="en-US" sz="2800" dirty="0" smtClean="0"/>
              <a:t>http://nin.crg.es/perlCourse2012/perl_course.pdf</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Conditional statements</a:t>
            </a:r>
            <a:br>
              <a:rPr lang="en-US" dirty="0" smtClean="0"/>
            </a:br>
            <a:r>
              <a:rPr lang="en-US" dirty="0" smtClean="0"/>
              <a:t>(if/else)</a:t>
            </a:r>
            <a:endParaRPr lang="en-US" dirty="0"/>
          </a:p>
        </p:txBody>
      </p:sp>
      <p:sp>
        <p:nvSpPr>
          <p:cNvPr id="3" name="Content Placeholder 2"/>
          <p:cNvSpPr>
            <a:spLocks noGrp="1"/>
          </p:cNvSpPr>
          <p:nvPr>
            <p:ph idx="1"/>
          </p:nvPr>
        </p:nvSpPr>
        <p:spPr/>
        <p:txBody>
          <a:bodyPr/>
          <a:lstStyle/>
          <a:p>
            <a:r>
              <a:rPr lang="en-US" dirty="0" smtClean="0"/>
              <a:t>Determine a particular course of action in the program.</a:t>
            </a:r>
          </a:p>
          <a:p>
            <a:r>
              <a:rPr lang="en-US" dirty="0" smtClean="0"/>
              <a:t>Conditional statements make use of the comparison operators to compare numbers or strings. These operators always return true/false as a result of the comparison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operators</a:t>
            </a:r>
            <a:br>
              <a:rPr lang="en-US" dirty="0" smtClean="0"/>
            </a:br>
            <a:r>
              <a:rPr lang="en-US" dirty="0" smtClean="0"/>
              <a:t>(Numbers)</a:t>
            </a:r>
            <a:endParaRPr lang="en-US" dirty="0"/>
          </a:p>
        </p:txBody>
      </p:sp>
      <p:graphicFrame>
        <p:nvGraphicFramePr>
          <p:cNvPr id="4" name="Content Placeholder 3"/>
          <p:cNvGraphicFramePr>
            <a:graphicFrameLocks noGrp="1"/>
          </p:cNvGraphicFramePr>
          <p:nvPr>
            <p:ph idx="1"/>
          </p:nvPr>
        </p:nvGraphicFramePr>
        <p:xfrm>
          <a:off x="1148639" y="1600200"/>
          <a:ext cx="7007578" cy="2560320"/>
        </p:xfrm>
        <a:graphic>
          <a:graphicData uri="http://schemas.openxmlformats.org/drawingml/2006/table">
            <a:tbl>
              <a:tblPr firstRow="1" bandRow="1">
                <a:tableStyleId>{5C22544A-7EE6-4342-B048-85BDC9FD1C3A}</a:tableStyleId>
              </a:tblPr>
              <a:tblGrid>
                <a:gridCol w="3503789"/>
                <a:gridCol w="3503789"/>
              </a:tblGrid>
              <a:tr h="279400">
                <a:tc>
                  <a:txBody>
                    <a:bodyPr/>
                    <a:lstStyle/>
                    <a:p>
                      <a:r>
                        <a:rPr lang="en-US" dirty="0" smtClean="0"/>
                        <a:t>Comparison</a:t>
                      </a:r>
                      <a:endParaRPr lang="en-US" dirty="0"/>
                    </a:p>
                  </a:txBody>
                  <a:tcPr/>
                </a:tc>
                <a:tc>
                  <a:txBody>
                    <a:bodyPr/>
                    <a:lstStyle/>
                    <a:p>
                      <a:r>
                        <a:rPr lang="en-US" dirty="0" smtClean="0"/>
                        <a:t>Numeric</a:t>
                      </a:r>
                      <a:endParaRPr lang="en-US" dirty="0"/>
                    </a:p>
                  </a:txBody>
                  <a:tcPr/>
                </a:tc>
              </a:tr>
              <a:tr h="279400">
                <a:tc>
                  <a:txBody>
                    <a:bodyPr/>
                    <a:lstStyle/>
                    <a:p>
                      <a:r>
                        <a:rPr lang="en-US" dirty="0" smtClean="0"/>
                        <a:t>Equal</a:t>
                      </a:r>
                      <a:endParaRPr lang="en-US" dirty="0"/>
                    </a:p>
                  </a:txBody>
                  <a:tcPr/>
                </a:tc>
                <a:tc>
                  <a:txBody>
                    <a:bodyPr/>
                    <a:lstStyle/>
                    <a:p>
                      <a:r>
                        <a:rPr lang="en-US" dirty="0" smtClean="0"/>
                        <a:t>==</a:t>
                      </a:r>
                      <a:endParaRPr lang="en-US" dirty="0"/>
                    </a:p>
                  </a:txBody>
                  <a:tcPr/>
                </a:tc>
              </a:tr>
              <a:tr h="279400">
                <a:tc>
                  <a:txBody>
                    <a:bodyPr/>
                    <a:lstStyle/>
                    <a:p>
                      <a:r>
                        <a:rPr lang="en-US" dirty="0" smtClean="0"/>
                        <a:t>Not equal</a:t>
                      </a:r>
                      <a:endParaRPr lang="en-US" dirty="0"/>
                    </a:p>
                  </a:txBody>
                  <a:tcPr/>
                </a:tc>
                <a:tc>
                  <a:txBody>
                    <a:bodyPr/>
                    <a:lstStyle/>
                    <a:p>
                      <a:r>
                        <a:rPr lang="en-US" dirty="0" smtClean="0"/>
                        <a:t>!=</a:t>
                      </a:r>
                      <a:endParaRPr lang="en-US" dirty="0"/>
                    </a:p>
                  </a:txBody>
                  <a:tcPr/>
                </a:tc>
              </a:tr>
              <a:tr h="279400">
                <a:tc>
                  <a:txBody>
                    <a:bodyPr/>
                    <a:lstStyle/>
                    <a:p>
                      <a:r>
                        <a:rPr lang="en-US" dirty="0" smtClean="0"/>
                        <a:t>Less than</a:t>
                      </a:r>
                      <a:endParaRPr lang="en-US" dirty="0"/>
                    </a:p>
                  </a:txBody>
                  <a:tcPr/>
                </a:tc>
                <a:tc>
                  <a:txBody>
                    <a:bodyPr/>
                    <a:lstStyle/>
                    <a:p>
                      <a:r>
                        <a:rPr lang="en-US" dirty="0" smtClean="0"/>
                        <a:t>&lt;</a:t>
                      </a:r>
                      <a:endParaRPr lang="en-US" dirty="0"/>
                    </a:p>
                  </a:txBody>
                  <a:tcPr/>
                </a:tc>
              </a:tr>
              <a:tr h="279400">
                <a:tc>
                  <a:txBody>
                    <a:bodyPr/>
                    <a:lstStyle/>
                    <a:p>
                      <a:r>
                        <a:rPr lang="en-US" dirty="0" smtClean="0"/>
                        <a:t>Greater than</a:t>
                      </a:r>
                      <a:endParaRPr lang="en-US" dirty="0"/>
                    </a:p>
                  </a:txBody>
                  <a:tcPr/>
                </a:tc>
                <a:tc>
                  <a:txBody>
                    <a:bodyPr/>
                    <a:lstStyle/>
                    <a:p>
                      <a:r>
                        <a:rPr lang="en-US" dirty="0" smtClean="0"/>
                        <a:t>&gt;</a:t>
                      </a:r>
                      <a:endParaRPr lang="en-US" dirty="0"/>
                    </a:p>
                  </a:txBody>
                  <a:tcPr/>
                </a:tc>
              </a:tr>
              <a:tr h="279400">
                <a:tc>
                  <a:txBody>
                    <a:bodyPr/>
                    <a:lstStyle/>
                    <a:p>
                      <a:r>
                        <a:rPr lang="en-US" dirty="0" smtClean="0"/>
                        <a:t>Less than or equal to</a:t>
                      </a:r>
                      <a:endParaRPr lang="en-US" dirty="0"/>
                    </a:p>
                  </a:txBody>
                  <a:tcPr/>
                </a:tc>
                <a:tc>
                  <a:txBody>
                    <a:bodyPr/>
                    <a:lstStyle/>
                    <a:p>
                      <a:r>
                        <a:rPr lang="en-US" dirty="0" smtClean="0"/>
                        <a:t>&lt;=</a:t>
                      </a:r>
                      <a:endParaRPr lang="en-US" dirty="0"/>
                    </a:p>
                  </a:txBody>
                  <a:tcPr/>
                </a:tc>
              </a:tr>
              <a:tr h="279400">
                <a:tc>
                  <a:txBody>
                    <a:bodyPr/>
                    <a:lstStyle/>
                    <a:p>
                      <a:r>
                        <a:rPr lang="en-US" dirty="0" smtClean="0"/>
                        <a:t>Greater than</a:t>
                      </a:r>
                      <a:r>
                        <a:rPr lang="en-US" baseline="0" dirty="0" smtClean="0"/>
                        <a:t> or equal to</a:t>
                      </a:r>
                      <a:endParaRPr lang="en-US" dirty="0"/>
                    </a:p>
                  </a:txBody>
                  <a:tcPr/>
                </a:tc>
                <a:tc>
                  <a:txBody>
                    <a:bodyPr/>
                    <a:lstStyle/>
                    <a:p>
                      <a:r>
                        <a:rPr lang="en-US" dirty="0" smtClean="0"/>
                        <a:t>&gt;=</a:t>
                      </a:r>
                      <a:endParaRPr lang="en-US" dirty="0"/>
                    </a:p>
                  </a:txBody>
                  <a:tcPr/>
                </a:tc>
              </a:tr>
            </a:tbl>
          </a:graphicData>
        </a:graphic>
      </p:graphicFrame>
      <p:sp>
        <p:nvSpPr>
          <p:cNvPr id="5" name="TextBox 4"/>
          <p:cNvSpPr txBox="1"/>
          <p:nvPr/>
        </p:nvSpPr>
        <p:spPr>
          <a:xfrm>
            <a:off x="1148639" y="4487333"/>
            <a:ext cx="1866091" cy="1908215"/>
          </a:xfrm>
          <a:prstGeom prst="rect">
            <a:avLst/>
          </a:prstGeom>
          <a:noFill/>
        </p:spPr>
        <p:txBody>
          <a:bodyPr wrap="none" rtlCol="0">
            <a:spAutoFit/>
          </a:bodyPr>
          <a:lstStyle/>
          <a:p>
            <a:pPr>
              <a:spcAft>
                <a:spcPts val="1200"/>
              </a:spcAft>
            </a:pPr>
            <a:r>
              <a:rPr lang="en-US" b="1" dirty="0" smtClean="0"/>
              <a:t>Examples:</a:t>
            </a:r>
          </a:p>
          <a:p>
            <a:r>
              <a:rPr lang="en-US" dirty="0" smtClean="0"/>
              <a:t>35 == 35 # true</a:t>
            </a:r>
          </a:p>
          <a:p>
            <a:r>
              <a:rPr lang="en-US" dirty="0" smtClean="0"/>
              <a:t>35 != 35 # false</a:t>
            </a:r>
          </a:p>
          <a:p>
            <a:r>
              <a:rPr lang="en-US" dirty="0" smtClean="0"/>
              <a:t>35 != 32 # ????</a:t>
            </a:r>
          </a:p>
          <a:p>
            <a:r>
              <a:rPr lang="en-US" dirty="0" smtClean="0"/>
              <a:t>35 == 32+3 #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operators</a:t>
            </a:r>
            <a:br>
              <a:rPr lang="en-US" dirty="0" smtClean="0"/>
            </a:br>
            <a:r>
              <a:rPr lang="en-US" dirty="0" smtClean="0"/>
              <a:t>(Strings)</a:t>
            </a:r>
            <a:endParaRPr lang="en-US" dirty="0"/>
          </a:p>
        </p:txBody>
      </p:sp>
      <p:graphicFrame>
        <p:nvGraphicFramePr>
          <p:cNvPr id="4" name="Content Placeholder 3"/>
          <p:cNvGraphicFramePr>
            <a:graphicFrameLocks/>
          </p:cNvGraphicFramePr>
          <p:nvPr/>
        </p:nvGraphicFramePr>
        <p:xfrm>
          <a:off x="1346193" y="1749782"/>
          <a:ext cx="7007578" cy="2560320"/>
        </p:xfrm>
        <a:graphic>
          <a:graphicData uri="http://schemas.openxmlformats.org/drawingml/2006/table">
            <a:tbl>
              <a:tblPr firstRow="1" bandRow="1">
                <a:tableStyleId>{5C22544A-7EE6-4342-B048-85BDC9FD1C3A}</a:tableStyleId>
              </a:tblPr>
              <a:tblGrid>
                <a:gridCol w="3503789"/>
                <a:gridCol w="3503789"/>
              </a:tblGrid>
              <a:tr h="0">
                <a:tc>
                  <a:txBody>
                    <a:bodyPr/>
                    <a:lstStyle/>
                    <a:p>
                      <a:r>
                        <a:rPr lang="en-US" dirty="0" smtClean="0"/>
                        <a:t>Comparison</a:t>
                      </a:r>
                      <a:endParaRPr lang="en-US" dirty="0"/>
                    </a:p>
                  </a:txBody>
                  <a:tcPr/>
                </a:tc>
                <a:tc>
                  <a:txBody>
                    <a:bodyPr/>
                    <a:lstStyle/>
                    <a:p>
                      <a:r>
                        <a:rPr lang="en-US" dirty="0" smtClean="0"/>
                        <a:t>Numeric</a:t>
                      </a:r>
                      <a:endParaRPr lang="en-US" dirty="0"/>
                    </a:p>
                  </a:txBody>
                  <a:tcPr/>
                </a:tc>
              </a:tr>
              <a:tr h="279400">
                <a:tc>
                  <a:txBody>
                    <a:bodyPr/>
                    <a:lstStyle/>
                    <a:p>
                      <a:r>
                        <a:rPr lang="en-US" dirty="0" smtClean="0"/>
                        <a:t>Equal</a:t>
                      </a:r>
                      <a:endParaRPr lang="en-US" dirty="0"/>
                    </a:p>
                  </a:txBody>
                  <a:tcPr/>
                </a:tc>
                <a:tc>
                  <a:txBody>
                    <a:bodyPr/>
                    <a:lstStyle/>
                    <a:p>
                      <a:r>
                        <a:rPr lang="en-US" dirty="0" err="1" smtClean="0"/>
                        <a:t>eq</a:t>
                      </a:r>
                      <a:endParaRPr lang="en-US" dirty="0"/>
                    </a:p>
                  </a:txBody>
                  <a:tcPr/>
                </a:tc>
              </a:tr>
              <a:tr h="279400">
                <a:tc>
                  <a:txBody>
                    <a:bodyPr/>
                    <a:lstStyle/>
                    <a:p>
                      <a:r>
                        <a:rPr lang="en-US" dirty="0" smtClean="0"/>
                        <a:t>Not equal</a:t>
                      </a:r>
                      <a:endParaRPr lang="en-US" dirty="0"/>
                    </a:p>
                  </a:txBody>
                  <a:tcPr/>
                </a:tc>
                <a:tc>
                  <a:txBody>
                    <a:bodyPr/>
                    <a:lstStyle/>
                    <a:p>
                      <a:r>
                        <a:rPr lang="en-US" dirty="0" smtClean="0"/>
                        <a:t>ne</a:t>
                      </a:r>
                      <a:endParaRPr lang="en-US" dirty="0"/>
                    </a:p>
                  </a:txBody>
                  <a:tcPr/>
                </a:tc>
              </a:tr>
              <a:tr h="279400">
                <a:tc>
                  <a:txBody>
                    <a:bodyPr/>
                    <a:lstStyle/>
                    <a:p>
                      <a:r>
                        <a:rPr lang="en-US" dirty="0" smtClean="0"/>
                        <a:t>Less than</a:t>
                      </a:r>
                      <a:endParaRPr lang="en-US" dirty="0"/>
                    </a:p>
                  </a:txBody>
                  <a:tcPr/>
                </a:tc>
                <a:tc>
                  <a:txBody>
                    <a:bodyPr/>
                    <a:lstStyle/>
                    <a:p>
                      <a:r>
                        <a:rPr lang="en-US" dirty="0" err="1" smtClean="0"/>
                        <a:t>lt</a:t>
                      </a:r>
                      <a:endParaRPr lang="en-US" dirty="0"/>
                    </a:p>
                  </a:txBody>
                  <a:tcPr/>
                </a:tc>
              </a:tr>
              <a:tr h="279400">
                <a:tc>
                  <a:txBody>
                    <a:bodyPr/>
                    <a:lstStyle/>
                    <a:p>
                      <a:r>
                        <a:rPr lang="en-US" dirty="0" smtClean="0"/>
                        <a:t>Greater than</a:t>
                      </a:r>
                      <a:endParaRPr lang="en-US" dirty="0"/>
                    </a:p>
                  </a:txBody>
                  <a:tcPr/>
                </a:tc>
                <a:tc>
                  <a:txBody>
                    <a:bodyPr/>
                    <a:lstStyle/>
                    <a:p>
                      <a:r>
                        <a:rPr lang="en-US" dirty="0" err="1" smtClean="0"/>
                        <a:t>gt</a:t>
                      </a:r>
                      <a:endParaRPr lang="en-US" dirty="0"/>
                    </a:p>
                  </a:txBody>
                  <a:tcPr/>
                </a:tc>
              </a:tr>
              <a:tr h="279400">
                <a:tc>
                  <a:txBody>
                    <a:bodyPr/>
                    <a:lstStyle/>
                    <a:p>
                      <a:r>
                        <a:rPr lang="en-US" dirty="0" smtClean="0"/>
                        <a:t>Less than or equal to</a:t>
                      </a:r>
                      <a:endParaRPr lang="en-US" dirty="0"/>
                    </a:p>
                  </a:txBody>
                  <a:tcPr/>
                </a:tc>
                <a:tc>
                  <a:txBody>
                    <a:bodyPr/>
                    <a:lstStyle/>
                    <a:p>
                      <a:r>
                        <a:rPr lang="en-US" dirty="0" smtClean="0"/>
                        <a:t>le</a:t>
                      </a:r>
                      <a:endParaRPr lang="en-US" dirty="0"/>
                    </a:p>
                  </a:txBody>
                  <a:tcPr/>
                </a:tc>
              </a:tr>
              <a:tr h="279400">
                <a:tc>
                  <a:txBody>
                    <a:bodyPr/>
                    <a:lstStyle/>
                    <a:p>
                      <a:r>
                        <a:rPr lang="en-US" dirty="0" smtClean="0"/>
                        <a:t>Greater than</a:t>
                      </a:r>
                      <a:r>
                        <a:rPr lang="en-US" baseline="0" dirty="0" smtClean="0"/>
                        <a:t> or equal to</a:t>
                      </a:r>
                      <a:endParaRPr lang="en-US" dirty="0"/>
                    </a:p>
                  </a:txBody>
                  <a:tcPr/>
                </a:tc>
                <a:tc>
                  <a:txBody>
                    <a:bodyPr/>
                    <a:lstStyle/>
                    <a:p>
                      <a:r>
                        <a:rPr lang="en-US" dirty="0" err="1" smtClean="0"/>
                        <a:t>ge</a:t>
                      </a:r>
                      <a:endParaRPr lang="en-US" dirty="0"/>
                    </a:p>
                  </a:txBody>
                  <a:tcPr/>
                </a:tc>
              </a:tr>
            </a:tbl>
          </a:graphicData>
        </a:graphic>
      </p:graphicFrame>
      <p:sp>
        <p:nvSpPr>
          <p:cNvPr id="5" name="TextBox 4"/>
          <p:cNvSpPr txBox="1"/>
          <p:nvPr/>
        </p:nvSpPr>
        <p:spPr>
          <a:xfrm>
            <a:off x="1312338" y="4882445"/>
            <a:ext cx="2296422" cy="2185214"/>
          </a:xfrm>
          <a:prstGeom prst="rect">
            <a:avLst/>
          </a:prstGeom>
          <a:noFill/>
        </p:spPr>
        <p:txBody>
          <a:bodyPr wrap="none" rtlCol="0">
            <a:spAutoFit/>
          </a:bodyPr>
          <a:lstStyle/>
          <a:p>
            <a:pPr>
              <a:spcAft>
                <a:spcPts val="600"/>
              </a:spcAft>
            </a:pPr>
            <a:r>
              <a:rPr lang="en-US" b="1" dirty="0" smtClean="0"/>
              <a:t>Examples:</a:t>
            </a:r>
          </a:p>
          <a:p>
            <a:r>
              <a:rPr lang="en-US" dirty="0" smtClean="0"/>
              <a:t>‘hello’ </a:t>
            </a:r>
            <a:r>
              <a:rPr lang="en-US" dirty="0" err="1" smtClean="0"/>
              <a:t>eq</a:t>
            </a:r>
            <a:r>
              <a:rPr lang="en-US" dirty="0" smtClean="0"/>
              <a:t> ‘hello’ # true</a:t>
            </a:r>
          </a:p>
          <a:p>
            <a:r>
              <a:rPr lang="en-US" dirty="0" smtClean="0"/>
              <a:t>‘hello’ ne ‘bye’ # true</a:t>
            </a:r>
          </a:p>
          <a:p>
            <a:r>
              <a:rPr lang="en-US" dirty="0" smtClean="0"/>
              <a:t>‘35’ </a:t>
            </a:r>
            <a:r>
              <a:rPr lang="en-US" dirty="0" err="1" smtClean="0"/>
              <a:t>eq</a:t>
            </a:r>
            <a:r>
              <a:rPr lang="en-US" dirty="0" smtClean="0"/>
              <a:t> ‘35.0’ # ????</a:t>
            </a:r>
          </a:p>
          <a:p>
            <a:pPr>
              <a:spcAft>
                <a:spcPts val="600"/>
              </a:spcAft>
            </a:pPr>
            <a:endParaRPr lang="en-US" b="1" dirty="0" smtClean="0"/>
          </a:p>
          <a:p>
            <a:endParaRPr lang="en-US" b="1"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If/else statement</a:t>
            </a:r>
            <a:endParaRPr lang="en-US" dirty="0"/>
          </a:p>
        </p:txBody>
      </p:sp>
      <p:sp>
        <p:nvSpPr>
          <p:cNvPr id="3" name="Content Placeholder 2"/>
          <p:cNvSpPr>
            <a:spLocks noGrp="1"/>
          </p:cNvSpPr>
          <p:nvPr>
            <p:ph idx="1"/>
          </p:nvPr>
        </p:nvSpPr>
        <p:spPr>
          <a:xfrm>
            <a:off x="457200" y="1600200"/>
            <a:ext cx="8229600" cy="4733475"/>
          </a:xfrm>
        </p:spPr>
        <p:txBody>
          <a:bodyPr>
            <a:normAutofit fontScale="70000" lnSpcReduction="20000"/>
          </a:bodyPr>
          <a:lstStyle/>
          <a:p>
            <a:r>
              <a:rPr lang="en-US" dirty="0" smtClean="0"/>
              <a:t>Allows to control the execution of the program</a:t>
            </a:r>
          </a:p>
          <a:p>
            <a:pPr>
              <a:buNone/>
            </a:pPr>
            <a:r>
              <a:rPr lang="en-US" sz="2400" dirty="0" smtClean="0">
                <a:latin typeface="Courier"/>
              </a:rPr>
              <a:t>Example:</a:t>
            </a:r>
          </a:p>
          <a:p>
            <a:pPr>
              <a:buNone/>
            </a:pPr>
            <a:r>
              <a:rPr lang="en-US" sz="2400" dirty="0" smtClean="0">
                <a:latin typeface="Courier"/>
              </a:rPr>
              <a:t>$a=4;</a:t>
            </a:r>
          </a:p>
          <a:p>
            <a:pPr>
              <a:buNone/>
            </a:pPr>
            <a:r>
              <a:rPr lang="en-US" sz="2400" dirty="0" smtClean="0">
                <a:latin typeface="Courier"/>
              </a:rPr>
              <a:t>$</a:t>
            </a:r>
            <a:r>
              <a:rPr lang="en-US" sz="2400" dirty="0" err="1" smtClean="0">
                <a:latin typeface="Courier"/>
              </a:rPr>
              <a:t>b</a:t>
            </a:r>
            <a:r>
              <a:rPr lang="en-US" sz="2400" dirty="0" smtClean="0">
                <a:latin typeface="Courier"/>
              </a:rPr>
              <a:t>=10;</a:t>
            </a:r>
          </a:p>
          <a:p>
            <a:pPr>
              <a:buNone/>
            </a:pPr>
            <a:r>
              <a:rPr lang="en-US" sz="2400" dirty="0" smtClean="0">
                <a:latin typeface="Courier"/>
              </a:rPr>
              <a:t>if ($a&gt;$</a:t>
            </a:r>
            <a:r>
              <a:rPr lang="en-US" sz="2400" dirty="0" err="1" smtClean="0">
                <a:latin typeface="Courier"/>
              </a:rPr>
              <a:t>b</a:t>
            </a:r>
            <a:r>
              <a:rPr lang="en-US" sz="2400" dirty="0" smtClean="0">
                <a:latin typeface="Courier"/>
              </a:rPr>
              <a:t>) {</a:t>
            </a:r>
          </a:p>
          <a:p>
            <a:pPr>
              <a:buNone/>
            </a:pPr>
            <a:r>
              <a:rPr lang="en-US" sz="2400" dirty="0" smtClean="0">
                <a:latin typeface="Courier"/>
              </a:rPr>
              <a:t>	print “$a is greater than $</a:t>
            </a:r>
            <a:r>
              <a:rPr lang="en-US" sz="2400" dirty="0" err="1" smtClean="0">
                <a:latin typeface="Courier"/>
              </a:rPr>
              <a:t>b\n</a:t>
            </a:r>
            <a:r>
              <a:rPr lang="en-US" sz="2400" dirty="0" smtClean="0">
                <a:latin typeface="Courier"/>
              </a:rPr>
              <a:t>”;</a:t>
            </a:r>
          </a:p>
          <a:p>
            <a:pPr>
              <a:buNone/>
            </a:pPr>
            <a:r>
              <a:rPr lang="en-US" sz="2400" dirty="0" smtClean="0">
                <a:latin typeface="Courier"/>
              </a:rPr>
              <a:t>} else {</a:t>
            </a:r>
          </a:p>
          <a:p>
            <a:pPr>
              <a:buNone/>
            </a:pPr>
            <a:r>
              <a:rPr lang="en-US" sz="2400" dirty="0" smtClean="0">
                <a:latin typeface="Courier"/>
              </a:rPr>
              <a:t>	print “$</a:t>
            </a:r>
            <a:r>
              <a:rPr lang="en-US" sz="2400" dirty="0" err="1" smtClean="0">
                <a:latin typeface="Courier"/>
              </a:rPr>
              <a:t>b</a:t>
            </a:r>
            <a:r>
              <a:rPr lang="en-US" sz="2400" dirty="0" smtClean="0">
                <a:latin typeface="Courier"/>
              </a:rPr>
              <a:t> is greater then $a\</a:t>
            </a:r>
            <a:r>
              <a:rPr lang="en-US" sz="2400" dirty="0" err="1" smtClean="0">
                <a:latin typeface="Courier"/>
              </a:rPr>
              <a:t>n</a:t>
            </a:r>
            <a:r>
              <a:rPr lang="en-US" sz="2400" dirty="0" smtClean="0">
                <a:latin typeface="Courier"/>
              </a:rPr>
              <a:t>”;</a:t>
            </a:r>
          </a:p>
          <a:p>
            <a:pPr>
              <a:buNone/>
            </a:pPr>
            <a:r>
              <a:rPr lang="en-US" sz="2400" dirty="0" smtClean="0">
                <a:latin typeface="Courier"/>
              </a:rPr>
              <a:t>}</a:t>
            </a:r>
          </a:p>
          <a:p>
            <a:pPr>
              <a:buNone/>
            </a:pPr>
            <a:endParaRPr lang="en-US" sz="2400" dirty="0" smtClean="0">
              <a:latin typeface="Courier"/>
            </a:endParaRPr>
          </a:p>
          <a:p>
            <a:pPr>
              <a:buNone/>
            </a:pPr>
            <a:r>
              <a:rPr lang="en-US" sz="2400" dirty="0" smtClean="0">
                <a:latin typeface="Calibri"/>
              </a:rPr>
              <a:t>Ex 4. </a:t>
            </a:r>
          </a:p>
          <a:p>
            <a:pPr>
              <a:buNone/>
            </a:pPr>
            <a:r>
              <a:rPr lang="en-US" sz="2400" dirty="0" smtClean="0">
                <a:latin typeface="Calibri"/>
              </a:rPr>
              <a:t>a) Open </a:t>
            </a:r>
            <a:r>
              <a:rPr lang="en-US" sz="2400" dirty="0" err="1" smtClean="0">
                <a:latin typeface="Calibri"/>
              </a:rPr>
              <a:t>gedit</a:t>
            </a:r>
            <a:r>
              <a:rPr lang="en-US" sz="2400" dirty="0" smtClean="0">
                <a:latin typeface="Calibri"/>
              </a:rPr>
              <a:t>, write the code above and save it with the name </a:t>
            </a:r>
            <a:r>
              <a:rPr lang="en-US" sz="2400" dirty="0" err="1" smtClean="0">
                <a:latin typeface="Courier New"/>
              </a:rPr>
              <a:t>compare.pl</a:t>
            </a:r>
            <a:r>
              <a:rPr lang="en-US" sz="2400" dirty="0" smtClean="0">
                <a:latin typeface="Courier New"/>
              </a:rPr>
              <a:t>. </a:t>
            </a:r>
            <a:r>
              <a:rPr lang="en-US" sz="2400" dirty="0" smtClean="0">
                <a:latin typeface="Calibri"/>
              </a:rPr>
              <a:t>Finally execute it. What do you obtain?</a:t>
            </a:r>
          </a:p>
          <a:p>
            <a:pPr>
              <a:buNone/>
            </a:pPr>
            <a:r>
              <a:rPr lang="en-US" sz="2400" dirty="0" err="1" smtClean="0">
                <a:latin typeface="Calibri"/>
              </a:rPr>
              <a:t>b</a:t>
            </a:r>
            <a:r>
              <a:rPr lang="en-US" sz="2400" dirty="0" smtClean="0">
                <a:latin typeface="Calibri"/>
              </a:rPr>
              <a:t>) Change the variables values to $a=6 and $</a:t>
            </a:r>
            <a:r>
              <a:rPr lang="en-US" sz="2400" dirty="0" err="1" smtClean="0">
                <a:latin typeface="Calibri"/>
              </a:rPr>
              <a:t>b</a:t>
            </a:r>
            <a:r>
              <a:rPr lang="en-US" sz="2400" dirty="0" smtClean="0">
                <a:latin typeface="Calibri"/>
              </a:rPr>
              <a:t>=3 and rerun </a:t>
            </a:r>
            <a:r>
              <a:rPr lang="en-US" sz="2400" dirty="0" err="1" smtClean="0">
                <a:latin typeface="Courier New"/>
              </a:rPr>
              <a:t>compare.pl</a:t>
            </a:r>
            <a:r>
              <a:rPr lang="en-US" sz="2400" dirty="0" smtClean="0">
                <a:latin typeface="Calibri"/>
              </a:rPr>
              <a:t>. What do you obtain?</a:t>
            </a:r>
          </a:p>
          <a:p>
            <a:pPr>
              <a:buNone/>
            </a:pPr>
            <a:r>
              <a:rPr lang="en-US" sz="2400" dirty="0" err="1" smtClean="0">
                <a:latin typeface="Calibri"/>
              </a:rPr>
              <a:t>c</a:t>
            </a:r>
            <a:r>
              <a:rPr lang="en-US" sz="2400" dirty="0" smtClean="0">
                <a:latin typeface="Calibri"/>
              </a:rPr>
              <a:t>) Change the variables values to $a=3 and $</a:t>
            </a:r>
            <a:r>
              <a:rPr lang="en-US" sz="2400" dirty="0" err="1" smtClean="0">
                <a:latin typeface="Calibri"/>
              </a:rPr>
              <a:t>b</a:t>
            </a:r>
            <a:r>
              <a:rPr lang="en-US" sz="2400" dirty="0" smtClean="0">
                <a:latin typeface="Calibri"/>
              </a:rPr>
              <a:t>=3 and rerun </a:t>
            </a:r>
            <a:r>
              <a:rPr lang="en-US" sz="2400" dirty="0" err="1" smtClean="0">
                <a:latin typeface="Courier New"/>
              </a:rPr>
              <a:t>compare.pl</a:t>
            </a:r>
            <a:r>
              <a:rPr lang="en-US" sz="2400" dirty="0" smtClean="0">
                <a:latin typeface="Calibri"/>
              </a:rPr>
              <a:t>. What do you obtain? </a:t>
            </a:r>
          </a:p>
          <a:p>
            <a:pPr>
              <a:buNone/>
            </a:pPr>
            <a:endParaRPr lang="en-US" sz="2400" dirty="0" smtClean="0">
              <a:latin typeface="Courier"/>
            </a:endParaRPr>
          </a:p>
          <a:p>
            <a:pPr>
              <a:buNone/>
            </a:pPr>
            <a:endParaRPr lang="en-US" sz="2400" dirty="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980"/>
            <a:ext cx="8229600" cy="887583"/>
          </a:xfrm>
        </p:spPr>
        <p:txBody>
          <a:bodyPr/>
          <a:lstStyle/>
          <a:p>
            <a:r>
              <a:rPr lang="en-US" dirty="0" err="1" smtClean="0"/>
              <a:t>elsif</a:t>
            </a:r>
            <a:r>
              <a:rPr lang="en-US" dirty="0" smtClean="0"/>
              <a:t> clause</a:t>
            </a:r>
            <a:endParaRPr lang="en-US" dirty="0"/>
          </a:p>
        </p:txBody>
      </p:sp>
      <p:sp>
        <p:nvSpPr>
          <p:cNvPr id="3" name="Content Placeholder 2"/>
          <p:cNvSpPr>
            <a:spLocks noGrp="1"/>
          </p:cNvSpPr>
          <p:nvPr>
            <p:ph idx="1"/>
          </p:nvPr>
        </p:nvSpPr>
        <p:spPr>
          <a:xfrm>
            <a:off x="457200" y="1108938"/>
            <a:ext cx="8229600" cy="4525963"/>
          </a:xfrm>
        </p:spPr>
        <p:txBody>
          <a:bodyPr>
            <a:normAutofit fontScale="92500" lnSpcReduction="20000"/>
          </a:bodyPr>
          <a:lstStyle/>
          <a:p>
            <a:r>
              <a:rPr lang="en-US" dirty="0" smtClean="0"/>
              <a:t>To check a number of conditional expressions, one after another to see which one is true</a:t>
            </a:r>
          </a:p>
          <a:p>
            <a:r>
              <a:rPr lang="en-US" sz="1800" dirty="0" smtClean="0"/>
              <a:t>Game of rolling a dice. Player wins if it gets an even number</a:t>
            </a:r>
          </a:p>
          <a:p>
            <a:pPr>
              <a:buNone/>
            </a:pPr>
            <a:endParaRPr lang="en-US" sz="1800" dirty="0" smtClean="0"/>
          </a:p>
          <a:p>
            <a:pPr>
              <a:buNone/>
            </a:pPr>
            <a:r>
              <a:rPr lang="en-US" sz="1800" dirty="0" smtClean="0">
                <a:latin typeface="Courier"/>
              </a:rPr>
              <a:t>$outcome=6; #enter here the result from rolling a dice</a:t>
            </a:r>
          </a:p>
          <a:p>
            <a:pPr>
              <a:buNone/>
            </a:pPr>
            <a:r>
              <a:rPr lang="en-US" sz="1800" dirty="0" smtClean="0">
                <a:latin typeface="Courier"/>
              </a:rPr>
              <a:t>if ($outcome==6)  {</a:t>
            </a:r>
          </a:p>
          <a:p>
            <a:pPr>
              <a:buNone/>
            </a:pPr>
            <a:r>
              <a:rPr lang="en-US" sz="1800" dirty="0" smtClean="0">
                <a:latin typeface="Courier"/>
              </a:rPr>
              <a:t>	print “Congrats! You win!\</a:t>
            </a:r>
            <a:r>
              <a:rPr lang="en-US" sz="1800" dirty="0" err="1" smtClean="0">
                <a:latin typeface="Courier"/>
              </a:rPr>
              <a:t>n</a:t>
            </a:r>
            <a:r>
              <a:rPr lang="en-US" sz="1800" dirty="0" smtClean="0">
                <a:latin typeface="Courier"/>
              </a:rPr>
              <a:t>”;</a:t>
            </a:r>
          </a:p>
          <a:p>
            <a:pPr>
              <a:buNone/>
            </a:pPr>
            <a:r>
              <a:rPr lang="en-US" sz="1800" dirty="0" smtClean="0">
                <a:latin typeface="Courier"/>
              </a:rPr>
              <a:t>} </a:t>
            </a:r>
            <a:r>
              <a:rPr lang="en-US" sz="1800" dirty="0" err="1" smtClean="0">
                <a:latin typeface="Courier"/>
              </a:rPr>
              <a:t>elsif</a:t>
            </a:r>
            <a:r>
              <a:rPr lang="en-US" sz="1800" dirty="0" smtClean="0">
                <a:latin typeface="Courier"/>
              </a:rPr>
              <a:t> ($outcome==4) {</a:t>
            </a:r>
          </a:p>
          <a:p>
            <a:pPr>
              <a:buNone/>
            </a:pPr>
            <a:r>
              <a:rPr lang="en-US" sz="1800" dirty="0" smtClean="0">
                <a:latin typeface="Courier"/>
              </a:rPr>
              <a:t>	print “Congrats! You win!\</a:t>
            </a:r>
            <a:r>
              <a:rPr lang="en-US" sz="1800" dirty="0" err="1" smtClean="0">
                <a:latin typeface="Courier"/>
              </a:rPr>
              <a:t>n</a:t>
            </a:r>
            <a:r>
              <a:rPr lang="en-US" sz="1800" dirty="0" smtClean="0">
                <a:latin typeface="Courier"/>
              </a:rPr>
              <a:t>”;</a:t>
            </a:r>
          </a:p>
          <a:p>
            <a:pPr>
              <a:buNone/>
            </a:pPr>
            <a:r>
              <a:rPr lang="en-US" sz="1800" dirty="0" smtClean="0">
                <a:latin typeface="Courier"/>
              </a:rPr>
              <a:t>} </a:t>
            </a:r>
            <a:r>
              <a:rPr lang="en-US" sz="1800" dirty="0" err="1" smtClean="0">
                <a:latin typeface="Courier"/>
              </a:rPr>
              <a:t>elsif</a:t>
            </a:r>
            <a:r>
              <a:rPr lang="en-US" sz="1800" dirty="0" smtClean="0">
                <a:latin typeface="Courier"/>
              </a:rPr>
              <a:t> ($outcome==2) {</a:t>
            </a:r>
          </a:p>
          <a:p>
            <a:pPr>
              <a:buNone/>
            </a:pPr>
            <a:r>
              <a:rPr lang="en-US" sz="1800" dirty="0" smtClean="0">
                <a:latin typeface="Courier"/>
              </a:rPr>
              <a:t>	print “Congrats! You win!\</a:t>
            </a:r>
            <a:r>
              <a:rPr lang="en-US" sz="1800" dirty="0" err="1" smtClean="0">
                <a:latin typeface="Courier"/>
              </a:rPr>
              <a:t>n</a:t>
            </a:r>
            <a:r>
              <a:rPr lang="en-US" sz="1800" dirty="0" smtClean="0">
                <a:latin typeface="Courier"/>
              </a:rPr>
              <a:t>”;</a:t>
            </a:r>
          </a:p>
          <a:p>
            <a:pPr>
              <a:buNone/>
            </a:pPr>
            <a:r>
              <a:rPr lang="en-US" sz="1800" dirty="0" smtClean="0">
                <a:latin typeface="Courier"/>
              </a:rPr>
              <a:t>} else {</a:t>
            </a:r>
          </a:p>
          <a:p>
            <a:pPr>
              <a:buNone/>
            </a:pPr>
            <a:r>
              <a:rPr lang="en-US" sz="1800" dirty="0" smtClean="0">
                <a:latin typeface="Courier"/>
              </a:rPr>
              <a:t>	print “Sorry, try again!\</a:t>
            </a:r>
            <a:r>
              <a:rPr lang="en-US" sz="1800" dirty="0" err="1" smtClean="0">
                <a:latin typeface="Courier"/>
              </a:rPr>
              <a:t>n</a:t>
            </a:r>
            <a:r>
              <a:rPr lang="en-US" sz="1800" dirty="0" smtClean="0">
                <a:latin typeface="Courier"/>
              </a:rPr>
              <a:t>”;</a:t>
            </a:r>
          </a:p>
          <a:p>
            <a:pPr>
              <a:buNone/>
            </a:pPr>
            <a:r>
              <a:rPr lang="en-US" sz="1800" dirty="0" smtClean="0">
                <a:latin typeface="Courier"/>
              </a:rPr>
              <a:t>}</a:t>
            </a:r>
          </a:p>
          <a:p>
            <a:pPr>
              <a:buNone/>
            </a:pPr>
            <a:endParaRPr lang="en-US" sz="1800" dirty="0" smtClean="0">
              <a:latin typeface="Courier"/>
            </a:endParaRPr>
          </a:p>
          <a:p>
            <a:pPr>
              <a:buNone/>
            </a:pPr>
            <a:r>
              <a:rPr lang="en-US" sz="1800" dirty="0" smtClean="0">
                <a:latin typeface="Calibri"/>
              </a:rPr>
              <a:t>Ex5. Correct </a:t>
            </a:r>
            <a:r>
              <a:rPr lang="en-US" sz="1800" dirty="0" err="1" smtClean="0">
                <a:latin typeface="Courier New"/>
              </a:rPr>
              <a:t>compare.pl</a:t>
            </a:r>
            <a:r>
              <a:rPr lang="en-US" sz="1800" dirty="0" smtClean="0">
                <a:latin typeface="Calibri"/>
              </a:rPr>
              <a:t> from Ex4. to cope with equal values for </a:t>
            </a:r>
            <a:r>
              <a:rPr lang="en-US" sz="1800" dirty="0" smtClean="0">
                <a:latin typeface="Courier New"/>
              </a:rPr>
              <a:t>$a</a:t>
            </a:r>
            <a:r>
              <a:rPr lang="en-US" sz="1800" dirty="0" smtClean="0">
                <a:latin typeface="Calibri"/>
              </a:rPr>
              <a:t> and </a:t>
            </a:r>
            <a:r>
              <a:rPr lang="en-US" sz="1800" dirty="0" smtClean="0">
                <a:latin typeface="Courier New"/>
              </a:rPr>
              <a:t>$</a:t>
            </a:r>
            <a:r>
              <a:rPr lang="en-US" sz="1800" dirty="0" err="1" smtClean="0">
                <a:latin typeface="Courier New"/>
              </a:rPr>
              <a:t>b</a:t>
            </a:r>
            <a:r>
              <a:rPr lang="en-US" sz="1800" dirty="0" smtClean="0">
                <a:latin typeface="Calibri"/>
              </a:rPr>
              <a:t>  </a:t>
            </a:r>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450"/>
            <a:ext cx="8229600" cy="1143000"/>
          </a:xfrm>
        </p:spPr>
        <p:txBody>
          <a:bodyPr/>
          <a:lstStyle/>
          <a:p>
            <a:r>
              <a:rPr lang="en-US" dirty="0" smtClean="0"/>
              <a:t>Answer</a:t>
            </a:r>
            <a:endParaRPr lang="en-US" dirty="0"/>
          </a:p>
        </p:txBody>
      </p:sp>
      <p:sp>
        <p:nvSpPr>
          <p:cNvPr id="4" name="Rectangle 3"/>
          <p:cNvSpPr/>
          <p:nvPr/>
        </p:nvSpPr>
        <p:spPr>
          <a:xfrm>
            <a:off x="865572" y="1417638"/>
            <a:ext cx="5167065" cy="3416320"/>
          </a:xfrm>
          <a:prstGeom prst="rect">
            <a:avLst/>
          </a:prstGeom>
        </p:spPr>
        <p:txBody>
          <a:bodyPr wrap="square">
            <a:spAutoFit/>
          </a:bodyPr>
          <a:lstStyle/>
          <a:p>
            <a:pPr marL="87313" indent="-87313">
              <a:spcBef>
                <a:spcPts val="0"/>
              </a:spcBef>
            </a:pPr>
            <a:r>
              <a:rPr lang="en-US" dirty="0" smtClean="0"/>
              <a:t>Ex 5. Correct </a:t>
            </a:r>
            <a:r>
              <a:rPr lang="en-US" dirty="0" err="1" smtClean="0">
                <a:latin typeface="Courier New"/>
              </a:rPr>
              <a:t>compare.pl</a:t>
            </a:r>
            <a:r>
              <a:rPr lang="en-US" dirty="0" smtClean="0"/>
              <a:t> from Ex4. to cope with equal values for </a:t>
            </a:r>
            <a:r>
              <a:rPr lang="en-US" dirty="0" smtClean="0">
                <a:latin typeface="Courier New"/>
              </a:rPr>
              <a:t>$a</a:t>
            </a:r>
            <a:r>
              <a:rPr lang="en-US" dirty="0" smtClean="0"/>
              <a:t> and </a:t>
            </a:r>
            <a:r>
              <a:rPr lang="en-US" dirty="0" smtClean="0">
                <a:latin typeface="Courier New"/>
              </a:rPr>
              <a:t>$</a:t>
            </a:r>
            <a:r>
              <a:rPr lang="en-US" dirty="0" err="1" smtClean="0">
                <a:latin typeface="Courier New"/>
              </a:rPr>
              <a:t>b</a:t>
            </a:r>
            <a:r>
              <a:rPr lang="en-US" dirty="0" smtClean="0"/>
              <a:t> </a:t>
            </a:r>
          </a:p>
          <a:p>
            <a:pPr>
              <a:spcBef>
                <a:spcPts val="0"/>
              </a:spcBef>
              <a:buNone/>
            </a:pPr>
            <a:r>
              <a:rPr lang="en-US" dirty="0" err="1" smtClean="0">
                <a:latin typeface="Courier New"/>
              </a:rPr>
              <a:t>compare.pl</a:t>
            </a:r>
            <a:endParaRPr lang="en-US" dirty="0" smtClean="0">
              <a:latin typeface="Courier New"/>
            </a:endParaRPr>
          </a:p>
          <a:p>
            <a:pPr>
              <a:spcBef>
                <a:spcPts val="0"/>
              </a:spcBef>
              <a:buNone/>
            </a:pPr>
            <a:r>
              <a:rPr lang="en-US" dirty="0" smtClean="0">
                <a:latin typeface="Courier"/>
              </a:rPr>
              <a:t>$a=4;</a:t>
            </a:r>
          </a:p>
          <a:p>
            <a:pPr>
              <a:spcBef>
                <a:spcPts val="0"/>
              </a:spcBef>
              <a:buNone/>
            </a:pPr>
            <a:r>
              <a:rPr lang="en-US" dirty="0" smtClean="0">
                <a:latin typeface="Courier"/>
              </a:rPr>
              <a:t>$</a:t>
            </a:r>
            <a:r>
              <a:rPr lang="en-US" dirty="0" err="1" smtClean="0">
                <a:latin typeface="Courier"/>
              </a:rPr>
              <a:t>b</a:t>
            </a:r>
            <a:r>
              <a:rPr lang="en-US" dirty="0" smtClean="0">
                <a:latin typeface="Courier"/>
              </a:rPr>
              <a:t>=10;</a:t>
            </a:r>
          </a:p>
          <a:p>
            <a:pPr>
              <a:spcBef>
                <a:spcPts val="0"/>
              </a:spcBef>
              <a:buNone/>
            </a:pPr>
            <a:r>
              <a:rPr lang="en-US" dirty="0" smtClean="0">
                <a:latin typeface="Courier"/>
              </a:rPr>
              <a:t>if ($a&gt;$</a:t>
            </a:r>
            <a:r>
              <a:rPr lang="en-US" dirty="0" err="1" smtClean="0">
                <a:latin typeface="Courier"/>
              </a:rPr>
              <a:t>b</a:t>
            </a:r>
            <a:r>
              <a:rPr lang="en-US" dirty="0" smtClean="0">
                <a:latin typeface="Courier"/>
              </a:rPr>
              <a:t>) {</a:t>
            </a:r>
          </a:p>
          <a:p>
            <a:pPr>
              <a:spcBef>
                <a:spcPts val="0"/>
              </a:spcBef>
              <a:buNone/>
            </a:pPr>
            <a:r>
              <a:rPr lang="en-US" dirty="0" smtClean="0">
                <a:latin typeface="Courier"/>
              </a:rPr>
              <a:t>	print “$a is greater than $</a:t>
            </a:r>
            <a:r>
              <a:rPr lang="en-US" dirty="0" err="1" smtClean="0">
                <a:latin typeface="Courier"/>
              </a:rPr>
              <a:t>b\n</a:t>
            </a:r>
            <a:r>
              <a:rPr lang="en-US" dirty="0" smtClean="0">
                <a:latin typeface="Courier"/>
              </a:rPr>
              <a:t>”;</a:t>
            </a:r>
          </a:p>
          <a:p>
            <a:pPr>
              <a:spcBef>
                <a:spcPts val="0"/>
              </a:spcBef>
              <a:buNone/>
            </a:pPr>
            <a:r>
              <a:rPr lang="en-US" dirty="0" smtClean="0">
                <a:latin typeface="Courier"/>
              </a:rPr>
              <a:t>} </a:t>
            </a:r>
            <a:r>
              <a:rPr lang="en-US" dirty="0" err="1" smtClean="0">
                <a:latin typeface="Courier"/>
              </a:rPr>
              <a:t>elsif</a:t>
            </a:r>
            <a:r>
              <a:rPr lang="en-US" dirty="0" smtClean="0">
                <a:latin typeface="Courier"/>
              </a:rPr>
              <a:t> ($a&lt;$</a:t>
            </a:r>
            <a:r>
              <a:rPr lang="en-US" dirty="0" err="1" smtClean="0">
                <a:latin typeface="Courier"/>
              </a:rPr>
              <a:t>b</a:t>
            </a:r>
            <a:r>
              <a:rPr lang="en-US" dirty="0" smtClean="0">
                <a:latin typeface="Courier"/>
              </a:rPr>
              <a:t>) {</a:t>
            </a:r>
          </a:p>
          <a:p>
            <a:pPr>
              <a:spcBef>
                <a:spcPts val="0"/>
              </a:spcBef>
              <a:buNone/>
            </a:pPr>
            <a:r>
              <a:rPr lang="en-US" dirty="0" smtClean="0">
                <a:latin typeface="Courier"/>
              </a:rPr>
              <a:t>	print “$</a:t>
            </a:r>
            <a:r>
              <a:rPr lang="en-US" dirty="0" err="1" smtClean="0">
                <a:latin typeface="Courier"/>
              </a:rPr>
              <a:t>b</a:t>
            </a:r>
            <a:r>
              <a:rPr lang="en-US" dirty="0" smtClean="0">
                <a:latin typeface="Courier"/>
              </a:rPr>
              <a:t> is greater then $a\</a:t>
            </a:r>
            <a:r>
              <a:rPr lang="en-US" dirty="0" err="1" smtClean="0">
                <a:latin typeface="Courier"/>
              </a:rPr>
              <a:t>n</a:t>
            </a:r>
            <a:r>
              <a:rPr lang="en-US" dirty="0" smtClean="0">
                <a:latin typeface="Courier"/>
              </a:rPr>
              <a:t>”;</a:t>
            </a:r>
          </a:p>
          <a:p>
            <a:pPr>
              <a:spcBef>
                <a:spcPts val="0"/>
              </a:spcBef>
              <a:buNone/>
            </a:pPr>
            <a:r>
              <a:rPr lang="en-US" dirty="0" smtClean="0">
                <a:latin typeface="Courier"/>
              </a:rPr>
              <a:t>} else {</a:t>
            </a:r>
          </a:p>
          <a:p>
            <a:pPr>
              <a:spcBef>
                <a:spcPts val="0"/>
              </a:spcBef>
              <a:buNone/>
            </a:pPr>
            <a:r>
              <a:rPr lang="en-US" dirty="0" smtClean="0">
                <a:latin typeface="Courier"/>
              </a:rPr>
              <a:t>	print “$</a:t>
            </a:r>
            <a:r>
              <a:rPr lang="en-US" dirty="0" err="1" smtClean="0">
                <a:latin typeface="Courier"/>
              </a:rPr>
              <a:t>b</a:t>
            </a:r>
            <a:r>
              <a:rPr lang="en-US" dirty="0" smtClean="0">
                <a:latin typeface="Courier"/>
              </a:rPr>
              <a:t> is equal to $a\</a:t>
            </a:r>
            <a:r>
              <a:rPr lang="en-US" dirty="0" err="1" smtClean="0">
                <a:latin typeface="Courier"/>
              </a:rPr>
              <a:t>n</a:t>
            </a:r>
            <a:r>
              <a:rPr lang="en-US" dirty="0" smtClean="0">
                <a:latin typeface="Courier"/>
              </a:rPr>
              <a:t>”;</a:t>
            </a:r>
          </a:p>
          <a:p>
            <a:pPr>
              <a:spcBef>
                <a:spcPts val="0"/>
              </a:spcBef>
              <a:buNone/>
            </a:pPr>
            <a:r>
              <a:rPr lang="en-US" dirty="0" smtClean="0">
                <a:latin typeface="Courier"/>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operators	</a:t>
            </a:r>
            <a:endParaRPr lang="en-US" dirty="0"/>
          </a:p>
        </p:txBody>
      </p:sp>
      <p:sp>
        <p:nvSpPr>
          <p:cNvPr id="3" name="Content Placeholder 2"/>
          <p:cNvSpPr>
            <a:spLocks noGrp="1"/>
          </p:cNvSpPr>
          <p:nvPr>
            <p:ph idx="1"/>
          </p:nvPr>
        </p:nvSpPr>
        <p:spPr/>
        <p:txBody>
          <a:bodyPr>
            <a:normAutofit/>
          </a:bodyPr>
          <a:lstStyle/>
          <a:p>
            <a:r>
              <a:rPr lang="en-US" sz="2400" dirty="0" smtClean="0"/>
              <a:t>Used to combine conditional expressions</a:t>
            </a:r>
          </a:p>
          <a:p>
            <a:r>
              <a:rPr lang="en-US" sz="2400" dirty="0" smtClean="0"/>
              <a:t>|| (OR)</a:t>
            </a:r>
          </a:p>
          <a:p>
            <a:pPr>
              <a:buNone/>
            </a:pPr>
            <a:endParaRPr lang="en-US" sz="2400" dirty="0" smtClean="0"/>
          </a:p>
        </p:txBody>
      </p:sp>
      <p:graphicFrame>
        <p:nvGraphicFramePr>
          <p:cNvPr id="4" name="Table 3"/>
          <p:cNvGraphicFramePr>
            <a:graphicFrameLocks noGrp="1"/>
          </p:cNvGraphicFramePr>
          <p:nvPr/>
        </p:nvGraphicFramePr>
        <p:xfrm>
          <a:off x="642720" y="2753902"/>
          <a:ext cx="6096000" cy="21234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1</a:t>
                      </a:r>
                      <a:r>
                        <a:rPr lang="en-US" baseline="30000" dirty="0" smtClean="0"/>
                        <a:t>st</a:t>
                      </a:r>
                      <a:r>
                        <a:rPr lang="en-US" dirty="0" smtClean="0"/>
                        <a:t> expression outcome</a:t>
                      </a:r>
                      <a:endParaRPr lang="en-US" dirty="0"/>
                    </a:p>
                  </a:txBody>
                  <a:tcPr/>
                </a:tc>
                <a:tc>
                  <a:txBody>
                    <a:bodyPr/>
                    <a:lstStyle/>
                    <a:p>
                      <a:r>
                        <a:rPr lang="en-US" dirty="0" smtClean="0"/>
                        <a:t>2</a:t>
                      </a:r>
                      <a:r>
                        <a:rPr lang="en-US" baseline="30000" dirty="0" smtClean="0"/>
                        <a:t>nd</a:t>
                      </a:r>
                      <a:r>
                        <a:rPr lang="en-US" dirty="0" smtClean="0"/>
                        <a:t> expression outcome</a:t>
                      </a:r>
                      <a:endParaRPr lang="en-US" dirty="0"/>
                    </a:p>
                  </a:txBody>
                  <a:tcPr/>
                </a:tc>
                <a:tc>
                  <a:txBody>
                    <a:bodyPr/>
                    <a:lstStyle/>
                    <a:p>
                      <a:r>
                        <a:rPr lang="en-US" dirty="0" smtClean="0"/>
                        <a:t>Combined outcome</a:t>
                      </a:r>
                      <a:endParaRPr lang="en-US" dirty="0"/>
                    </a:p>
                  </a:txBody>
                  <a:tcPr/>
                </a:tc>
              </a:tr>
              <a:tr h="370840">
                <a:tc>
                  <a:txBody>
                    <a:bodyPr/>
                    <a:lstStyle/>
                    <a:p>
                      <a:r>
                        <a:rPr lang="en-US" dirty="0" smtClean="0"/>
                        <a:t>TRUE</a:t>
                      </a:r>
                      <a:endParaRPr lang="en-US" dirty="0"/>
                    </a:p>
                  </a:txBody>
                  <a:tcPr/>
                </a:tc>
                <a:tc>
                  <a:txBody>
                    <a:bodyPr/>
                    <a:lstStyle/>
                    <a:p>
                      <a:r>
                        <a:rPr lang="en-US" dirty="0" smtClean="0"/>
                        <a:t>FALSE</a:t>
                      </a:r>
                      <a:endParaRPr lang="en-US" dirty="0"/>
                    </a:p>
                  </a:txBody>
                  <a:tcPr/>
                </a:tc>
                <a:tc>
                  <a:txBody>
                    <a:bodyPr/>
                    <a:lstStyle/>
                    <a:p>
                      <a:r>
                        <a:rPr lang="en-US" dirty="0" smtClean="0"/>
                        <a:t>TRUE</a:t>
                      </a:r>
                      <a:endParaRPr lang="en-US" dirty="0"/>
                    </a:p>
                  </a:txBody>
                  <a:tcPr/>
                </a:tc>
              </a:tr>
              <a:tr h="370840">
                <a:tc>
                  <a:txBody>
                    <a:bodyPr/>
                    <a:lstStyle/>
                    <a:p>
                      <a:r>
                        <a:rPr lang="en-US" dirty="0" smtClean="0"/>
                        <a:t>FALSE</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r h="370840">
                <a:tc>
                  <a:txBody>
                    <a:bodyPr/>
                    <a:lstStyle/>
                    <a:p>
                      <a:r>
                        <a:rPr lang="en-US" dirty="0" smtClean="0"/>
                        <a:t>TRUE</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r h="370840">
                <a:tc>
                  <a:txBody>
                    <a:bodyPr/>
                    <a:lstStyle/>
                    <a:p>
                      <a:r>
                        <a:rPr lang="en-US" dirty="0" smtClean="0"/>
                        <a:t>FALSE</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operators</a:t>
            </a:r>
            <a:endParaRPr lang="en-US" dirty="0"/>
          </a:p>
        </p:txBody>
      </p:sp>
      <p:sp>
        <p:nvSpPr>
          <p:cNvPr id="4" name="Rectangle 3"/>
          <p:cNvSpPr/>
          <p:nvPr/>
        </p:nvSpPr>
        <p:spPr>
          <a:xfrm>
            <a:off x="457200" y="1838121"/>
            <a:ext cx="8229600" cy="4154983"/>
          </a:xfrm>
          <a:prstGeom prst="rect">
            <a:avLst/>
          </a:prstGeom>
        </p:spPr>
        <p:txBody>
          <a:bodyPr wrap="square">
            <a:spAutoFit/>
          </a:bodyPr>
          <a:lstStyle/>
          <a:p>
            <a:pPr>
              <a:buNone/>
            </a:pPr>
            <a:r>
              <a:rPr lang="en-US" sz="2400" dirty="0" smtClean="0"/>
              <a:t>Example:</a:t>
            </a:r>
          </a:p>
          <a:p>
            <a:pPr>
              <a:buNone/>
            </a:pPr>
            <a:r>
              <a:rPr lang="en-US" sz="2400" dirty="0" smtClean="0">
                <a:latin typeface="Courier"/>
              </a:rPr>
              <a:t>$day=“Saturday”;</a:t>
            </a:r>
          </a:p>
          <a:p>
            <a:pPr>
              <a:buNone/>
            </a:pPr>
            <a:r>
              <a:rPr lang="en-US" sz="2400" dirty="0" smtClean="0">
                <a:latin typeface="Courier"/>
              </a:rPr>
              <a:t>if ($day </a:t>
            </a:r>
            <a:r>
              <a:rPr lang="en-US" sz="2400" dirty="0" err="1" smtClean="0">
                <a:latin typeface="Courier"/>
              </a:rPr>
              <a:t>eq</a:t>
            </a:r>
            <a:r>
              <a:rPr lang="en-US" sz="2400" dirty="0" smtClean="0">
                <a:latin typeface="Courier"/>
              </a:rPr>
              <a:t> “Saturday” || $day </a:t>
            </a:r>
            <a:r>
              <a:rPr lang="en-US" sz="2400" dirty="0" err="1" smtClean="0">
                <a:latin typeface="Courier"/>
              </a:rPr>
              <a:t>eq</a:t>
            </a:r>
            <a:r>
              <a:rPr lang="en-US" sz="2400" dirty="0" smtClean="0">
                <a:latin typeface="Courier"/>
              </a:rPr>
              <a:t> “Sunday”) {</a:t>
            </a:r>
          </a:p>
          <a:p>
            <a:pPr>
              <a:buNone/>
            </a:pPr>
            <a:r>
              <a:rPr lang="en-US" sz="2400" dirty="0" smtClean="0">
                <a:latin typeface="Courier"/>
              </a:rPr>
              <a:t>	print “Hooray! It’s weekend!\</a:t>
            </a:r>
            <a:r>
              <a:rPr lang="en-US" sz="2400" dirty="0" err="1" smtClean="0">
                <a:latin typeface="Courier"/>
              </a:rPr>
              <a:t>n</a:t>
            </a:r>
            <a:r>
              <a:rPr lang="en-US" sz="2400" dirty="0" smtClean="0">
                <a:latin typeface="Courier"/>
              </a:rPr>
              <a:t>”;</a:t>
            </a:r>
          </a:p>
          <a:p>
            <a:pPr>
              <a:buNone/>
            </a:pPr>
            <a:r>
              <a:rPr lang="en-US" sz="2400" dirty="0" smtClean="0">
                <a:latin typeface="Courier"/>
              </a:rPr>
              <a:t>}</a:t>
            </a:r>
          </a:p>
          <a:p>
            <a:pPr>
              <a:buNone/>
            </a:pPr>
            <a:endParaRPr lang="en-US" sz="2400" dirty="0" smtClean="0">
              <a:latin typeface="Courier"/>
            </a:endParaRPr>
          </a:p>
          <a:p>
            <a:pPr>
              <a:buNone/>
            </a:pPr>
            <a:r>
              <a:rPr lang="en-US" sz="2400" dirty="0" smtClean="0">
                <a:latin typeface="Calibri"/>
              </a:rPr>
              <a:t>Will print:</a:t>
            </a:r>
          </a:p>
          <a:p>
            <a:pPr>
              <a:buNone/>
            </a:pPr>
            <a:r>
              <a:rPr lang="en-US" sz="2400" dirty="0" smtClean="0">
                <a:latin typeface="Courier"/>
              </a:rPr>
              <a:t>&gt;Hooray! It’s weekend!</a:t>
            </a:r>
          </a:p>
          <a:p>
            <a:pPr>
              <a:buNone/>
            </a:pPr>
            <a:endParaRPr lang="en-US" sz="2400" dirty="0" smtClean="0">
              <a:latin typeface="Courier"/>
            </a:endParaRPr>
          </a:p>
          <a:p>
            <a:pPr>
              <a:buNone/>
            </a:pPr>
            <a:endParaRPr lang="en-US" sz="2400" dirty="0" smtClean="0">
              <a:latin typeface="Courier"/>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operators</a:t>
            </a:r>
            <a:endParaRPr lang="en-US" dirty="0"/>
          </a:p>
        </p:txBody>
      </p:sp>
      <p:sp>
        <p:nvSpPr>
          <p:cNvPr id="3" name="Content Placeholder 2"/>
          <p:cNvSpPr>
            <a:spLocks noGrp="1"/>
          </p:cNvSpPr>
          <p:nvPr>
            <p:ph idx="1"/>
          </p:nvPr>
        </p:nvSpPr>
        <p:spPr/>
        <p:txBody>
          <a:bodyPr/>
          <a:lstStyle/>
          <a:p>
            <a:r>
              <a:rPr lang="en-US" dirty="0" smtClean="0"/>
              <a:t>&amp;&amp; (AND)</a:t>
            </a:r>
          </a:p>
          <a:p>
            <a:pPr>
              <a:buNone/>
            </a:pPr>
            <a:endParaRPr lang="en-US" dirty="0" smtClean="0"/>
          </a:p>
          <a:p>
            <a:pPr>
              <a:buNone/>
            </a:pPr>
            <a:endParaRPr lang="en-US" dirty="0" smtClean="0"/>
          </a:p>
          <a:p>
            <a:endParaRPr lang="en-US" dirty="0"/>
          </a:p>
        </p:txBody>
      </p:sp>
      <p:graphicFrame>
        <p:nvGraphicFramePr>
          <p:cNvPr id="4" name="Table 3"/>
          <p:cNvGraphicFramePr>
            <a:graphicFrameLocks noGrp="1"/>
          </p:cNvGraphicFramePr>
          <p:nvPr/>
        </p:nvGraphicFramePr>
        <p:xfrm>
          <a:off x="3182922" y="1600200"/>
          <a:ext cx="4994238" cy="2103120"/>
        </p:xfrm>
        <a:graphic>
          <a:graphicData uri="http://schemas.openxmlformats.org/drawingml/2006/table">
            <a:tbl>
              <a:tblPr firstRow="1" bandRow="1">
                <a:tableStyleId>{5C22544A-7EE6-4342-B048-85BDC9FD1C3A}</a:tableStyleId>
              </a:tblPr>
              <a:tblGrid>
                <a:gridCol w="1664746"/>
                <a:gridCol w="1664746"/>
                <a:gridCol w="1664746"/>
              </a:tblGrid>
              <a:tr h="442957">
                <a:tc>
                  <a:txBody>
                    <a:bodyPr/>
                    <a:lstStyle/>
                    <a:p>
                      <a:r>
                        <a:rPr lang="en-US" dirty="0" smtClean="0"/>
                        <a:t>1</a:t>
                      </a:r>
                      <a:r>
                        <a:rPr lang="en-US" baseline="30000" dirty="0" smtClean="0"/>
                        <a:t>st</a:t>
                      </a:r>
                      <a:r>
                        <a:rPr lang="en-US" dirty="0" smtClean="0"/>
                        <a:t> expression outcome</a:t>
                      </a:r>
                      <a:endParaRPr lang="en-US" dirty="0"/>
                    </a:p>
                  </a:txBody>
                  <a:tcPr/>
                </a:tc>
                <a:tc>
                  <a:txBody>
                    <a:bodyPr/>
                    <a:lstStyle/>
                    <a:p>
                      <a:r>
                        <a:rPr lang="en-US" dirty="0" smtClean="0"/>
                        <a:t>2</a:t>
                      </a:r>
                      <a:r>
                        <a:rPr lang="en-US" baseline="30000" dirty="0" smtClean="0"/>
                        <a:t>nd</a:t>
                      </a:r>
                      <a:r>
                        <a:rPr lang="en-US" dirty="0" smtClean="0"/>
                        <a:t> expression outcome</a:t>
                      </a:r>
                      <a:endParaRPr lang="en-US" dirty="0"/>
                    </a:p>
                  </a:txBody>
                  <a:tcPr/>
                </a:tc>
                <a:tc>
                  <a:txBody>
                    <a:bodyPr/>
                    <a:lstStyle/>
                    <a:p>
                      <a:r>
                        <a:rPr lang="en-US" dirty="0" smtClean="0"/>
                        <a:t>Combined outcome</a:t>
                      </a:r>
                      <a:endParaRPr lang="en-US" dirty="0"/>
                    </a:p>
                  </a:txBody>
                  <a:tcPr/>
                </a:tc>
              </a:tr>
              <a:tr h="253118">
                <a:tc>
                  <a:txBody>
                    <a:bodyPr/>
                    <a:lstStyle/>
                    <a:p>
                      <a:r>
                        <a:rPr lang="en-US" dirty="0" smtClean="0"/>
                        <a:t>TRUE</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r h="253118">
                <a:tc>
                  <a:txBody>
                    <a:bodyPr/>
                    <a:lstStyle/>
                    <a:p>
                      <a:r>
                        <a:rPr lang="en-US" dirty="0" smtClean="0"/>
                        <a:t>FALSE</a:t>
                      </a:r>
                      <a:endParaRPr lang="en-US" dirty="0"/>
                    </a:p>
                  </a:txBody>
                  <a:tcPr/>
                </a:tc>
                <a:tc>
                  <a:txBody>
                    <a:bodyPr/>
                    <a:lstStyle/>
                    <a:p>
                      <a:r>
                        <a:rPr lang="en-US" dirty="0" smtClean="0"/>
                        <a:t>TRUE</a:t>
                      </a:r>
                      <a:endParaRPr lang="en-US" dirty="0"/>
                    </a:p>
                  </a:txBody>
                  <a:tcPr/>
                </a:tc>
                <a:tc>
                  <a:txBody>
                    <a:bodyPr/>
                    <a:lstStyle/>
                    <a:p>
                      <a:r>
                        <a:rPr lang="en-US" dirty="0" smtClean="0"/>
                        <a:t>FALSE</a:t>
                      </a:r>
                      <a:endParaRPr lang="en-US" dirty="0"/>
                    </a:p>
                  </a:txBody>
                  <a:tcPr/>
                </a:tc>
              </a:tr>
              <a:tr h="253118">
                <a:tc>
                  <a:txBody>
                    <a:bodyPr/>
                    <a:lstStyle/>
                    <a:p>
                      <a:r>
                        <a:rPr lang="en-US" dirty="0" smtClean="0"/>
                        <a:t>TRUE</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r h="253118">
                <a:tc>
                  <a:txBody>
                    <a:bodyPr/>
                    <a:lstStyle/>
                    <a:p>
                      <a:r>
                        <a:rPr lang="en-US" dirty="0" smtClean="0"/>
                        <a:t>FALSE</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bl>
          </a:graphicData>
        </a:graphic>
      </p:graphicFrame>
      <p:sp>
        <p:nvSpPr>
          <p:cNvPr id="5" name="TextBox 4"/>
          <p:cNvSpPr txBox="1"/>
          <p:nvPr/>
        </p:nvSpPr>
        <p:spPr>
          <a:xfrm>
            <a:off x="556547" y="4023836"/>
            <a:ext cx="7316805" cy="2308324"/>
          </a:xfrm>
          <a:prstGeom prst="rect">
            <a:avLst/>
          </a:prstGeom>
          <a:noFill/>
        </p:spPr>
        <p:txBody>
          <a:bodyPr wrap="square" rtlCol="0">
            <a:spAutoFit/>
          </a:bodyPr>
          <a:lstStyle/>
          <a:p>
            <a:r>
              <a:rPr lang="en-US" b="1" dirty="0" smtClean="0">
                <a:latin typeface="Courier"/>
              </a:rPr>
              <a:t>Example:</a:t>
            </a:r>
            <a:endParaRPr lang="en-US" dirty="0" smtClean="0">
              <a:latin typeface="Courier"/>
            </a:endParaRPr>
          </a:p>
          <a:p>
            <a:r>
              <a:rPr lang="en-US" dirty="0" smtClean="0">
                <a:latin typeface="Courier"/>
              </a:rPr>
              <a:t>$hour=12;</a:t>
            </a:r>
          </a:p>
          <a:p>
            <a:r>
              <a:rPr lang="en-US" dirty="0" smtClean="0">
                <a:latin typeface="Courier"/>
              </a:rPr>
              <a:t>if ($hour &gt;=9 &amp;&amp; $hour &lt;=18)  {</a:t>
            </a:r>
          </a:p>
          <a:p>
            <a:r>
              <a:rPr lang="en-US" dirty="0" smtClean="0">
                <a:latin typeface="Courier"/>
              </a:rPr>
              <a:t>	“You are supposed to be at work!\</a:t>
            </a:r>
            <a:r>
              <a:rPr lang="en-US" dirty="0" err="1" smtClean="0">
                <a:latin typeface="Courier"/>
              </a:rPr>
              <a:t>n</a:t>
            </a:r>
            <a:r>
              <a:rPr lang="en-US" dirty="0" smtClean="0">
                <a:latin typeface="Courier"/>
              </a:rPr>
              <a:t>”;</a:t>
            </a:r>
          </a:p>
          <a:p>
            <a:r>
              <a:rPr lang="en-US" dirty="0" smtClean="0">
                <a:latin typeface="Courier"/>
              </a:rPr>
              <a:t>}</a:t>
            </a:r>
          </a:p>
          <a:p>
            <a:endParaRPr lang="en-US" dirty="0" smtClean="0">
              <a:latin typeface="Courier"/>
            </a:endParaRPr>
          </a:p>
          <a:p>
            <a:r>
              <a:rPr lang="en-US" dirty="0" smtClean="0">
                <a:latin typeface="Calibri"/>
              </a:rPr>
              <a:t>Will print:</a:t>
            </a:r>
          </a:p>
          <a:p>
            <a:r>
              <a:rPr lang="en-US" dirty="0" smtClean="0">
                <a:latin typeface="Courier"/>
              </a:rPr>
              <a:t>&gt;You are supposed to be at work!</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values	</a:t>
            </a:r>
            <a:endParaRPr lang="en-US" dirty="0"/>
          </a:p>
        </p:txBody>
      </p:sp>
      <p:sp>
        <p:nvSpPr>
          <p:cNvPr id="3" name="Content Placeholder 2"/>
          <p:cNvSpPr>
            <a:spLocks noGrp="1"/>
          </p:cNvSpPr>
          <p:nvPr>
            <p:ph idx="1"/>
          </p:nvPr>
        </p:nvSpPr>
        <p:spPr/>
        <p:txBody>
          <a:bodyPr>
            <a:normAutofit fontScale="92500"/>
          </a:bodyPr>
          <a:lstStyle/>
          <a:p>
            <a:r>
              <a:rPr lang="en-US" dirty="0" smtClean="0"/>
              <a:t>Perl does not have the Boolean data type. So how Perl knows if a given variable is true or false?</a:t>
            </a:r>
          </a:p>
          <a:p>
            <a:r>
              <a:rPr lang="en-US" dirty="0" smtClean="0"/>
              <a:t>If the value of a variable is a number different to 0 then this variable is true</a:t>
            </a:r>
          </a:p>
          <a:p>
            <a:r>
              <a:rPr lang="en-US" dirty="0" smtClean="0"/>
              <a:t>Example:</a:t>
            </a:r>
          </a:p>
          <a:p>
            <a:pPr>
              <a:buNone/>
            </a:pPr>
            <a:r>
              <a:rPr lang="en-US" sz="2595" dirty="0" smtClean="0">
                <a:latin typeface="Courier"/>
              </a:rPr>
              <a:t>$a=15;</a:t>
            </a:r>
          </a:p>
          <a:p>
            <a:pPr>
              <a:buNone/>
            </a:pPr>
            <a:r>
              <a:rPr lang="en-US" sz="2595" dirty="0" smtClean="0">
                <a:latin typeface="Courier"/>
              </a:rPr>
              <a:t>$</a:t>
            </a:r>
            <a:r>
              <a:rPr lang="en-US" sz="2595" dirty="0" err="1" smtClean="0">
                <a:latin typeface="Courier"/>
              </a:rPr>
              <a:t>is_bigger</a:t>
            </a:r>
            <a:r>
              <a:rPr lang="en-US" sz="2595" dirty="0" smtClean="0">
                <a:latin typeface="Courier"/>
              </a:rPr>
              <a:t>=$a&gt;10; # $</a:t>
            </a:r>
            <a:r>
              <a:rPr lang="en-US" sz="2595" dirty="0" err="1" smtClean="0">
                <a:latin typeface="Courier"/>
              </a:rPr>
              <a:t>is_bigger</a:t>
            </a:r>
            <a:r>
              <a:rPr lang="en-US" sz="2595" dirty="0" smtClean="0">
                <a:latin typeface="Courier"/>
              </a:rPr>
              <a:t> will be 1</a:t>
            </a:r>
          </a:p>
          <a:p>
            <a:pPr>
              <a:buNone/>
            </a:pPr>
            <a:r>
              <a:rPr lang="en-US" sz="2595" dirty="0" smtClean="0">
                <a:latin typeface="Courier"/>
              </a:rPr>
              <a:t>if ($</a:t>
            </a:r>
            <a:r>
              <a:rPr lang="en-US" sz="2595" dirty="0" err="1" smtClean="0">
                <a:latin typeface="Courier"/>
              </a:rPr>
              <a:t>is_bigger</a:t>
            </a:r>
            <a:r>
              <a:rPr lang="en-US" sz="2595" dirty="0" smtClean="0">
                <a:latin typeface="Courier"/>
              </a:rPr>
              <a:t>) {….}; # this block will be executed</a:t>
            </a:r>
            <a:endParaRPr lang="en-US" sz="2595" dirty="0">
              <a:latin typeface="Courie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a:xfrm>
            <a:off x="456481" y="105132"/>
            <a:ext cx="8222400" cy="1139159"/>
          </a:xfrm>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dirty="0"/>
              <a:t>Basic Unix</a:t>
            </a:r>
          </a:p>
        </p:txBody>
      </p:sp>
      <p:sp>
        <p:nvSpPr>
          <p:cNvPr id="16387" name="Text Box 2"/>
          <p:cNvSpPr txBox="1">
            <a:spLocks noChangeArrowheads="1"/>
          </p:cNvSpPr>
          <p:nvPr/>
        </p:nvSpPr>
        <p:spPr bwMode="auto">
          <a:xfrm>
            <a:off x="249121" y="1244291"/>
            <a:ext cx="8625600" cy="5226309"/>
          </a:xfrm>
          <a:prstGeom prst="rect">
            <a:avLst/>
          </a:prstGeom>
          <a:noFill/>
          <a:ln w="9525">
            <a:noFill/>
            <a:round/>
            <a:headEnd/>
            <a:tailEnd/>
          </a:ln>
        </p:spPr>
        <p:txBody>
          <a:bodyPr lIns="149236" tIns="25471" rIns="0" bIns="0">
            <a:prstTxWarp prst="textNoShape">
              <a:avLst/>
            </a:prstTxWarp>
          </a:bodyPr>
          <a:lstStyle/>
          <a:p>
            <a:pPr marL="311045" indent="-309605">
              <a:spcAft>
                <a:spcPts val="1293"/>
              </a:spcAft>
              <a:buSzPct val="60000"/>
              <a:buFont typeface="Wingdings" charset="2"/>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During the course all exercises are done using the terminal</a:t>
            </a:r>
          </a:p>
          <a:p>
            <a:pPr marL="311045" indent="-309605">
              <a:spcAft>
                <a:spcPts val="1293"/>
              </a:spcAft>
              <a:buSzPct val="60000"/>
              <a:buFont typeface="Wingdings" charset="2"/>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Terminal – an interface that allows users to run commands through the command line interface.</a:t>
            </a:r>
          </a:p>
          <a:p>
            <a:pPr marL="311045" indent="-309605">
              <a:spcAft>
                <a:spcPts val="1293"/>
              </a:spcAft>
              <a:buSzPct val="60000"/>
              <a:buFont typeface="Wingdings" charset="2"/>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Prompts for commands and execute them after pressing of Enter</a:t>
            </a:r>
          </a:p>
          <a:p>
            <a:pPr marL="311045" indent="-309605">
              <a:spcAft>
                <a:spcPts val="1293"/>
              </a:spcAft>
              <a:buSzPct val="60000"/>
              <a:buFont typeface="Wingdings" charset="2"/>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All commands are case-sensitive</a:t>
            </a:r>
          </a:p>
          <a:p>
            <a:pPr marL="311045" indent="-309605">
              <a:spcAft>
                <a:spcPts val="1293"/>
              </a:spcAft>
              <a:buSzPct val="60000"/>
              <a:buFont typeface="Wingdings" charset="2"/>
              <a:buChar char=""/>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Windows terminal commands are not exactly the same as in UNIX</a:t>
            </a:r>
          </a:p>
          <a:p>
            <a:pPr marL="311045" indent="-309605">
              <a:spcAft>
                <a:spcPts val="1293"/>
              </a:spcAft>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 pos="8536446" algn="l"/>
              </a:tabLst>
            </a:pPr>
            <a:r>
              <a:rPr lang="en-US" sz="2900" dirty="0">
                <a:solidFill>
                  <a:srgbClr val="000000"/>
                </a:solidFill>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values	</a:t>
            </a:r>
            <a:endParaRPr lang="en-US" dirty="0"/>
          </a:p>
        </p:txBody>
      </p:sp>
      <p:sp>
        <p:nvSpPr>
          <p:cNvPr id="3" name="Content Placeholder 2"/>
          <p:cNvSpPr>
            <a:spLocks noGrp="1"/>
          </p:cNvSpPr>
          <p:nvPr>
            <p:ph idx="1"/>
          </p:nvPr>
        </p:nvSpPr>
        <p:spPr/>
        <p:txBody>
          <a:bodyPr>
            <a:normAutofit/>
          </a:bodyPr>
          <a:lstStyle/>
          <a:p>
            <a:r>
              <a:rPr lang="en-US" dirty="0" smtClean="0"/>
              <a:t>If a certain value is a string. Then the empty string (‘’) means false; all other strings mean true</a:t>
            </a:r>
          </a:p>
          <a:p>
            <a:pPr>
              <a:buNone/>
            </a:pPr>
            <a:r>
              <a:rPr lang="en-US" sz="2000" dirty="0" smtClean="0">
                <a:latin typeface="Courier"/>
              </a:rPr>
              <a:t>$day=“”;</a:t>
            </a:r>
          </a:p>
          <a:p>
            <a:pPr>
              <a:buNone/>
            </a:pPr>
            <a:r>
              <a:rPr lang="en-US" sz="2000" dirty="0" smtClean="0">
                <a:latin typeface="Courier"/>
              </a:rPr>
              <a:t>#evaluates to false, so this block will not be executed</a:t>
            </a:r>
          </a:p>
          <a:p>
            <a:pPr>
              <a:buNone/>
            </a:pPr>
            <a:r>
              <a:rPr lang="en-US" sz="2000" dirty="0" err="1" smtClean="0">
                <a:latin typeface="Courier"/>
              </a:rPr>
              <a:t>if($day</a:t>
            </a:r>
            <a:r>
              <a:rPr lang="en-US" sz="2000" dirty="0" smtClean="0">
                <a:latin typeface="Courier"/>
              </a:rPr>
              <a:t>) { </a:t>
            </a:r>
          </a:p>
          <a:p>
            <a:pPr>
              <a:buNone/>
            </a:pPr>
            <a:r>
              <a:rPr lang="en-US" sz="2000" dirty="0" smtClean="0">
                <a:latin typeface="Courier"/>
              </a:rPr>
              <a:t>	print $day contains a string</a:t>
            </a:r>
          </a:p>
          <a:p>
            <a:pPr>
              <a:buNone/>
            </a:pPr>
            <a:r>
              <a:rPr lang="en-US" sz="2000" dirty="0" smtClean="0">
                <a:latin typeface="Courier"/>
              </a:rPr>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values</a:t>
            </a:r>
            <a:endParaRPr lang="en-US" dirty="0"/>
          </a:p>
        </p:txBody>
      </p:sp>
      <p:sp>
        <p:nvSpPr>
          <p:cNvPr id="3" name="Content Placeholder 2"/>
          <p:cNvSpPr>
            <a:spLocks noGrp="1"/>
          </p:cNvSpPr>
          <p:nvPr>
            <p:ph idx="1"/>
          </p:nvPr>
        </p:nvSpPr>
        <p:spPr/>
        <p:txBody>
          <a:bodyPr>
            <a:normAutofit/>
          </a:bodyPr>
          <a:lstStyle/>
          <a:p>
            <a:r>
              <a:rPr lang="en-US" sz="2800" dirty="0" smtClean="0"/>
              <a:t>Get the opposite of a </a:t>
            </a:r>
            <a:r>
              <a:rPr lang="en-US" sz="2800" dirty="0" err="1" smtClean="0"/>
              <a:t>boolean</a:t>
            </a:r>
            <a:r>
              <a:rPr lang="en-US" sz="2800" dirty="0" smtClean="0"/>
              <a:t> value (! Operator)</a:t>
            </a:r>
          </a:p>
          <a:p>
            <a:pPr>
              <a:buNone/>
            </a:pPr>
            <a:r>
              <a:rPr lang="en-US" sz="1800" dirty="0" smtClean="0">
                <a:latin typeface="Courier"/>
                <a:cs typeface="Courier"/>
              </a:rPr>
              <a:t>Example (A program that expects a filename from the user):</a:t>
            </a:r>
          </a:p>
          <a:p>
            <a:pPr>
              <a:buNone/>
            </a:pPr>
            <a:r>
              <a:rPr lang="en-US" sz="1946" dirty="0" smtClean="0">
                <a:latin typeface="Courier"/>
                <a:cs typeface="Courier"/>
              </a:rPr>
              <a:t>print “Enter file name, please\</a:t>
            </a:r>
            <a:r>
              <a:rPr lang="en-US" sz="1946" dirty="0" err="1" smtClean="0">
                <a:latin typeface="Courier"/>
                <a:cs typeface="Courier"/>
              </a:rPr>
              <a:t>n</a:t>
            </a:r>
            <a:r>
              <a:rPr lang="en-US" sz="1946" dirty="0" smtClean="0">
                <a:latin typeface="Courier"/>
                <a:cs typeface="Courier"/>
              </a:rPr>
              <a:t>”;</a:t>
            </a:r>
          </a:p>
          <a:p>
            <a:pPr>
              <a:buNone/>
            </a:pPr>
            <a:r>
              <a:rPr lang="en-US" sz="1946" dirty="0" smtClean="0">
                <a:latin typeface="Courier"/>
                <a:cs typeface="Courier"/>
              </a:rPr>
              <a:t>$file=&lt;&gt;;</a:t>
            </a:r>
          </a:p>
          <a:p>
            <a:pPr>
              <a:buNone/>
            </a:pPr>
            <a:r>
              <a:rPr lang="en-US" sz="1946" dirty="0" err="1" smtClean="0">
                <a:latin typeface="Courier"/>
                <a:cs typeface="Courier"/>
              </a:rPr>
              <a:t>chomp($file</a:t>
            </a:r>
            <a:r>
              <a:rPr lang="en-US" sz="1946" dirty="0" smtClean="0">
                <a:latin typeface="Courier"/>
                <a:cs typeface="Courier"/>
              </a:rPr>
              <a:t>); #remove \</a:t>
            </a:r>
            <a:r>
              <a:rPr lang="en-US" sz="1946" dirty="0" err="1" smtClean="0">
                <a:latin typeface="Courier"/>
                <a:cs typeface="Courier"/>
              </a:rPr>
              <a:t>n</a:t>
            </a:r>
            <a:r>
              <a:rPr lang="en-US" sz="1946" dirty="0" smtClean="0">
                <a:latin typeface="Courier"/>
                <a:cs typeface="Courier"/>
              </a:rPr>
              <a:t> from input</a:t>
            </a:r>
          </a:p>
          <a:p>
            <a:pPr>
              <a:buNone/>
            </a:pPr>
            <a:r>
              <a:rPr lang="en-US" sz="1946" dirty="0" smtClean="0">
                <a:latin typeface="Courier"/>
                <a:cs typeface="Courier"/>
              </a:rPr>
              <a:t>if (!$file) { #if $file is false (empty string)</a:t>
            </a:r>
          </a:p>
          <a:p>
            <a:pPr>
              <a:buNone/>
            </a:pPr>
            <a:r>
              <a:rPr lang="en-US" sz="1946" dirty="0" smtClean="0">
                <a:latin typeface="Courier"/>
                <a:cs typeface="Courier"/>
              </a:rPr>
              <a:t>	print “I need an input file to proceed\</a:t>
            </a:r>
            <a:r>
              <a:rPr lang="en-US" sz="1946" dirty="0" err="1" smtClean="0">
                <a:latin typeface="Courier"/>
                <a:cs typeface="Courier"/>
              </a:rPr>
              <a:t>n</a:t>
            </a:r>
            <a:r>
              <a:rPr lang="en-US" sz="1946" dirty="0" smtClean="0">
                <a:latin typeface="Courier"/>
                <a:cs typeface="Courier"/>
              </a:rPr>
              <a:t>”;</a:t>
            </a:r>
          </a:p>
          <a:p>
            <a:pPr>
              <a:buNone/>
            </a:pPr>
            <a:r>
              <a:rPr lang="en-US" sz="1946" dirty="0" smtClean="0">
                <a:latin typeface="Courier"/>
                <a:cs typeface="Courier"/>
              </a:rPr>
              <a:t>}</a:t>
            </a:r>
          </a:p>
          <a:p>
            <a:pPr>
              <a:buNone/>
            </a:pPr>
            <a:r>
              <a:rPr lang="en-US" sz="1946" dirty="0" smtClean="0">
                <a:latin typeface="Courier"/>
                <a:cs typeface="Courier"/>
              </a:rPr>
              <a:t>#try to process the file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14"/>
            <a:ext cx="8229600" cy="1143000"/>
          </a:xfrm>
        </p:spPr>
        <p:txBody>
          <a:bodyPr/>
          <a:lstStyle/>
          <a:p>
            <a:r>
              <a:rPr lang="en-US" dirty="0" smtClean="0"/>
              <a:t>die() function</a:t>
            </a:r>
            <a:endParaRPr lang="en-US" dirty="0"/>
          </a:p>
        </p:txBody>
      </p:sp>
      <p:sp>
        <p:nvSpPr>
          <p:cNvPr id="3" name="Content Placeholder 2"/>
          <p:cNvSpPr>
            <a:spLocks noGrp="1"/>
          </p:cNvSpPr>
          <p:nvPr>
            <p:ph idx="1"/>
          </p:nvPr>
        </p:nvSpPr>
        <p:spPr>
          <a:xfrm>
            <a:off x="457200" y="929208"/>
            <a:ext cx="8229600" cy="4525963"/>
          </a:xfrm>
        </p:spPr>
        <p:txBody>
          <a:bodyPr>
            <a:normAutofit fontScale="92500" lnSpcReduction="10000"/>
          </a:bodyPr>
          <a:lstStyle/>
          <a:p>
            <a:r>
              <a:rPr lang="en-US" sz="3027" dirty="0" smtClean="0"/>
              <a:t>Raises an exception, which means that throws an error message and stops the execution of the program.</a:t>
            </a:r>
          </a:p>
          <a:p>
            <a:r>
              <a:rPr lang="en-US" sz="3027" dirty="0" smtClean="0"/>
              <a:t>So previous example revisited:</a:t>
            </a:r>
          </a:p>
          <a:p>
            <a:pPr>
              <a:buNone/>
            </a:pPr>
            <a:r>
              <a:rPr lang="en-US" sz="2323" dirty="0" smtClean="0">
                <a:latin typeface="Courier"/>
                <a:cs typeface="Courier"/>
              </a:rPr>
              <a:t>print “Enter file name, please\</a:t>
            </a:r>
            <a:r>
              <a:rPr lang="en-US" sz="2323" dirty="0" err="1" smtClean="0">
                <a:latin typeface="Courier"/>
                <a:cs typeface="Courier"/>
              </a:rPr>
              <a:t>n</a:t>
            </a:r>
            <a:r>
              <a:rPr lang="en-US" sz="2323" dirty="0" smtClean="0">
                <a:latin typeface="Courier"/>
                <a:cs typeface="Courier"/>
              </a:rPr>
              <a:t>”;</a:t>
            </a:r>
          </a:p>
          <a:p>
            <a:pPr>
              <a:buNone/>
            </a:pPr>
            <a:r>
              <a:rPr lang="en-US" sz="2323" dirty="0" smtClean="0">
                <a:latin typeface="Courier"/>
                <a:cs typeface="Courier"/>
              </a:rPr>
              <a:t>$file=&lt;&gt;;</a:t>
            </a:r>
          </a:p>
          <a:p>
            <a:pPr>
              <a:buNone/>
            </a:pPr>
            <a:r>
              <a:rPr lang="en-US" sz="2323" dirty="0" err="1" smtClean="0">
                <a:latin typeface="Courier"/>
                <a:cs typeface="Courier"/>
              </a:rPr>
              <a:t>chomp($file</a:t>
            </a:r>
            <a:r>
              <a:rPr lang="en-US" sz="2323" dirty="0" smtClean="0">
                <a:latin typeface="Courier"/>
                <a:cs typeface="Courier"/>
              </a:rPr>
              <a:t>); #remove \</a:t>
            </a:r>
            <a:r>
              <a:rPr lang="en-US" sz="2323" dirty="0" err="1" smtClean="0">
                <a:latin typeface="Courier"/>
                <a:cs typeface="Courier"/>
              </a:rPr>
              <a:t>n</a:t>
            </a:r>
            <a:r>
              <a:rPr lang="en-US" sz="2323" dirty="0" smtClean="0">
                <a:latin typeface="Courier"/>
                <a:cs typeface="Courier"/>
              </a:rPr>
              <a:t> from input</a:t>
            </a:r>
          </a:p>
          <a:p>
            <a:pPr>
              <a:buNone/>
            </a:pPr>
            <a:r>
              <a:rPr lang="en-US" sz="2323" dirty="0" smtClean="0">
                <a:latin typeface="Courier"/>
                <a:cs typeface="Courier"/>
              </a:rPr>
              <a:t>if (!$file) { #if $file is false (empty string)</a:t>
            </a:r>
          </a:p>
          <a:p>
            <a:pPr>
              <a:buNone/>
            </a:pPr>
            <a:r>
              <a:rPr lang="en-US" sz="2323" dirty="0" smtClean="0">
                <a:latin typeface="Courier"/>
                <a:cs typeface="Courier"/>
              </a:rPr>
              <a:t>	</a:t>
            </a:r>
            <a:r>
              <a:rPr lang="en-US" sz="2323" dirty="0" err="1" smtClean="0">
                <a:latin typeface="Courier"/>
                <a:cs typeface="Courier"/>
              </a:rPr>
              <a:t>die(“I</a:t>
            </a:r>
            <a:r>
              <a:rPr lang="en-US" sz="2323" dirty="0" smtClean="0">
                <a:latin typeface="Courier"/>
                <a:cs typeface="Courier"/>
              </a:rPr>
              <a:t> need an input file to proceed\</a:t>
            </a:r>
            <a:r>
              <a:rPr lang="en-US" sz="2323" dirty="0" err="1" smtClean="0">
                <a:latin typeface="Courier"/>
                <a:cs typeface="Courier"/>
              </a:rPr>
              <a:t>n</a:t>
            </a:r>
            <a:r>
              <a:rPr lang="en-US" sz="2323" dirty="0" smtClean="0">
                <a:latin typeface="Courier"/>
                <a:cs typeface="Courier"/>
              </a:rPr>
              <a:t>”);</a:t>
            </a:r>
          </a:p>
          <a:p>
            <a:pPr>
              <a:buNone/>
            </a:pPr>
            <a:r>
              <a:rPr lang="en-US" sz="2323" dirty="0" smtClean="0">
                <a:latin typeface="Courier"/>
                <a:cs typeface="Courier"/>
              </a:rPr>
              <a:t>}</a:t>
            </a:r>
          </a:p>
          <a:p>
            <a:pPr>
              <a:buNone/>
            </a:pPr>
            <a:r>
              <a:rPr lang="en-US" sz="2323" dirty="0" smtClean="0">
                <a:latin typeface="Courier"/>
                <a:cs typeface="Courier"/>
              </a:rPr>
              <a:t>#process the file only if $file is defined</a:t>
            </a:r>
            <a:endParaRPr lang="en-US" sz="2323"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 6. Using conditional expressions	</a:t>
            </a:r>
            <a:endParaRPr lang="en-US" dirty="0"/>
          </a:p>
        </p:txBody>
      </p:sp>
      <p:sp>
        <p:nvSpPr>
          <p:cNvPr id="3" name="Content Placeholder 2"/>
          <p:cNvSpPr>
            <a:spLocks noGrp="1"/>
          </p:cNvSpPr>
          <p:nvPr>
            <p:ph idx="1"/>
          </p:nvPr>
        </p:nvSpPr>
        <p:spPr>
          <a:xfrm>
            <a:off x="457200" y="1262417"/>
            <a:ext cx="8229600" cy="4890027"/>
          </a:xfrm>
        </p:spPr>
        <p:txBody>
          <a:bodyPr>
            <a:normAutofit lnSpcReduction="10000"/>
          </a:bodyPr>
          <a:lstStyle/>
          <a:p>
            <a:r>
              <a:rPr lang="en-US" sz="2400" dirty="0" smtClean="0"/>
              <a:t>TODO: Write a program to get an exam score from the keyboard and prints out a message to the student.</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marL="0">
              <a:buNone/>
            </a:pPr>
            <a:r>
              <a:rPr lang="en-US" sz="2400" b="1" dirty="0" smtClean="0"/>
              <a:t>Hint:</a:t>
            </a:r>
            <a:r>
              <a:rPr lang="en-US" sz="2400" dirty="0" smtClean="0"/>
              <a:t> To read input from keyboard enter in your program</a:t>
            </a:r>
          </a:p>
          <a:p>
            <a:pPr marL="0">
              <a:buNone/>
            </a:pPr>
            <a:r>
              <a:rPr lang="en-US" sz="2400" dirty="0" smtClean="0">
                <a:latin typeface="Courier"/>
              </a:rPr>
              <a:t>print "Enter the score of a student: ";</a:t>
            </a:r>
          </a:p>
          <a:p>
            <a:pPr marL="0">
              <a:buNone/>
            </a:pPr>
            <a:r>
              <a:rPr lang="en-US" sz="2400" dirty="0" smtClean="0">
                <a:latin typeface="Courier"/>
              </a:rPr>
              <a:t>$score = &lt;&gt;; </a:t>
            </a:r>
          </a:p>
          <a:p>
            <a:pPr>
              <a:buNone/>
            </a:pPr>
            <a:endParaRPr lang="en-US" sz="2400" dirty="0" smtClean="0"/>
          </a:p>
          <a:p>
            <a:pPr>
              <a:buNone/>
            </a:pPr>
            <a:endParaRPr lang="en-US" dirty="0" smtClean="0"/>
          </a:p>
        </p:txBody>
      </p:sp>
      <p:graphicFrame>
        <p:nvGraphicFramePr>
          <p:cNvPr id="4" name="Table 3"/>
          <p:cNvGraphicFramePr>
            <a:graphicFrameLocks noGrp="1"/>
          </p:cNvGraphicFramePr>
          <p:nvPr/>
        </p:nvGraphicFramePr>
        <p:xfrm>
          <a:off x="1524000" y="2173122"/>
          <a:ext cx="6096000" cy="23926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Score</a:t>
                      </a:r>
                      <a:endParaRPr lang="en-US" dirty="0"/>
                    </a:p>
                  </a:txBody>
                  <a:tcPr/>
                </a:tc>
                <a:tc>
                  <a:txBody>
                    <a:bodyPr/>
                    <a:lstStyle/>
                    <a:p>
                      <a:r>
                        <a:rPr lang="en-US" dirty="0" smtClean="0"/>
                        <a:t>Message</a:t>
                      </a:r>
                      <a:endParaRPr lang="en-US" dirty="0"/>
                    </a:p>
                  </a:txBody>
                  <a:tcPr/>
                </a:tc>
              </a:tr>
              <a:tr h="370840">
                <a:tc>
                  <a:txBody>
                    <a:bodyPr/>
                    <a:lstStyle/>
                    <a:p>
                      <a:r>
                        <a:rPr lang="en-US" dirty="0" smtClean="0"/>
                        <a:t>Greater</a:t>
                      </a:r>
                      <a:r>
                        <a:rPr lang="en-US" baseline="0" dirty="0" smtClean="0"/>
                        <a:t> than</a:t>
                      </a:r>
                      <a:r>
                        <a:rPr lang="en-US" dirty="0" smtClean="0"/>
                        <a:t> or equal</a:t>
                      </a:r>
                      <a:r>
                        <a:rPr lang="en-US" baseline="0" dirty="0" smtClean="0"/>
                        <a:t> to</a:t>
                      </a:r>
                      <a:r>
                        <a:rPr lang="en-US" dirty="0" smtClean="0"/>
                        <a:t> 90</a:t>
                      </a:r>
                      <a:endParaRPr lang="en-US" dirty="0"/>
                    </a:p>
                  </a:txBody>
                  <a:tcPr/>
                </a:tc>
                <a:tc>
                  <a:txBody>
                    <a:bodyPr/>
                    <a:lstStyle/>
                    <a:p>
                      <a:r>
                        <a:rPr lang="en-US" dirty="0" smtClean="0"/>
                        <a:t>Excellent Performance</a:t>
                      </a:r>
                      <a:r>
                        <a:rPr lang="en-US" baseline="0" dirty="0" smtClean="0"/>
                        <a:t>!</a:t>
                      </a:r>
                      <a:endParaRPr lang="en-US" dirty="0"/>
                    </a:p>
                  </a:txBody>
                  <a:tcPr/>
                </a:tc>
              </a:tr>
              <a:tr h="370840">
                <a:tc>
                  <a:txBody>
                    <a:bodyPr/>
                    <a:lstStyle/>
                    <a:p>
                      <a:r>
                        <a:rPr lang="en-US" dirty="0" smtClean="0"/>
                        <a:t>Greater than or</a:t>
                      </a:r>
                      <a:r>
                        <a:rPr lang="en-US" baseline="0" dirty="0" smtClean="0"/>
                        <a:t> equal to 70 and less than 90</a:t>
                      </a:r>
                      <a:endParaRPr lang="en-US" dirty="0"/>
                    </a:p>
                  </a:txBody>
                  <a:tcPr/>
                </a:tc>
                <a:tc>
                  <a:txBody>
                    <a:bodyPr/>
                    <a:lstStyle/>
                    <a:p>
                      <a:r>
                        <a:rPr lang="en-US" dirty="0" smtClean="0"/>
                        <a:t>Good</a:t>
                      </a:r>
                      <a:r>
                        <a:rPr lang="en-US" baseline="0" dirty="0" smtClean="0"/>
                        <a:t> Performance!</a:t>
                      </a:r>
                      <a:endParaRPr lang="en-US" dirty="0"/>
                    </a:p>
                  </a:txBody>
                  <a:tcPr/>
                </a:tc>
              </a:tr>
              <a:tr h="370840">
                <a:tc>
                  <a:txBody>
                    <a:bodyPr/>
                    <a:lstStyle/>
                    <a:p>
                      <a:r>
                        <a:rPr lang="en-US" dirty="0" smtClean="0"/>
                        <a:t>Greater than or equal</a:t>
                      </a:r>
                      <a:r>
                        <a:rPr lang="en-US" baseline="0" dirty="0" smtClean="0"/>
                        <a:t> to 50 and less than 70</a:t>
                      </a:r>
                      <a:endParaRPr lang="en-US" dirty="0"/>
                    </a:p>
                  </a:txBody>
                  <a:tcPr/>
                </a:tc>
                <a:tc>
                  <a:txBody>
                    <a:bodyPr/>
                    <a:lstStyle/>
                    <a:p>
                      <a:r>
                        <a:rPr lang="en-US" dirty="0" err="1" smtClean="0"/>
                        <a:t>Uuff</a:t>
                      </a:r>
                      <a:r>
                        <a:rPr lang="en-US" dirty="0" smtClean="0"/>
                        <a:t>! That</a:t>
                      </a:r>
                      <a:r>
                        <a:rPr lang="en-US" baseline="0" dirty="0" smtClean="0"/>
                        <a:t> was close!</a:t>
                      </a:r>
                      <a:endParaRPr lang="en-US" dirty="0"/>
                    </a:p>
                  </a:txBody>
                  <a:tcPr/>
                </a:tc>
              </a:tr>
              <a:tr h="370840">
                <a:tc>
                  <a:txBody>
                    <a:bodyPr/>
                    <a:lstStyle/>
                    <a:p>
                      <a:r>
                        <a:rPr lang="en-US" dirty="0" smtClean="0"/>
                        <a:t>Less than 50</a:t>
                      </a:r>
                      <a:endParaRPr lang="en-US" dirty="0"/>
                    </a:p>
                  </a:txBody>
                  <a:tcPr/>
                </a:tc>
                <a:tc>
                  <a:txBody>
                    <a:bodyPr/>
                    <a:lstStyle/>
                    <a:p>
                      <a:r>
                        <a:rPr lang="en-US" dirty="0" smtClean="0"/>
                        <a:t>Sorry,</a:t>
                      </a:r>
                      <a:r>
                        <a:rPr lang="en-US" baseline="0" dirty="0" smtClean="0"/>
                        <a:t> try harder!</a:t>
                      </a:r>
                      <a:endParaRPr lang="en-US"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latin typeface="Courier"/>
              </a:rPr>
              <a:t>#! /</a:t>
            </a:r>
            <a:r>
              <a:rPr lang="en-US" dirty="0" err="1" smtClean="0">
                <a:latin typeface="Courier"/>
              </a:rPr>
              <a:t>usr/bin/perl</a:t>
            </a:r>
            <a:endParaRPr lang="en-US" dirty="0" smtClean="0">
              <a:latin typeface="Courier"/>
            </a:endParaRPr>
          </a:p>
          <a:p>
            <a:pPr>
              <a:buNone/>
            </a:pPr>
            <a:r>
              <a:rPr lang="en-US" dirty="0" smtClean="0">
                <a:latin typeface="Courier"/>
              </a:rPr>
              <a:t>print "Enter the score of a student: ";</a:t>
            </a:r>
          </a:p>
          <a:p>
            <a:pPr>
              <a:buNone/>
            </a:pPr>
            <a:r>
              <a:rPr lang="en-US" dirty="0" smtClean="0">
                <a:latin typeface="Courier"/>
              </a:rPr>
              <a:t>$score = &lt;&gt;;               </a:t>
            </a:r>
          </a:p>
          <a:p>
            <a:pPr>
              <a:buNone/>
            </a:pPr>
            <a:r>
              <a:rPr lang="en-US" dirty="0" err="1" smtClean="0">
                <a:latin typeface="Courier"/>
              </a:rPr>
              <a:t>if($score</a:t>
            </a:r>
            <a:r>
              <a:rPr lang="en-US" dirty="0" smtClean="0">
                <a:latin typeface="Courier"/>
              </a:rPr>
              <a:t>&gt;=90) {        </a:t>
            </a:r>
          </a:p>
          <a:p>
            <a:pPr>
              <a:buNone/>
            </a:pPr>
            <a:r>
              <a:rPr lang="en-US" dirty="0" smtClean="0">
                <a:latin typeface="Courier"/>
              </a:rPr>
              <a:t>	print "Excellent Performance!\</a:t>
            </a:r>
            <a:r>
              <a:rPr lang="en-US" dirty="0" err="1" smtClean="0">
                <a:latin typeface="Courier"/>
              </a:rPr>
              <a:t>n</a:t>
            </a:r>
            <a:r>
              <a:rPr lang="en-US" dirty="0" smtClean="0">
                <a:latin typeface="Courier"/>
              </a:rPr>
              <a:t>";</a:t>
            </a:r>
          </a:p>
          <a:p>
            <a:pPr>
              <a:buNone/>
            </a:pPr>
            <a:r>
              <a:rPr lang="en-US" dirty="0" smtClean="0">
                <a:latin typeface="Courier"/>
              </a:rPr>
              <a:t>} </a:t>
            </a:r>
            <a:r>
              <a:rPr lang="en-US" dirty="0" err="1" smtClean="0">
                <a:latin typeface="Courier"/>
              </a:rPr>
              <a:t>elsif</a:t>
            </a:r>
            <a:r>
              <a:rPr lang="en-US" dirty="0" smtClean="0">
                <a:latin typeface="Courier"/>
              </a:rPr>
              <a:t> ($score&gt;=70 &amp;&amp; $score&lt;90) {</a:t>
            </a:r>
          </a:p>
          <a:p>
            <a:pPr>
              <a:buNone/>
            </a:pPr>
            <a:r>
              <a:rPr lang="en-US" dirty="0" smtClean="0">
                <a:latin typeface="Courier"/>
              </a:rPr>
              <a:t>	print "Good Performance!\</a:t>
            </a:r>
            <a:r>
              <a:rPr lang="en-US" dirty="0" err="1" smtClean="0">
                <a:latin typeface="Courier"/>
              </a:rPr>
              <a:t>n</a:t>
            </a:r>
            <a:r>
              <a:rPr lang="en-US" dirty="0" smtClean="0">
                <a:latin typeface="Courier"/>
              </a:rPr>
              <a:t>”;</a:t>
            </a:r>
          </a:p>
          <a:p>
            <a:pPr>
              <a:buNone/>
            </a:pPr>
            <a:r>
              <a:rPr lang="en-US" dirty="0" smtClean="0">
                <a:latin typeface="Courier"/>
              </a:rPr>
              <a:t>} </a:t>
            </a:r>
            <a:r>
              <a:rPr lang="en-US" dirty="0" err="1" smtClean="0">
                <a:latin typeface="Courier"/>
              </a:rPr>
              <a:t>elsif</a:t>
            </a:r>
            <a:r>
              <a:rPr lang="en-US" dirty="0" smtClean="0">
                <a:latin typeface="Courier"/>
              </a:rPr>
              <a:t> ($score&gt;=50 &amp;&amp; $score&lt;70) {</a:t>
            </a:r>
          </a:p>
          <a:p>
            <a:pPr>
              <a:buNone/>
            </a:pPr>
            <a:r>
              <a:rPr lang="en-US" dirty="0" smtClean="0">
                <a:latin typeface="Courier"/>
              </a:rPr>
              <a:t>	print "</a:t>
            </a:r>
            <a:r>
              <a:rPr lang="en-US" dirty="0" err="1" smtClean="0">
                <a:latin typeface="Courier"/>
              </a:rPr>
              <a:t>Uuff</a:t>
            </a:r>
            <a:r>
              <a:rPr lang="en-US" dirty="0" smtClean="0">
                <a:latin typeface="Courier"/>
              </a:rPr>
              <a:t>! That was close!\</a:t>
            </a:r>
            <a:r>
              <a:rPr lang="en-US" dirty="0" err="1" smtClean="0">
                <a:latin typeface="Courier"/>
              </a:rPr>
              <a:t>n</a:t>
            </a:r>
            <a:r>
              <a:rPr lang="en-US" dirty="0" smtClean="0">
                <a:latin typeface="Courier"/>
              </a:rPr>
              <a:t>”;</a:t>
            </a:r>
          </a:p>
          <a:p>
            <a:pPr>
              <a:buNone/>
            </a:pPr>
            <a:r>
              <a:rPr lang="en-US" dirty="0" smtClean="0">
                <a:latin typeface="Courier"/>
              </a:rPr>
              <a:t>} else {</a:t>
            </a:r>
          </a:p>
          <a:p>
            <a:pPr>
              <a:buNone/>
            </a:pPr>
            <a:r>
              <a:rPr lang="en-US" dirty="0" smtClean="0">
                <a:latin typeface="Courier"/>
              </a:rPr>
              <a:t>	print "Sorry, try harder!\</a:t>
            </a:r>
            <a:r>
              <a:rPr lang="en-US" dirty="0" err="1" smtClean="0">
                <a:latin typeface="Courier"/>
              </a:rPr>
              <a:t>n</a:t>
            </a:r>
            <a:r>
              <a:rPr lang="en-US" dirty="0" smtClean="0">
                <a:latin typeface="Courier"/>
              </a:rPr>
              <a:t>";</a:t>
            </a:r>
          </a:p>
          <a:p>
            <a:pPr>
              <a:buNone/>
            </a:pPr>
            <a:r>
              <a:rPr lang="en-US" dirty="0" smtClean="0">
                <a:latin typeface="Courier"/>
              </a:rPr>
              <a:t>}</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2286000"/>
            <a:ext cx="7772400" cy="1143000"/>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Introduction to Perl programming</a:t>
            </a:r>
            <a:br>
              <a:rPr lang="en-US" dirty="0" smtClean="0"/>
            </a:br>
            <a:r>
              <a:rPr lang="en-US" dirty="0" smtClean="0"/>
              <a:t>Session II</a:t>
            </a:r>
            <a:endParaRPr lang="en-US" dirty="0"/>
          </a:p>
        </p:txBody>
      </p:sp>
      <p:sp>
        <p:nvSpPr>
          <p:cNvPr id="3074" name="Rectangle 2"/>
          <p:cNvSpPr>
            <a:spLocks noGrp="1" noChangeArrowheads="1"/>
          </p:cNvSpPr>
          <p:nvPr>
            <p:ph type="subTitle" idx="4294967295"/>
          </p:nvPr>
        </p:nvSpPr>
        <p:spPr bwMode="auto">
          <a:xfrm>
            <a:off x="1371600" y="3886200"/>
            <a:ext cx="6400800" cy="1752600"/>
          </a:xfrm>
          <a:prstGeom prst="rect">
            <a:avLst/>
          </a:prstGeom>
          <a:noFill/>
          <a:ln/>
        </p:spPr>
        <p:txBody>
          <a:bodyPr lIns="90000" tIns="46800" rIns="90000" bIns="46800">
            <a:prstTxWarp prst="textNoShape">
              <a:avLst/>
            </a:prstTxWarp>
          </a:bodyPr>
          <a:lstStyle/>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chemeClr val="bg1">
                    <a:lumMod val="65000"/>
                  </a:schemeClr>
                </a:solidFill>
              </a:rPr>
              <a:t>Antonio </a:t>
            </a:r>
            <a:r>
              <a:rPr lang="en-US" dirty="0" err="1" smtClean="0">
                <a:solidFill>
                  <a:schemeClr val="bg1">
                    <a:lumMod val="65000"/>
                  </a:schemeClr>
                </a:solidFill>
              </a:rPr>
              <a:t>Hermoso</a:t>
            </a:r>
            <a:endParaRPr lang="en-US" dirty="0" smtClean="0">
              <a:solidFill>
                <a:schemeClr val="bg1">
                  <a:lumMod val="65000"/>
                </a:schemeClr>
              </a:solidFill>
            </a:endParaRPr>
          </a:p>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chemeClr val="bg1">
                    <a:lumMod val="65000"/>
                  </a:schemeClr>
                </a:solidFill>
              </a:rPr>
              <a:t>CRG Bioinformatics Core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Overview</a:t>
            </a:r>
          </a:p>
        </p:txBody>
      </p:sp>
      <p:sp>
        <p:nvSpPr>
          <p:cNvPr id="4098" name="Rectangle 2"/>
          <p:cNvSpPr>
            <a:spLocks noGrp="1" noChangeArrowheads="1"/>
          </p:cNvSpPr>
          <p:nvPr>
            <p:ph type="body" idx="1"/>
          </p:nvPr>
        </p:nvSpPr>
        <p:spPr>
          <a:xfrm>
            <a:off x="685800" y="1981200"/>
            <a:ext cx="7772400" cy="4114800"/>
          </a:xfrm>
          <a:ln/>
        </p:spPr>
        <p:txBody>
          <a:bodyPr/>
          <a:lstStyle/>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a:t>Loops</a:t>
            </a:r>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a:t>Arrays</a:t>
            </a:r>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a:t>Reading/Writing files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Statements and Blocks</a:t>
            </a:r>
          </a:p>
        </p:txBody>
      </p:sp>
      <p:sp>
        <p:nvSpPr>
          <p:cNvPr id="5122" name="Rectangle 2"/>
          <p:cNvSpPr>
            <a:spLocks noGrp="1" noChangeArrowheads="1"/>
          </p:cNvSpPr>
          <p:nvPr>
            <p:ph type="body" idx="1"/>
          </p:nvPr>
        </p:nvSpPr>
        <p:spPr>
          <a:xfrm>
            <a:off x="685800" y="1981200"/>
            <a:ext cx="7772400" cy="46609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Programs are composed of statements often grouped together into blocks</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A statement ends with a semicolon (;), which is optional for the last statement in a block</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A block is one or more statements usually surrounded by curly braces:</a:t>
            </a:r>
          </a:p>
          <a:p>
            <a:pPr marL="341313" indent="-341313">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solidFill>
                  <a:srgbClr val="808080"/>
                </a:solidFill>
              </a:rPr>
              <a:t>	{</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solidFill>
                  <a:srgbClr val="808080"/>
                </a:solidFill>
              </a:rPr>
              <a:t>		$thousand = 1000;</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solidFill>
                  <a:srgbClr val="808080"/>
                </a:solidFill>
              </a:rPr>
              <a:t>		print $thousand;</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solidFill>
                  <a:srgbClr val="808080"/>
                </a:solidFill>
              </a:rPr>
              <a:t>	}</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solidFill>
                <a:srgbClr val="808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Loops</a:t>
            </a:r>
          </a:p>
        </p:txBody>
      </p:sp>
      <p:sp>
        <p:nvSpPr>
          <p:cNvPr id="6146" name="Rectangle 2"/>
          <p:cNvSpPr>
            <a:spLocks noGrp="1" noChangeArrowheads="1"/>
          </p:cNvSpPr>
          <p:nvPr>
            <p:ph type="body" idx="1"/>
          </p:nvPr>
        </p:nvSpPr>
        <p:spPr>
          <a:xfrm>
            <a:off x="685800" y="1981200"/>
            <a:ext cx="7772400" cy="4114800"/>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A </a:t>
            </a:r>
            <a:r>
              <a:rPr lang="en-US" sz="2400" i="1"/>
              <a:t>loop</a:t>
            </a:r>
            <a:r>
              <a:rPr lang="en-US" sz="2400"/>
              <a:t> allows you to repeatedly execute a block of statements</a:t>
            </a:r>
          </a:p>
          <a:p>
            <a:pPr marL="341313" indent="-34131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There are several ways to loop in Perl:</a:t>
            </a:r>
          </a:p>
          <a:p>
            <a:pPr marL="741363" lvl="1" indent="-284163">
              <a:spcBef>
                <a:spcPts val="450"/>
              </a:spcBef>
              <a:buClr>
                <a:srgbClr val="009900"/>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009900"/>
                </a:solidFill>
              </a:rPr>
              <a:t>while (CONDITION) {BLOCK}</a:t>
            </a:r>
          </a:p>
          <a:p>
            <a:pPr marL="741363" lvl="1" indent="-284163">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do {BLOCK} while (CONDITION)</a:t>
            </a:r>
          </a:p>
          <a:p>
            <a:pPr marL="741363" lvl="1" indent="-284163">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until (CONDITION) {BLOCK}</a:t>
            </a:r>
          </a:p>
          <a:p>
            <a:pPr marL="741363" lvl="1" indent="-284163">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do {BLOCK} until (CONDITION) </a:t>
            </a:r>
          </a:p>
          <a:p>
            <a:pPr marL="741363" lvl="1" indent="-284163">
              <a:spcBef>
                <a:spcPts val="450"/>
              </a:spcBef>
              <a:buClr>
                <a:srgbClr val="009900"/>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009900"/>
                </a:solidFill>
              </a:rPr>
              <a:t>for (INITIALIZATION; CONDITION; RE-INITIALIZATION) {BLOCK}) </a:t>
            </a:r>
          </a:p>
          <a:p>
            <a:pPr marL="741363" lvl="1" indent="-284163">
              <a:spcBef>
                <a:spcPts val="450"/>
              </a:spcBef>
              <a:buClr>
                <a:srgbClr val="808080"/>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for VAR (LIST) {BLOCK}) </a:t>
            </a:r>
          </a:p>
          <a:p>
            <a:pPr marL="741363" lvl="1" indent="-284163">
              <a:spcBef>
                <a:spcPts val="450"/>
              </a:spcBef>
              <a:buClr>
                <a:srgbClr val="808080"/>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foreach VAR (LIST) {BLOCK}) </a:t>
            </a:r>
          </a:p>
        </p:txBody>
      </p:sp>
      <p:sp>
        <p:nvSpPr>
          <p:cNvPr id="6147" name="AutoShape 3"/>
          <p:cNvSpPr>
            <a:spLocks/>
          </p:cNvSpPr>
          <p:nvPr/>
        </p:nvSpPr>
        <p:spPr bwMode="auto">
          <a:xfrm>
            <a:off x="4724400" y="5334000"/>
            <a:ext cx="76200" cy="685800"/>
          </a:xfrm>
          <a:prstGeom prst="rightBrace">
            <a:avLst>
              <a:gd name="adj1" fmla="val 75000"/>
              <a:gd name="adj2" fmla="val 50000"/>
            </a:avLst>
          </a:prstGeom>
          <a:noFill/>
          <a:ln w="9360">
            <a:solidFill>
              <a:srgbClr val="808080"/>
            </a:solidFill>
            <a:miter lim="800000"/>
            <a:headEnd/>
            <a:tailEnd/>
          </a:ln>
          <a:effectLst/>
        </p:spPr>
        <p:txBody>
          <a:bodyPr wrap="none" anchor="ctr">
            <a:prstTxWarp prst="textNoShape">
              <a:avLst/>
            </a:prstTxWarp>
          </a:bodyPr>
          <a:lstStyle/>
          <a:p>
            <a:endParaRPr lang="en-US"/>
          </a:p>
        </p:txBody>
      </p:sp>
      <p:sp>
        <p:nvSpPr>
          <p:cNvPr id="6148" name="Text Box 4"/>
          <p:cNvSpPr txBox="1">
            <a:spLocks noChangeArrowheads="1"/>
          </p:cNvSpPr>
          <p:nvPr/>
        </p:nvSpPr>
        <p:spPr bwMode="auto">
          <a:xfrm>
            <a:off x="4846638" y="5537200"/>
            <a:ext cx="2947987" cy="276225"/>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808080"/>
                </a:solidFill>
                <a:ea typeface="ＭＳ Ｐゴシック" charset="-128"/>
                <a:cs typeface="ＭＳ Ｐゴシック" charset="-128"/>
              </a:rPr>
              <a:t>these work on the arrays, we'll see later!!</a:t>
            </a:r>
          </a:p>
        </p:txBody>
      </p:sp>
      <p:sp>
        <p:nvSpPr>
          <p:cNvPr id="6149" name="Line 5"/>
          <p:cNvSpPr>
            <a:spLocks noChangeShapeType="1"/>
          </p:cNvSpPr>
          <p:nvPr/>
        </p:nvSpPr>
        <p:spPr bwMode="auto">
          <a:xfrm>
            <a:off x="4724400" y="3886200"/>
            <a:ext cx="1066800" cy="228600"/>
          </a:xfrm>
          <a:prstGeom prst="line">
            <a:avLst/>
          </a:prstGeom>
          <a:noFill/>
          <a:ln w="9360">
            <a:solidFill>
              <a:srgbClr val="808080"/>
            </a:solidFill>
            <a:miter lim="800000"/>
            <a:headEnd type="triangle" w="med" len="med"/>
            <a:tailEnd/>
          </a:ln>
          <a:effectLst/>
        </p:spPr>
        <p:txBody>
          <a:bodyPr>
            <a:prstTxWarp prst="textNoShape">
              <a:avLst/>
            </a:prstTxWarp>
          </a:bodyPr>
          <a:lstStyle/>
          <a:p>
            <a:endParaRPr lang="en-US"/>
          </a:p>
        </p:txBody>
      </p:sp>
      <p:sp>
        <p:nvSpPr>
          <p:cNvPr id="6150" name="Line 6"/>
          <p:cNvSpPr>
            <a:spLocks noChangeShapeType="1"/>
          </p:cNvSpPr>
          <p:nvPr/>
        </p:nvSpPr>
        <p:spPr bwMode="auto">
          <a:xfrm flipV="1">
            <a:off x="5105400" y="4418013"/>
            <a:ext cx="762000" cy="612775"/>
          </a:xfrm>
          <a:prstGeom prst="line">
            <a:avLst/>
          </a:prstGeom>
          <a:noFill/>
          <a:ln w="9360">
            <a:solidFill>
              <a:srgbClr val="808080"/>
            </a:solidFill>
            <a:miter lim="800000"/>
            <a:headEnd type="triangle" w="med" len="med"/>
            <a:tailEnd/>
          </a:ln>
          <a:effectLst/>
        </p:spPr>
        <p:txBody>
          <a:bodyPr>
            <a:prstTxWarp prst="textNoShape">
              <a:avLst/>
            </a:prstTxWarp>
          </a:bodyPr>
          <a:lstStyle/>
          <a:p>
            <a:endParaRPr lang="en-US"/>
          </a:p>
        </p:txBody>
      </p:sp>
      <p:sp>
        <p:nvSpPr>
          <p:cNvPr id="6151" name="Rectangle 7"/>
          <p:cNvSpPr>
            <a:spLocks noChangeArrowheads="1"/>
          </p:cNvSpPr>
          <p:nvPr/>
        </p:nvSpPr>
        <p:spPr bwMode="auto">
          <a:xfrm>
            <a:off x="5868988" y="4038600"/>
            <a:ext cx="1611312" cy="276225"/>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9900"/>
                </a:solidFill>
                <a:ea typeface="ＭＳ Ｐゴシック" charset="-128"/>
                <a:cs typeface="ＭＳ Ｐゴシック" charset="-128"/>
              </a:rPr>
              <a:t>more frequently seen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While Loop</a:t>
            </a:r>
          </a:p>
        </p:txBody>
      </p:sp>
      <p:sp>
        <p:nvSpPr>
          <p:cNvPr id="7170" name="Rectangle 2"/>
          <p:cNvSpPr>
            <a:spLocks noGrp="1" noChangeArrowheads="1"/>
          </p:cNvSpPr>
          <p:nvPr>
            <p:ph type="body" idx="1"/>
          </p:nvPr>
        </p:nvSpPr>
        <p:spPr>
          <a:xfrm>
            <a:off x="685800" y="1981200"/>
            <a:ext cx="7772400" cy="428625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The while loop first tests the condition:</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t>if true, it executes the block and then returns to the conditional to repeat the process</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t>if false, it does nothing, and the loop is over </a:t>
            </a:r>
          </a:p>
          <a:p>
            <a:pPr marL="341313" indent="-341313">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dirty="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Example:</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dirty="0"/>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t>	</a:t>
            </a:r>
            <a:r>
              <a:rPr lang="en-US" sz="2000" dirty="0">
                <a:solidFill>
                  <a:srgbClr val="808080"/>
                </a:solidFill>
              </a:rPr>
              <a:t>$</a:t>
            </a:r>
            <a:r>
              <a:rPr lang="en-US" sz="2000" dirty="0" err="1">
                <a:solidFill>
                  <a:srgbClr val="808080"/>
                </a:solidFill>
              </a:rPr>
              <a:t>i</a:t>
            </a:r>
            <a:r>
              <a:rPr lang="en-US" sz="2000" dirty="0">
                <a:solidFill>
                  <a:srgbClr val="808080"/>
                </a:solidFill>
              </a:rPr>
              <a:t> = 1;</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while ($</a:t>
            </a:r>
            <a:r>
              <a:rPr lang="en-US" sz="2000" dirty="0" err="1">
                <a:solidFill>
                  <a:srgbClr val="808080"/>
                </a:solidFill>
              </a:rPr>
              <a:t>i</a:t>
            </a:r>
            <a:r>
              <a:rPr lang="en-US" sz="2000" dirty="0">
                <a:solidFill>
                  <a:srgbClr val="808080"/>
                </a:solidFill>
              </a:rPr>
              <a:t> &lt;= 1000) {</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print "$</a:t>
            </a:r>
            <a:r>
              <a:rPr lang="en-US" sz="2000" dirty="0" err="1">
                <a:solidFill>
                  <a:srgbClr val="808080"/>
                </a:solidFill>
              </a:rPr>
              <a:t>i\n</a:t>
            </a:r>
            <a:r>
              <a:rPr lang="en-US" sz="2000" dirty="0">
                <a:solidFill>
                  <a:srgbClr val="808080"/>
                </a:solidFill>
              </a:rPr>
              <a:t>";</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u="sng" dirty="0">
                <a:solidFill>
                  <a:srgbClr val="808080"/>
                </a:solidFill>
              </a:rPr>
              <a:t>	$</a:t>
            </a:r>
            <a:r>
              <a:rPr lang="en-US" sz="2000" u="sng" dirty="0" err="1">
                <a:solidFill>
                  <a:srgbClr val="808080"/>
                </a:solidFill>
              </a:rPr>
              <a:t>i</a:t>
            </a:r>
            <a:r>
              <a:rPr lang="en-US" sz="2000" u="sng" dirty="0">
                <a:solidFill>
                  <a:srgbClr val="808080"/>
                </a:solidFill>
              </a:rPr>
              <a:t>++;</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a:t>
            </a:r>
          </a:p>
        </p:txBody>
      </p:sp>
      <p:sp>
        <p:nvSpPr>
          <p:cNvPr id="7171" name="Rectangle 3"/>
          <p:cNvSpPr>
            <a:spLocks noChangeArrowheads="1"/>
          </p:cNvSpPr>
          <p:nvPr/>
        </p:nvSpPr>
        <p:spPr bwMode="auto">
          <a:xfrm>
            <a:off x="5262563" y="228600"/>
            <a:ext cx="3641725" cy="368300"/>
          </a:xfrm>
          <a:prstGeom prst="rect">
            <a:avLst/>
          </a:prstGeom>
          <a:noFill/>
          <a:ln w="9525">
            <a:noFill/>
            <a:round/>
            <a:headEnd/>
            <a:tailEnd/>
          </a:ln>
          <a:effectLst/>
        </p:spPr>
        <p:txBody>
          <a:bodyPr wrap="none" lIns="90000" tIns="46800" rIns="90000" bIns="46800">
            <a:prstTxWarp prst="textNoShape">
              <a:avLst/>
            </a:prstTxWarp>
            <a:spAutoFit/>
          </a:bodyPr>
          <a:lstStyle/>
          <a:p>
            <a:pPr marL="457200" lvl="1" indent="0" eaLnBrk="1" hangingPunct="1">
              <a:spcBef>
                <a:spcPts val="450"/>
              </a:spcBef>
              <a:buClrTx/>
              <a:buFontTx/>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1800">
                <a:solidFill>
                  <a:srgbClr val="808080"/>
                </a:solidFill>
                <a:ea typeface="ＭＳ Ｐゴシック" charset="-128"/>
                <a:cs typeface="ＭＳ Ｐゴシック" charset="-128"/>
              </a:rPr>
              <a:t>while (CONDITION) {BLOCK}</a:t>
            </a:r>
          </a:p>
        </p:txBody>
      </p:sp>
      <p:sp>
        <p:nvSpPr>
          <p:cNvPr id="7172" name="Line 4"/>
          <p:cNvSpPr>
            <a:spLocks noChangeShapeType="1"/>
          </p:cNvSpPr>
          <p:nvPr/>
        </p:nvSpPr>
        <p:spPr bwMode="auto">
          <a:xfrm flipH="1" flipV="1">
            <a:off x="2132013" y="5865813"/>
            <a:ext cx="231775" cy="155575"/>
          </a:xfrm>
          <a:prstGeom prst="line">
            <a:avLst/>
          </a:prstGeom>
          <a:noFill/>
          <a:ln w="9360">
            <a:solidFill>
              <a:srgbClr val="009900"/>
            </a:solidFill>
            <a:miter lim="800000"/>
            <a:headEnd/>
            <a:tailEnd type="triangle" w="med" len="med"/>
          </a:ln>
          <a:effectLst/>
        </p:spPr>
        <p:txBody>
          <a:bodyPr>
            <a:prstTxWarp prst="textNoShape">
              <a:avLst/>
            </a:prstTxWarp>
          </a:bodyPr>
          <a:lstStyle/>
          <a:p>
            <a:endParaRPr lang="en-US"/>
          </a:p>
        </p:txBody>
      </p:sp>
      <p:sp>
        <p:nvSpPr>
          <p:cNvPr id="7173" name="Rectangle 5"/>
          <p:cNvSpPr>
            <a:spLocks noChangeArrowheads="1"/>
          </p:cNvSpPr>
          <p:nvPr/>
        </p:nvSpPr>
        <p:spPr bwMode="auto">
          <a:xfrm>
            <a:off x="2362200" y="5943600"/>
            <a:ext cx="3200400" cy="520700"/>
          </a:xfrm>
          <a:prstGeom prst="rect">
            <a:avLst/>
          </a:prstGeom>
          <a:noFill/>
          <a:ln w="9525">
            <a:noFill/>
            <a:round/>
            <a:headEnd/>
            <a:tailEnd/>
          </a:ln>
          <a:effectLst/>
        </p:spPr>
        <p:txBody>
          <a:bodyPr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a:solidFill>
                  <a:srgbClr val="009900"/>
                </a:solidFill>
                <a:ea typeface="ＭＳ Ｐゴシック" charset="-128"/>
                <a:cs typeface="ＭＳ Ｐゴシック" charset="-128"/>
              </a:rPr>
              <a:t>IMP: do not forget to increment the variable</a:t>
            </a:r>
          </a:p>
        </p:txBody>
      </p:sp>
      <p:sp>
        <p:nvSpPr>
          <p:cNvPr id="7174" name="Rectangle 6"/>
          <p:cNvSpPr>
            <a:spLocks noChangeArrowheads="1"/>
          </p:cNvSpPr>
          <p:nvPr/>
        </p:nvSpPr>
        <p:spPr bwMode="auto">
          <a:xfrm>
            <a:off x="4573588" y="4648200"/>
            <a:ext cx="461962" cy="703263"/>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ea typeface="ＭＳ Ｐゴシック" charset="-128"/>
                <a:cs typeface="ＭＳ Ｐゴシック" charset="-128"/>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a:xfrm>
            <a:off x="495361" y="86409"/>
            <a:ext cx="8223840" cy="576060"/>
          </a:xfrm>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900" dirty="0"/>
              <a:t>Exercise 1: </a:t>
            </a:r>
            <a:r>
              <a:rPr lang="en-US" sz="2900" i="1">
                <a:latin typeface="Times New Roman" charset="0"/>
              </a:rPr>
              <a:t>Where</a:t>
            </a:r>
            <a:r>
              <a:rPr lang="en-US" sz="2900" i="1" smtClean="0">
                <a:latin typeface="Times New Roman" charset="0"/>
              </a:rPr>
              <a:t> am I?</a:t>
            </a:r>
            <a:endParaRPr lang="en-US" sz="2900" i="1" dirty="0">
              <a:latin typeface="Times New Roman" charset="0"/>
            </a:endParaRPr>
          </a:p>
        </p:txBody>
      </p:sp>
      <p:sp>
        <p:nvSpPr>
          <p:cNvPr id="18435" name="Rectangle 2"/>
          <p:cNvSpPr>
            <a:spLocks noGrp="1" noChangeArrowheads="1"/>
          </p:cNvSpPr>
          <p:nvPr>
            <p:ph type="body" idx="1"/>
          </p:nvPr>
        </p:nvSpPr>
        <p:spPr>
          <a:xfrm>
            <a:off x="502560" y="676871"/>
            <a:ext cx="8040960" cy="1895239"/>
          </a:xfrm>
        </p:spPr>
        <p:txBody>
          <a:bodyPr/>
          <a:lstStyle/>
          <a:p>
            <a:pPr indent="-308165" algn="ctr">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sz="2000" u="sng" dirty="0"/>
              <a:t>Launch terminal </a:t>
            </a:r>
          </a:p>
          <a:p>
            <a:pPr indent="-308165" algn="ctr">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r>
              <a:rPr lang="en-US" sz="2000" dirty="0"/>
              <a:t>Mac OS 										WINDOWS</a:t>
            </a:r>
          </a:p>
          <a:p>
            <a:pPr indent="-308165" algn="ctr">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sz="2000" dirty="0"/>
          </a:p>
          <a:p>
            <a:pPr indent="-308165">
              <a:buNone/>
              <a:tabLst>
                <a:tab pos="311045" algn="l"/>
                <a:tab pos="413287" algn="l"/>
                <a:tab pos="828013" algn="l"/>
                <a:tab pos="1242739" algn="l"/>
                <a:tab pos="1657465" algn="l"/>
                <a:tab pos="2072191" algn="l"/>
                <a:tab pos="2486917" algn="l"/>
                <a:tab pos="2901643" algn="l"/>
                <a:tab pos="3316369" algn="l"/>
                <a:tab pos="3731096" algn="l"/>
                <a:tab pos="4145822" algn="l"/>
                <a:tab pos="4560548" algn="l"/>
                <a:tab pos="4975274" algn="l"/>
                <a:tab pos="5390000" algn="l"/>
                <a:tab pos="5804726" algn="l"/>
                <a:tab pos="6219452" algn="l"/>
                <a:tab pos="6634178" algn="l"/>
                <a:tab pos="7048904" algn="l"/>
                <a:tab pos="7463631" algn="l"/>
                <a:tab pos="7878357" algn="l"/>
                <a:tab pos="8293083" algn="l"/>
              </a:tabLst>
            </a:pPr>
            <a:endParaRPr lang="en-US" sz="2000" dirty="0"/>
          </a:p>
        </p:txBody>
      </p:sp>
      <p:pic>
        <p:nvPicPr>
          <p:cNvPr id="18436" name="Picture 3"/>
          <p:cNvPicPr>
            <a:picLocks noChangeAspect="1" noChangeArrowheads="1"/>
          </p:cNvPicPr>
          <p:nvPr/>
        </p:nvPicPr>
        <p:blipFill>
          <a:blip r:embed="rId3"/>
          <a:srcRect/>
          <a:stretch>
            <a:fillRect/>
          </a:stretch>
        </p:blipFill>
        <p:spPr bwMode="auto">
          <a:xfrm>
            <a:off x="24481" y="1818911"/>
            <a:ext cx="4620960" cy="420524"/>
          </a:xfrm>
          <a:prstGeom prst="rect">
            <a:avLst/>
          </a:prstGeom>
          <a:noFill/>
          <a:ln w="9525">
            <a:noFill/>
            <a:round/>
            <a:headEnd/>
            <a:tailEnd/>
          </a:ln>
        </p:spPr>
      </p:pic>
      <p:pic>
        <p:nvPicPr>
          <p:cNvPr id="18437" name="Picture 4"/>
          <p:cNvPicPr>
            <a:picLocks noChangeAspect="1" noChangeArrowheads="1"/>
          </p:cNvPicPr>
          <p:nvPr/>
        </p:nvPicPr>
        <p:blipFill>
          <a:blip r:embed="rId4"/>
          <a:srcRect/>
          <a:stretch>
            <a:fillRect/>
          </a:stretch>
        </p:blipFill>
        <p:spPr bwMode="auto">
          <a:xfrm>
            <a:off x="4952160" y="1659054"/>
            <a:ext cx="2678400" cy="3198576"/>
          </a:xfrm>
          <a:prstGeom prst="rect">
            <a:avLst/>
          </a:prstGeom>
          <a:noFill/>
          <a:ln w="9525">
            <a:noFill/>
            <a:round/>
            <a:headEnd/>
            <a:tailEnd/>
          </a:ln>
        </p:spPr>
      </p:pic>
      <p:sp>
        <p:nvSpPr>
          <p:cNvPr id="18438" name="Line 5"/>
          <p:cNvSpPr>
            <a:spLocks noChangeShapeType="1"/>
          </p:cNvSpPr>
          <p:nvPr/>
        </p:nvSpPr>
        <p:spPr bwMode="auto">
          <a:xfrm flipH="1">
            <a:off x="3398401" y="1575526"/>
            <a:ext cx="810720" cy="498292"/>
          </a:xfrm>
          <a:prstGeom prst="line">
            <a:avLst/>
          </a:prstGeom>
          <a:noFill/>
          <a:ln w="9360">
            <a:solidFill>
              <a:srgbClr val="00FFFF"/>
            </a:solidFill>
            <a:round/>
            <a:headEnd/>
            <a:tailEnd type="triangle" w="med" len="med"/>
          </a:ln>
        </p:spPr>
        <p:txBody>
          <a:bodyPr lIns="82945" tIns="41473" rIns="82945" bIns="41473">
            <a:prstTxWarp prst="textNoShape">
              <a:avLst/>
            </a:prstTxWarp>
          </a:bodyPr>
          <a:lstStyle/>
          <a:p>
            <a:endParaRPr lang="en-US"/>
          </a:p>
        </p:txBody>
      </p:sp>
      <p:sp>
        <p:nvSpPr>
          <p:cNvPr id="18439" name="Text Box 6"/>
          <p:cNvSpPr txBox="1">
            <a:spLocks noChangeArrowheads="1"/>
          </p:cNvSpPr>
          <p:nvPr/>
        </p:nvSpPr>
        <p:spPr bwMode="auto">
          <a:xfrm>
            <a:off x="3791520" y="1327820"/>
            <a:ext cx="1036800" cy="312513"/>
          </a:xfrm>
          <a:prstGeom prst="rect">
            <a:avLst/>
          </a:prstGeom>
          <a:noFill/>
          <a:ln w="9525">
            <a:noFill/>
            <a:round/>
            <a:headEnd/>
            <a:tailEnd/>
          </a:ln>
        </p:spPr>
        <p:txBody>
          <a:bodyPr wrap="none" lIns="81639" tIns="40820" rIns="81639" bIns="40820">
            <a:prstTxWarp prst="textNoShape">
              <a:avLst/>
            </a:prstTxWarp>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dirty="0">
                <a:solidFill>
                  <a:srgbClr val="000000"/>
                </a:solidFill>
              </a:rPr>
              <a:t>click here</a:t>
            </a:r>
          </a:p>
        </p:txBody>
      </p:sp>
      <p:sp>
        <p:nvSpPr>
          <p:cNvPr id="18440" name="Line 7"/>
          <p:cNvSpPr>
            <a:spLocks noChangeShapeType="1"/>
          </p:cNvSpPr>
          <p:nvPr/>
        </p:nvSpPr>
        <p:spPr bwMode="auto">
          <a:xfrm>
            <a:off x="4206241" y="1575525"/>
            <a:ext cx="912960" cy="414764"/>
          </a:xfrm>
          <a:prstGeom prst="line">
            <a:avLst/>
          </a:prstGeom>
          <a:noFill/>
          <a:ln w="9360">
            <a:solidFill>
              <a:srgbClr val="00FFFF"/>
            </a:solidFill>
            <a:round/>
            <a:headEnd/>
            <a:tailEnd type="triangle" w="med" len="med"/>
          </a:ln>
        </p:spPr>
        <p:txBody>
          <a:bodyPr lIns="82945" tIns="41473" rIns="82945" bIns="41473">
            <a:prstTxWarp prst="textNoShape">
              <a:avLst/>
            </a:prstTxWarp>
          </a:bodyPr>
          <a:lstStyle/>
          <a:p>
            <a:endParaRPr lang="en-US"/>
          </a:p>
        </p:txBody>
      </p:sp>
      <p:sp>
        <p:nvSpPr>
          <p:cNvPr id="4104" name="Text Box 8"/>
          <p:cNvSpPr txBox="1">
            <a:spLocks noChangeArrowheads="1"/>
          </p:cNvSpPr>
          <p:nvPr/>
        </p:nvSpPr>
        <p:spPr bwMode="auto">
          <a:xfrm>
            <a:off x="502560" y="5072213"/>
            <a:ext cx="8040960" cy="1895239"/>
          </a:xfrm>
          <a:prstGeom prst="rect">
            <a:avLst/>
          </a:prstGeom>
          <a:noFill/>
          <a:ln w="9525">
            <a:noFill/>
            <a:round/>
            <a:headEnd/>
            <a:tailEnd/>
          </a:ln>
          <a:effectLst/>
        </p:spPr>
        <p:txBody>
          <a:bodyPr lIns="149236" tIns="25471" rIns="0" bIns="0">
            <a:prstTxWarp prst="textNoShape">
              <a:avLst/>
            </a:prstTxWarp>
          </a:bodyPr>
          <a:lstStyle/>
          <a:p>
            <a:pPr marL="306725" indent="-288004" algn="ctr">
              <a:spcAft>
                <a:spcPts val="658"/>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r>
              <a:rPr lang="en-US" sz="2000" u="sng" dirty="0">
                <a:solidFill>
                  <a:srgbClr val="000000"/>
                </a:solidFill>
              </a:rPr>
              <a:t>Path</a:t>
            </a:r>
          </a:p>
          <a:p>
            <a:pPr marL="306725" indent="-288004" algn="ctr">
              <a:spcAft>
                <a:spcPts val="658"/>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r>
              <a:rPr lang="en-US" sz="2200" dirty="0" err="1">
                <a:solidFill>
                  <a:srgbClr val="000000"/>
                </a:solidFill>
                <a:effectLst>
                  <a:outerShdw blurRad="38100" dist="38100" dir="2700000" algn="tl">
                    <a:srgbClr val="DDDDDD"/>
                  </a:outerShdw>
                </a:effectLst>
              </a:rPr>
              <a:t>pwd</a:t>
            </a:r>
            <a:r>
              <a:rPr lang="en-US" sz="2200" dirty="0">
                <a:solidFill>
                  <a:srgbClr val="000000"/>
                </a:solidFill>
                <a:effectLst>
                  <a:outerShdw blurRad="38100" dist="38100" dir="2700000" algn="tl">
                    <a:srgbClr val="DDDDDD"/>
                  </a:outerShdw>
                </a:effectLst>
              </a:rPr>
              <a:t>				</a:t>
            </a:r>
            <a:r>
              <a:rPr lang="en-US" i="1" dirty="0">
                <a:solidFill>
                  <a:srgbClr val="000000"/>
                </a:solidFill>
              </a:rPr>
              <a:t>current location		</a:t>
            </a:r>
            <a:r>
              <a:rPr lang="en-US" sz="2200" dirty="0">
                <a:solidFill>
                  <a:srgbClr val="000000"/>
                </a:solidFill>
              </a:rPr>
              <a:t>		</a:t>
            </a:r>
            <a:r>
              <a:rPr lang="en-US" sz="2200" dirty="0" err="1">
                <a:solidFill>
                  <a:srgbClr val="000000"/>
                </a:solidFill>
                <a:effectLst>
                  <a:outerShdw blurRad="38100" dist="38100" dir="2700000" algn="tl">
                    <a:srgbClr val="DDDDDD"/>
                  </a:outerShdw>
                </a:effectLst>
              </a:rPr>
              <a:t>chdir</a:t>
            </a:r>
            <a:endParaRPr lang="en-US" sz="2200" dirty="0">
              <a:solidFill>
                <a:srgbClr val="000000"/>
              </a:solidFill>
              <a:effectLst>
                <a:outerShdw blurRad="38100" dist="38100" dir="2700000" algn="tl">
                  <a:srgbClr val="DDDDDD"/>
                </a:outerShdw>
              </a:effectLst>
            </a:endParaRPr>
          </a:p>
          <a:p>
            <a:pPr marL="306725" indent="-288004" algn="ctr">
              <a:spcAft>
                <a:spcPts val="658"/>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r>
              <a:rPr lang="en-US" sz="2200" dirty="0" err="1">
                <a:solidFill>
                  <a:srgbClr val="000000"/>
                </a:solidFill>
                <a:effectLst>
                  <a:outerShdw blurRad="38100" dist="38100" dir="2700000" algn="tl">
                    <a:srgbClr val="DDDDDD"/>
                  </a:outerShdw>
                </a:effectLst>
              </a:rPr>
              <a:t>ls</a:t>
            </a:r>
            <a:r>
              <a:rPr lang="en-US" sz="2200" dirty="0">
                <a:solidFill>
                  <a:srgbClr val="000000"/>
                </a:solidFill>
                <a:effectLst>
                  <a:outerShdw blurRad="38100" dist="38100" dir="2700000" algn="tl">
                    <a:srgbClr val="DDDDDD"/>
                  </a:outerShdw>
                </a:effectLst>
              </a:rPr>
              <a:t>	 					</a:t>
            </a:r>
            <a:r>
              <a:rPr lang="en-US" i="1" dirty="0">
                <a:solidFill>
                  <a:srgbClr val="000000"/>
                </a:solidFill>
              </a:rPr>
              <a:t>folder content        </a:t>
            </a:r>
            <a:r>
              <a:rPr lang="en-US" sz="2200" dirty="0">
                <a:solidFill>
                  <a:srgbClr val="000000"/>
                </a:solidFill>
                <a:effectLst>
                  <a:outerShdw blurRad="38100" dist="38100" dir="2700000" algn="tl">
                    <a:srgbClr val="DDDDDD"/>
                  </a:outerShdw>
                </a:effectLst>
              </a:rPr>
              <a:t>			dir</a:t>
            </a:r>
          </a:p>
          <a:p>
            <a:pPr marL="306725" indent="-288004" algn="ctr">
              <a:spcAft>
                <a:spcPts val="658"/>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endParaRPr lang="en-US" sz="2200" dirty="0">
              <a:solidFill>
                <a:srgbClr val="000000"/>
              </a:solidFill>
              <a:effectLst>
                <a:outerShdw blurRad="38100" dist="38100" dir="2700000" algn="tl">
                  <a:srgbClr val="DDDDDD"/>
                </a:outerShdw>
              </a:effectLst>
            </a:endParaRPr>
          </a:p>
          <a:p>
            <a:pPr marL="306725" indent="-288004">
              <a:spcAft>
                <a:spcPts val="658"/>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endParaRPr lang="en-US" sz="2000" dirty="0">
              <a:solidFill>
                <a:srgbClr val="000000"/>
              </a:solidFill>
            </a:endParaRPr>
          </a:p>
          <a:p>
            <a:pPr marL="306725" indent="-288004" algn="ctr">
              <a:spcAft>
                <a:spcPts val="1293"/>
              </a:spcAft>
              <a:tabLst>
                <a:tab pos="306725" algn="l"/>
                <a:tab pos="721451" algn="l"/>
                <a:tab pos="1136177" algn="l"/>
                <a:tab pos="1550903" algn="l"/>
                <a:tab pos="1965629" algn="l"/>
                <a:tab pos="2380356" algn="l"/>
                <a:tab pos="2795082" algn="l"/>
                <a:tab pos="3209808" algn="l"/>
                <a:tab pos="3624534" algn="l"/>
                <a:tab pos="4039260" algn="l"/>
                <a:tab pos="4453986" algn="l"/>
                <a:tab pos="4868712" algn="l"/>
                <a:tab pos="5283438" algn="l"/>
                <a:tab pos="5698165" algn="l"/>
                <a:tab pos="6112891" algn="l"/>
                <a:tab pos="6527617" algn="l"/>
                <a:tab pos="6942343" algn="l"/>
                <a:tab pos="7357069" algn="l"/>
                <a:tab pos="7771795" algn="l"/>
                <a:tab pos="8186521" algn="l"/>
                <a:tab pos="8601247" algn="l"/>
              </a:tabLst>
              <a:defRPr/>
            </a:pPr>
            <a:endParaRPr lang="en-US" sz="2000" dirty="0">
              <a:solidFill>
                <a:srgbClr val="000000"/>
              </a:solidFill>
            </a:endParaRPr>
          </a:p>
        </p:txBody>
      </p:sp>
      <p:pic>
        <p:nvPicPr>
          <p:cNvPr id="18442" name="Picture 9"/>
          <p:cNvPicPr>
            <a:picLocks noChangeAspect="1" noChangeArrowheads="1"/>
          </p:cNvPicPr>
          <p:nvPr/>
        </p:nvPicPr>
        <p:blipFill>
          <a:blip r:embed="rId5"/>
          <a:srcRect/>
          <a:stretch>
            <a:fillRect/>
          </a:stretch>
        </p:blipFill>
        <p:spPr bwMode="auto">
          <a:xfrm>
            <a:off x="377280" y="2374810"/>
            <a:ext cx="3718080" cy="2226474"/>
          </a:xfrm>
          <a:prstGeom prst="rect">
            <a:avLst/>
          </a:prstGeom>
          <a:noFill/>
          <a:ln w="9525">
            <a:noFill/>
            <a:round/>
            <a:headEnd/>
            <a:tailEnd/>
          </a:ln>
        </p:spPr>
      </p:pic>
      <p:pic>
        <p:nvPicPr>
          <p:cNvPr id="18443" name="Picture 10"/>
          <p:cNvPicPr>
            <a:picLocks noChangeAspect="1" noChangeArrowheads="1"/>
          </p:cNvPicPr>
          <p:nvPr/>
        </p:nvPicPr>
        <p:blipFill>
          <a:blip r:embed="rId6"/>
          <a:srcRect/>
          <a:stretch>
            <a:fillRect/>
          </a:stretch>
        </p:blipFill>
        <p:spPr bwMode="auto">
          <a:xfrm>
            <a:off x="5806080" y="2903346"/>
            <a:ext cx="3234240" cy="2157346"/>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Code Layout</a:t>
            </a:r>
          </a:p>
        </p:txBody>
      </p:sp>
      <p:sp>
        <p:nvSpPr>
          <p:cNvPr id="8194" name="Rectangle 2"/>
          <p:cNvSpPr>
            <a:spLocks noGrp="1" noChangeArrowheads="1"/>
          </p:cNvSpPr>
          <p:nvPr>
            <p:ph type="body" idx="1"/>
          </p:nvPr>
        </p:nvSpPr>
        <p:spPr>
          <a:xfrm>
            <a:off x="685800" y="1981200"/>
            <a:ext cx="3810000" cy="4957763"/>
          </a:xfrm>
          <a:ln/>
        </p:spPr>
        <p:txBody>
          <a:bodyPr/>
          <a:lstStyle/>
          <a:p>
            <a:pPr marL="341313" indent="-341313">
              <a:lnSpc>
                <a:spcPct val="90000"/>
              </a:lnSpc>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Format A</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while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if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print "$i\n";</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solidFill>
                <a:srgbClr val="808080"/>
              </a:solidFill>
            </a:endParaRP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solidFill>
                <a:srgbClr val="808080"/>
              </a:solidFill>
            </a:endParaRP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solidFill>
                <a:srgbClr val="808080"/>
              </a:solidFill>
            </a:endParaRPr>
          </a:p>
          <a:p>
            <a:pPr marL="341313" indent="-341313">
              <a:lnSpc>
                <a:spcPct val="90000"/>
              </a:lnSpc>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Format B</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while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if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print "$i\n";</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1600">
              <a:solidFill>
                <a:srgbClr val="808080"/>
              </a:solidFill>
            </a:endParaRPr>
          </a:p>
        </p:txBody>
      </p:sp>
      <p:sp>
        <p:nvSpPr>
          <p:cNvPr id="8195" name="Rectangle 3"/>
          <p:cNvSpPr>
            <a:spLocks noGrp="1" noChangeArrowheads="1"/>
          </p:cNvSpPr>
          <p:nvPr>
            <p:ph type="body" idx="2"/>
          </p:nvPr>
        </p:nvSpPr>
        <p:spPr>
          <a:xfrm>
            <a:off x="4648200" y="1981200"/>
            <a:ext cx="3810000" cy="4114800"/>
          </a:xfrm>
          <a:ln/>
        </p:spPr>
        <p:txBody>
          <a:bodyPr/>
          <a:lstStyle/>
          <a:p>
            <a:pPr marL="341313" indent="-341313">
              <a:lnSpc>
                <a:spcPct val="90000"/>
              </a:lnSpc>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Format C</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while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if ($i) </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		     print "$i\n";</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solidFill>
                <a:srgbClr val="808080"/>
              </a:solidFill>
            </a:endParaRPr>
          </a:p>
          <a:p>
            <a:pPr marL="341313" indent="-341313">
              <a:lnSpc>
                <a:spcPct val="90000"/>
              </a:lnSpc>
              <a:spcBef>
                <a:spcPts val="45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Format D</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solidFill>
                  <a:srgbClr val="808080"/>
                </a:solidFill>
              </a:rPr>
              <a:t>while($i){if($i){print "$i\n";}}</a:t>
            </a:r>
          </a:p>
          <a:p>
            <a:pPr lvl="1" indent="-28416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1600"/>
          </a:p>
          <a:p>
            <a:pPr marL="341313" indent="-341313">
              <a:spcBef>
                <a:spcPts val="4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1600"/>
          </a:p>
        </p:txBody>
      </p:sp>
      <p:pic>
        <p:nvPicPr>
          <p:cNvPr id="8196" name="Picture 4"/>
          <p:cNvPicPr>
            <a:picLocks noChangeAspect="1" noChangeArrowheads="1"/>
          </p:cNvPicPr>
          <p:nvPr/>
        </p:nvPicPr>
        <p:blipFill>
          <a:blip r:embed="rId3"/>
          <a:srcRect/>
          <a:stretch>
            <a:fillRect/>
          </a:stretch>
        </p:blipFill>
        <p:spPr bwMode="auto">
          <a:xfrm>
            <a:off x="2438400" y="1754188"/>
            <a:ext cx="990600" cy="985837"/>
          </a:xfrm>
          <a:prstGeom prst="rect">
            <a:avLst/>
          </a:prstGeom>
          <a:noFill/>
          <a:ln w="9525">
            <a:noFill/>
            <a:round/>
            <a:headEnd/>
            <a:tailEnd/>
          </a:ln>
          <a:effectLst/>
        </p:spPr>
      </p:pic>
      <p:pic>
        <p:nvPicPr>
          <p:cNvPr id="8197" name="Picture 5"/>
          <p:cNvPicPr>
            <a:picLocks noChangeAspect="1" noChangeArrowheads="1"/>
          </p:cNvPicPr>
          <p:nvPr/>
        </p:nvPicPr>
        <p:blipFill>
          <a:blip r:embed="rId3"/>
          <a:srcRect/>
          <a:stretch>
            <a:fillRect/>
          </a:stretch>
        </p:blipFill>
        <p:spPr bwMode="auto">
          <a:xfrm>
            <a:off x="2438400" y="4192588"/>
            <a:ext cx="990600" cy="985837"/>
          </a:xfrm>
          <a:prstGeom prst="rect">
            <a:avLst/>
          </a:prstGeom>
          <a:noFill/>
          <a:ln w="9525">
            <a:noFill/>
            <a:round/>
            <a:headEnd/>
            <a:tailEnd/>
          </a:ln>
          <a:effectLst/>
        </p:spPr>
      </p:pic>
      <p:sp>
        <p:nvSpPr>
          <p:cNvPr id="8198" name="Text Box 6"/>
          <p:cNvSpPr txBox="1">
            <a:spLocks noChangeArrowheads="1"/>
          </p:cNvSpPr>
          <p:nvPr/>
        </p:nvSpPr>
        <p:spPr bwMode="auto">
          <a:xfrm>
            <a:off x="5410200" y="1905000"/>
            <a:ext cx="2057400" cy="1557338"/>
          </a:xfrm>
          <a:prstGeom prst="rect">
            <a:avLst/>
          </a:prstGeom>
          <a:noFill/>
          <a:ln w="9525">
            <a:noFill/>
            <a:round/>
            <a:headEnd/>
            <a:tailEnd/>
          </a:ln>
          <a:effectLst/>
        </p:spPr>
        <p:txBody>
          <a:bodyPr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600">
                <a:solidFill>
                  <a:srgbClr val="FF0000"/>
                </a:solidFill>
                <a:ea typeface="ＭＳ Ｐゴシック" charset="-128"/>
                <a:cs typeface="ＭＳ Ｐゴシック" charset="-128"/>
              </a:rPr>
              <a:t>x</a:t>
            </a:r>
          </a:p>
        </p:txBody>
      </p:sp>
      <p:sp>
        <p:nvSpPr>
          <p:cNvPr id="8199" name="Text Box 7"/>
          <p:cNvSpPr txBox="1">
            <a:spLocks noChangeArrowheads="1"/>
          </p:cNvSpPr>
          <p:nvPr/>
        </p:nvSpPr>
        <p:spPr bwMode="auto">
          <a:xfrm>
            <a:off x="5410200" y="3930650"/>
            <a:ext cx="2057400" cy="1557338"/>
          </a:xfrm>
          <a:prstGeom prst="rect">
            <a:avLst/>
          </a:prstGeom>
          <a:noFill/>
          <a:ln w="9525">
            <a:noFill/>
            <a:round/>
            <a:headEnd/>
            <a:tailEnd/>
          </a:ln>
          <a:effectLst/>
        </p:spPr>
        <p:txBody>
          <a:bodyPr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600">
                <a:solidFill>
                  <a:srgbClr val="FF0000"/>
                </a:solidFill>
                <a:ea typeface="ＭＳ Ｐゴシック" charset="-128"/>
                <a:cs typeface="ＭＳ Ｐゴシック" charset="-128"/>
              </a:rPr>
              <a:t>x</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fill="hold" nodeType="clickEffect">
                                  <p:stCondLst>
                                    <p:cond delay="0"/>
                                  </p:stCondLst>
                                  <p:childTnLst>
                                    <p:set>
                                      <p:cBhvr additive="repl">
                                        <p:cTn id="6" dur="1" fill="hold">
                                          <p:stCondLst>
                                            <p:cond delay="0"/>
                                          </p:stCondLst>
                                        </p:cTn>
                                        <p:tgtEl>
                                          <p:spTgt spid="8196"/>
                                        </p:tgtEl>
                                        <p:attrNameLst>
                                          <p:attrName>style.visibility</p:attrName>
                                        </p:attrNameLst>
                                      </p:cBhvr>
                                      <p:to>
                                        <p:strVal val="visible"/>
                                      </p:to>
                                    </p:set>
                                    <p:animEffect transition="in" filter="dissolve">
                                      <p:cBhvr additive="repl">
                                        <p:cTn id="7" dur="500"/>
                                        <p:tgtEl>
                                          <p:spTgt spid="819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nodeType="clickEffect">
                                  <p:stCondLst>
                                    <p:cond delay="0"/>
                                  </p:stCondLst>
                                  <p:childTnLst>
                                    <p:set>
                                      <p:cBhvr additive="repl">
                                        <p:cTn id="11" dur="1" fill="hold">
                                          <p:stCondLst>
                                            <p:cond delay="0"/>
                                          </p:stCondLst>
                                        </p:cTn>
                                        <p:tgtEl>
                                          <p:spTgt spid="8197"/>
                                        </p:tgtEl>
                                        <p:attrNameLst>
                                          <p:attrName>style.visibility</p:attrName>
                                        </p:attrNameLst>
                                      </p:cBhvr>
                                      <p:to>
                                        <p:strVal val="visible"/>
                                      </p:to>
                                    </p:set>
                                    <p:animEffect transition="in" filter="dissolve">
                                      <p:cBhvr additive="repl">
                                        <p:cTn id="12" dur="500"/>
                                        <p:tgtEl>
                                          <p:spTgt spid="819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additive="repl">
                                        <p:cTn id="16" dur="1" fill="hold">
                                          <p:stCondLst>
                                            <p:cond delay="0"/>
                                          </p:stCondLst>
                                        </p:cTn>
                                        <p:tgtEl>
                                          <p:spTgt spid="819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additive="repl">
                                        <p:cTn id="20" dur="1" fill="hold">
                                          <p:stCondLst>
                                            <p:cond delay="0"/>
                                          </p:stCondLst>
                                        </p:cTn>
                                        <p:tgtEl>
                                          <p:spTgt spid="81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Do-while Loop</a:t>
            </a:r>
          </a:p>
        </p:txBody>
      </p:sp>
      <p:sp>
        <p:nvSpPr>
          <p:cNvPr id="9218" name="Rectangle 2"/>
          <p:cNvSpPr>
            <a:spLocks noGrp="1" noChangeArrowheads="1"/>
          </p:cNvSpPr>
          <p:nvPr>
            <p:ph type="body" idx="1"/>
          </p:nvPr>
        </p:nvSpPr>
        <p:spPr>
          <a:xfrm>
            <a:off x="685800" y="1981200"/>
            <a:ext cx="7772400" cy="4156075"/>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In the </a:t>
            </a:r>
            <a:r>
              <a:rPr lang="en-US" sz="2400" i="1"/>
              <a:t>do-while</a:t>
            </a:r>
            <a:r>
              <a:rPr lang="en-US" sz="2400"/>
              <a:t> loop, the block is executed before the conditional test, and the test succeeds while the condition is true</a:t>
            </a:r>
          </a:p>
          <a:p>
            <a:pPr marL="341313" indent="-341313">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Example:</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	</a:t>
            </a:r>
            <a:r>
              <a:rPr lang="en-US" sz="1800">
                <a:solidFill>
                  <a:srgbClr val="808080"/>
                </a:solidFill>
              </a:rPr>
              <a:t>$i = 1000;</a:t>
            </a:r>
          </a:p>
          <a:p>
            <a:pPr marL="341313" indent="-3413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do {</a:t>
            </a:r>
          </a:p>
          <a:p>
            <a:pPr marL="341313" indent="-3413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print "$i\n";</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$i--;</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while ($i);</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1800">
              <a:solidFill>
                <a:srgbClr val="808080"/>
              </a:solidFill>
            </a:endParaRPr>
          </a:p>
        </p:txBody>
      </p:sp>
      <p:sp>
        <p:nvSpPr>
          <p:cNvPr id="9219" name="Rectangle 3"/>
          <p:cNvSpPr>
            <a:spLocks noChangeArrowheads="1"/>
          </p:cNvSpPr>
          <p:nvPr/>
        </p:nvSpPr>
        <p:spPr bwMode="auto">
          <a:xfrm>
            <a:off x="5026025" y="212725"/>
            <a:ext cx="3889375" cy="398463"/>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808080"/>
                </a:solidFill>
                <a:ea typeface="ＭＳ Ｐゴシック" charset="-128"/>
                <a:cs typeface="ＭＳ Ｐゴシック" charset="-128"/>
              </a:rPr>
              <a:t>do {BLOCK} while (CONDITION)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Until Loop</a:t>
            </a:r>
          </a:p>
        </p:txBody>
      </p:sp>
      <p:sp>
        <p:nvSpPr>
          <p:cNvPr id="10242" name="Rectangle 2"/>
          <p:cNvSpPr>
            <a:spLocks noGrp="1" noChangeArrowheads="1"/>
          </p:cNvSpPr>
          <p:nvPr>
            <p:ph type="body" idx="1"/>
          </p:nvPr>
        </p:nvSpPr>
        <p:spPr>
          <a:xfrm>
            <a:off x="685800" y="1981200"/>
            <a:ext cx="7772400" cy="4443413"/>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Until loop is used to loop through a designated block of code until a specific condition is met (evaluated as true)</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It is the logical opposite of the </a:t>
            </a:r>
            <a:r>
              <a:rPr lang="en-US" sz="2400" i="1" dirty="0"/>
              <a:t>while</a:t>
            </a:r>
            <a:r>
              <a:rPr lang="en-US" sz="2400" dirty="0"/>
              <a:t> loop</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	</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Example:</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	</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	</a:t>
            </a:r>
            <a:r>
              <a:rPr lang="en-US" sz="2000" dirty="0">
                <a:solidFill>
                  <a:srgbClr val="808080"/>
                </a:solidFill>
              </a:rPr>
              <a:t>$</a:t>
            </a:r>
            <a:r>
              <a:rPr lang="en-US" sz="2000" dirty="0" err="1">
                <a:solidFill>
                  <a:srgbClr val="808080"/>
                </a:solidFill>
              </a:rPr>
              <a:t>i</a:t>
            </a:r>
            <a:r>
              <a:rPr lang="en-US" sz="2000" dirty="0">
                <a:solidFill>
                  <a:srgbClr val="808080"/>
                </a:solidFill>
              </a:rPr>
              <a:t> = 3;</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until </a:t>
            </a:r>
            <a:r>
              <a:rPr lang="en-US" sz="2000" dirty="0" smtClean="0">
                <a:solidFill>
                  <a:srgbClr val="808080"/>
                </a:solidFill>
              </a:rPr>
              <a:t>(!$</a:t>
            </a:r>
            <a:r>
              <a:rPr lang="en-US" sz="2000" dirty="0" err="1">
                <a:solidFill>
                  <a:srgbClr val="808080"/>
                </a:solidFill>
              </a:rPr>
              <a:t>i</a:t>
            </a:r>
            <a:r>
              <a:rPr lang="en-US" sz="2000" dirty="0">
                <a:solidFill>
                  <a:srgbClr val="808080"/>
                </a:solidFill>
              </a:rPr>
              <a:t>)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print "$</a:t>
            </a:r>
            <a:r>
              <a:rPr lang="en-US" sz="2000" dirty="0" err="1">
                <a:solidFill>
                  <a:srgbClr val="808080"/>
                </a:solidFill>
              </a:rPr>
              <a:t>i\n</a:t>
            </a:r>
            <a:r>
              <a:rPr lang="en-US" sz="2000" dirty="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a:t>
            </a:r>
            <a:r>
              <a:rPr lang="en-US" sz="2000" dirty="0" err="1">
                <a:solidFill>
                  <a:srgbClr val="808080"/>
                </a:solidFill>
              </a:rPr>
              <a:t>i</a:t>
            </a:r>
            <a:r>
              <a:rPr lang="en-US" sz="2000" dirty="0">
                <a:solidFill>
                  <a:srgbClr val="808080"/>
                </a:solidFill>
              </a:rPr>
              <a:t>--;</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a:solidFill>
                  <a:srgbClr val="808080"/>
                </a:solidFill>
              </a:rPr>
              <a:t>	}</a:t>
            </a:r>
          </a:p>
        </p:txBody>
      </p:sp>
      <p:sp>
        <p:nvSpPr>
          <p:cNvPr id="10243" name="Rectangle 3"/>
          <p:cNvSpPr>
            <a:spLocks noChangeArrowheads="1"/>
          </p:cNvSpPr>
          <p:nvPr/>
        </p:nvSpPr>
        <p:spPr bwMode="auto">
          <a:xfrm>
            <a:off x="5260975" y="228600"/>
            <a:ext cx="3543300" cy="368300"/>
          </a:xfrm>
          <a:prstGeom prst="rect">
            <a:avLst/>
          </a:prstGeom>
          <a:noFill/>
          <a:ln w="9525">
            <a:noFill/>
            <a:round/>
            <a:headEnd/>
            <a:tailEnd/>
          </a:ln>
          <a:effectLst/>
        </p:spPr>
        <p:txBody>
          <a:bodyPr wrap="none" lIns="90000" tIns="46800" rIns="90000" bIns="46800">
            <a:prstTxWarp prst="textNoShape">
              <a:avLst/>
            </a:prstTxWarp>
            <a:spAutoFit/>
          </a:bodyPr>
          <a:lstStyle/>
          <a:p>
            <a:pPr marL="457200" lvl="1" indent="0" eaLnBrk="1" hangingPunct="1">
              <a:spcBef>
                <a:spcPts val="450"/>
              </a:spcBef>
              <a:buClrTx/>
              <a:buFontTx/>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1800">
                <a:solidFill>
                  <a:srgbClr val="808080"/>
                </a:solidFill>
                <a:ea typeface="ＭＳ Ｐゴシック" charset="-128"/>
                <a:cs typeface="ＭＳ Ｐゴシック" charset="-128"/>
              </a:rPr>
              <a:t>until (CONDITION) {BLOCK}</a:t>
            </a:r>
          </a:p>
        </p:txBody>
      </p:sp>
      <p:sp>
        <p:nvSpPr>
          <p:cNvPr id="10244" name="Rectangle 4"/>
          <p:cNvSpPr>
            <a:spLocks noChangeArrowheads="1"/>
          </p:cNvSpPr>
          <p:nvPr/>
        </p:nvSpPr>
        <p:spPr bwMode="auto">
          <a:xfrm>
            <a:off x="4268788" y="4759325"/>
            <a:ext cx="461962" cy="703263"/>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ea typeface="ＭＳ Ｐゴシック" charset="-128"/>
                <a:cs typeface="ＭＳ Ｐゴシック" charset="-128"/>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Do-Until Loop</a:t>
            </a:r>
          </a:p>
        </p:txBody>
      </p:sp>
      <p:sp>
        <p:nvSpPr>
          <p:cNvPr id="11266"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In the </a:t>
            </a:r>
            <a:r>
              <a:rPr lang="en-US" sz="2400" i="1"/>
              <a:t>do-until</a:t>
            </a:r>
            <a:r>
              <a:rPr lang="en-US" sz="2400"/>
              <a:t> loop, the block is executed before the conditional test, and the test succeeds until the condition is true</a:t>
            </a:r>
          </a:p>
          <a:p>
            <a:pPr marL="341313" indent="-341313">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Example:</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	</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	</a:t>
            </a:r>
            <a:r>
              <a:rPr lang="en-US" sz="2000">
                <a:solidFill>
                  <a:srgbClr val="808080"/>
                </a:solidFill>
              </a:rPr>
              <a:t>$i = 3;</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do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print "$i\n";</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$i--;</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 until ($i);</a:t>
            </a:r>
          </a:p>
        </p:txBody>
      </p:sp>
      <p:sp>
        <p:nvSpPr>
          <p:cNvPr id="11267" name="Rectangle 3"/>
          <p:cNvSpPr>
            <a:spLocks noChangeArrowheads="1"/>
          </p:cNvSpPr>
          <p:nvPr/>
        </p:nvSpPr>
        <p:spPr bwMode="auto">
          <a:xfrm>
            <a:off x="5211763" y="212725"/>
            <a:ext cx="3859212" cy="398463"/>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808080"/>
                </a:solidFill>
                <a:ea typeface="ＭＳ Ｐゴシック" charset="-128"/>
                <a:cs typeface="ＭＳ Ｐゴシック" charset="-128"/>
              </a:rPr>
              <a:t>do {BLOCK}) until (CONDITION)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For Loops</a:t>
            </a:r>
          </a:p>
        </p:txBody>
      </p:sp>
      <p:sp>
        <p:nvSpPr>
          <p:cNvPr id="12290" name="Rectangle 2"/>
          <p:cNvSpPr>
            <a:spLocks noGrp="1" noChangeArrowheads="1"/>
          </p:cNvSpPr>
          <p:nvPr>
            <p:ph type="body" idx="1"/>
          </p:nvPr>
        </p:nvSpPr>
        <p:spPr>
          <a:xfrm>
            <a:off x="685800" y="1981200"/>
            <a:ext cx="7772400" cy="4114800"/>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The </a:t>
            </a:r>
            <a:r>
              <a:rPr lang="en-US" sz="2400" i="1"/>
              <a:t>for</a:t>
            </a:r>
            <a:r>
              <a:rPr lang="en-US" sz="2400"/>
              <a:t> loop makes it easy by including the variable initialization and the variable change in the loop statement</a:t>
            </a:r>
          </a:p>
          <a:p>
            <a:pPr marL="341313" indent="-34131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Example:</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a:t>
            </a: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a:t>
            </a:r>
            <a:r>
              <a:rPr lang="en-US" sz="2000">
                <a:solidFill>
                  <a:srgbClr val="808080"/>
                </a:solidFill>
              </a:rPr>
              <a:t>for ($i = 1; $i &lt;= 1000; $i++) {</a:t>
            </a: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print "$i\n";</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a:t>
            </a:r>
            <a:r>
              <a:rPr lang="en-US" sz="2400"/>
              <a:t> </a:t>
            </a:r>
          </a:p>
        </p:txBody>
      </p:sp>
      <p:sp>
        <p:nvSpPr>
          <p:cNvPr id="12291" name="Rectangle 3"/>
          <p:cNvSpPr>
            <a:spLocks noChangeArrowheads="1"/>
          </p:cNvSpPr>
          <p:nvPr/>
        </p:nvSpPr>
        <p:spPr bwMode="auto">
          <a:xfrm>
            <a:off x="2057400" y="304800"/>
            <a:ext cx="6929438" cy="368300"/>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808080"/>
                </a:solidFill>
                <a:ea typeface="ＭＳ Ｐゴシック" charset="-128"/>
                <a:cs typeface="ＭＳ Ｐゴシック" charset="-128"/>
              </a:rPr>
              <a:t>for (INITIALIZATION; CONDITION; RE-INITIALIZATION) {BLOCK}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Moving around in a Loop</a:t>
            </a:r>
          </a:p>
        </p:txBody>
      </p:sp>
      <p:sp>
        <p:nvSpPr>
          <p:cNvPr id="13314"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next</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ignore the current iteration</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last</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terminates the loop</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What is the output for the following code snippet?</a:t>
            </a:r>
          </a:p>
          <a:p>
            <a:pPr marL="341313" indent="-341313">
              <a:lnSpc>
                <a:spcPct val="9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for ( $i = 0; $i &lt; 20; $i++) {</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if ($i == 1 || $i == 5) { next; }</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elsif ($i == 7) { last; }</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else {print "$i\n";}</a:t>
            </a:r>
          </a:p>
          <a:p>
            <a:pPr marL="7413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a:t>
            </a:r>
          </a:p>
        </p:txBody>
      </p:sp>
      <p:sp>
        <p:nvSpPr>
          <p:cNvPr id="13315" name="Rectangle 3"/>
          <p:cNvSpPr>
            <a:spLocks noChangeArrowheads="1"/>
          </p:cNvSpPr>
          <p:nvPr/>
        </p:nvSpPr>
        <p:spPr bwMode="auto">
          <a:xfrm>
            <a:off x="6021388" y="4683125"/>
            <a:ext cx="461962" cy="703263"/>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ea typeface="ＭＳ Ｐゴシック" charset="-128"/>
                <a:cs typeface="ＭＳ Ｐゴシック" charset="-128"/>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685800" y="5334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Answer</a:t>
            </a:r>
          </a:p>
        </p:txBody>
      </p:sp>
      <p:sp>
        <p:nvSpPr>
          <p:cNvPr id="14338" name="Rectangle 2"/>
          <p:cNvSpPr>
            <a:spLocks noGrp="1" noChangeArrowheads="1"/>
          </p:cNvSpPr>
          <p:nvPr>
            <p:ph type="subTitle" idx="4294967295"/>
          </p:nvPr>
        </p:nvSpPr>
        <p:spPr bwMode="auto">
          <a:xfrm>
            <a:off x="1371600" y="1676400"/>
            <a:ext cx="6400800" cy="2936875"/>
          </a:xfrm>
          <a:prstGeom prst="rect">
            <a:avLst/>
          </a:prstGeom>
          <a:noFill/>
          <a:ln/>
        </p:spPr>
        <p:txBody>
          <a:bodyPr lIns="90000" tIns="46800" rIns="90000" bIns="46800">
            <a:prstTxWarp prst="textNoShape">
              <a:avLst/>
            </a:prstTxWarp>
          </a:bodyPr>
          <a:lstStyle/>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0</a:t>
            </a:r>
          </a:p>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2</a:t>
            </a:r>
          </a:p>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3</a:t>
            </a:r>
          </a:p>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4</a:t>
            </a:r>
          </a:p>
          <a:p>
            <a:pPr marL="0"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6</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Exercise</a:t>
            </a:r>
            <a:endParaRPr lang="en-US" dirty="0"/>
          </a:p>
        </p:txBody>
      </p:sp>
      <p:sp>
        <p:nvSpPr>
          <p:cNvPr id="15362" name="Rectangle 2"/>
          <p:cNvSpPr>
            <a:spLocks noGrp="1" noChangeArrowheads="1"/>
          </p:cNvSpPr>
          <p:nvPr>
            <p:ph type="body" idx="1"/>
          </p:nvPr>
        </p:nvSpPr>
        <p:spPr>
          <a:xfrm>
            <a:off x="685800" y="1981200"/>
            <a:ext cx="7772400" cy="4114800"/>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Use a while loop to print the integer values from 1 to 10 on the screen</a:t>
            </a:r>
            <a:r>
              <a:rPr lang="en-GB" sz="2400"/>
              <a:t>:</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1"/>
              <a:t>	</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b="1"/>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12345678910</a:t>
            </a:r>
          </a:p>
        </p:txBody>
      </p:sp>
      <p:sp>
        <p:nvSpPr>
          <p:cNvPr id="15363" name="Rectangle 3"/>
          <p:cNvSpPr>
            <a:spLocks noChangeArrowheads="1"/>
          </p:cNvSpPr>
          <p:nvPr/>
        </p:nvSpPr>
        <p:spPr bwMode="auto">
          <a:xfrm>
            <a:off x="2678113" y="5257800"/>
            <a:ext cx="3641725" cy="368300"/>
          </a:xfrm>
          <a:prstGeom prst="rect">
            <a:avLst/>
          </a:prstGeom>
          <a:noFill/>
          <a:ln w="9525">
            <a:noFill/>
            <a:round/>
            <a:headEnd/>
            <a:tailEnd/>
          </a:ln>
          <a:effectLst/>
        </p:spPr>
        <p:txBody>
          <a:bodyPr wrap="none" lIns="90000" tIns="46800" rIns="90000" bIns="46800">
            <a:prstTxWarp prst="textNoShape">
              <a:avLst/>
            </a:prstTxWarp>
            <a:spAutoFit/>
          </a:bodyPr>
          <a:lstStyle/>
          <a:p>
            <a:pPr marL="457200" lvl="1" indent="0" eaLnBrk="1" hangingPunct="1">
              <a:spcBef>
                <a:spcPts val="450"/>
              </a:spcBef>
              <a:buClrTx/>
              <a:buFontTx/>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1800">
                <a:solidFill>
                  <a:srgbClr val="808080"/>
                </a:solidFill>
                <a:ea typeface="ＭＳ Ｐゴシック" charset="-128"/>
                <a:cs typeface="ＭＳ Ｐゴシック" charset="-128"/>
              </a:rPr>
              <a:t>while (CONDITION) {BLOCK}</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5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pPr>
              <a:spcBef>
                <a:spcPts val="168"/>
              </a:spcBef>
              <a:buNone/>
            </a:pPr>
            <a:r>
              <a:rPr lang="en-US" dirty="0" smtClean="0">
                <a:solidFill>
                  <a:schemeClr val="bg1">
                    <a:lumMod val="50000"/>
                  </a:schemeClr>
                </a:solidFill>
                <a:latin typeface="Courier New"/>
              </a:rPr>
              <a:t>#!/path/to/</a:t>
            </a:r>
            <a:r>
              <a:rPr lang="en-US" dirty="0" err="1" smtClean="0">
                <a:solidFill>
                  <a:schemeClr val="bg1">
                    <a:lumMod val="50000"/>
                  </a:schemeClr>
                </a:solidFill>
                <a:latin typeface="Courier New"/>
              </a:rPr>
              <a:t>perl</a:t>
            </a:r>
            <a:r>
              <a:rPr lang="en-US" dirty="0" smtClean="0">
                <a:solidFill>
                  <a:schemeClr val="bg1">
                    <a:lumMod val="50000"/>
                  </a:schemeClr>
                </a:solidFill>
                <a:latin typeface="Courier New"/>
              </a:rPr>
              <a:t> -</a:t>
            </a:r>
            <a:r>
              <a:rPr lang="en-US" dirty="0" err="1" smtClean="0">
                <a:solidFill>
                  <a:schemeClr val="bg1">
                    <a:lumMod val="50000"/>
                  </a:schemeClr>
                </a:solidFill>
                <a:latin typeface="Courier New"/>
              </a:rPr>
              <a:t>w</a:t>
            </a:r>
            <a:endParaRPr lang="en-US" dirty="0" smtClean="0">
              <a:solidFill>
                <a:schemeClr val="bg1">
                  <a:lumMod val="50000"/>
                </a:schemeClr>
              </a:solidFill>
              <a:latin typeface="Courier New"/>
            </a:endParaRPr>
          </a:p>
          <a:p>
            <a:pPr>
              <a:spcBef>
                <a:spcPts val="168"/>
              </a:spcBef>
              <a:buNone/>
            </a:pPr>
            <a:r>
              <a:rPr lang="en-US" dirty="0" smtClean="0">
                <a:solidFill>
                  <a:schemeClr val="bg1">
                    <a:lumMod val="50000"/>
                  </a:schemeClr>
                </a:solidFill>
                <a:latin typeface="Courier New"/>
              </a:rPr>
              <a:t>$</a:t>
            </a:r>
            <a:r>
              <a:rPr lang="en-US" dirty="0" err="1" smtClean="0">
                <a:solidFill>
                  <a:schemeClr val="bg1">
                    <a:lumMod val="50000"/>
                  </a:schemeClr>
                </a:solidFill>
                <a:latin typeface="Courier New"/>
              </a:rPr>
              <a:t>i</a:t>
            </a:r>
            <a:r>
              <a:rPr lang="en-US" dirty="0" smtClean="0">
                <a:solidFill>
                  <a:schemeClr val="bg1">
                    <a:lumMod val="50000"/>
                  </a:schemeClr>
                </a:solidFill>
                <a:latin typeface="Courier New"/>
              </a:rPr>
              <a:t>=1;</a:t>
            </a:r>
          </a:p>
          <a:p>
            <a:pPr>
              <a:spcBef>
                <a:spcPts val="168"/>
              </a:spcBef>
              <a:buNone/>
            </a:pPr>
            <a:r>
              <a:rPr lang="en-US" dirty="0" smtClean="0">
                <a:solidFill>
                  <a:schemeClr val="bg1">
                    <a:lumMod val="50000"/>
                  </a:schemeClr>
                </a:solidFill>
                <a:latin typeface="Courier New"/>
              </a:rPr>
              <a:t>while ($</a:t>
            </a:r>
            <a:r>
              <a:rPr lang="en-US" dirty="0" err="1" smtClean="0">
                <a:solidFill>
                  <a:schemeClr val="bg1">
                    <a:lumMod val="50000"/>
                  </a:schemeClr>
                </a:solidFill>
                <a:latin typeface="Courier New"/>
              </a:rPr>
              <a:t>i</a:t>
            </a:r>
            <a:r>
              <a:rPr lang="en-US" dirty="0" smtClean="0">
                <a:solidFill>
                  <a:schemeClr val="bg1">
                    <a:lumMod val="50000"/>
                  </a:schemeClr>
                </a:solidFill>
                <a:latin typeface="Courier New"/>
              </a:rPr>
              <a:t> &lt;= 10) {</a:t>
            </a:r>
          </a:p>
          <a:p>
            <a:pPr>
              <a:spcBef>
                <a:spcPts val="168"/>
              </a:spcBef>
              <a:buNone/>
            </a:pPr>
            <a:r>
              <a:rPr lang="en-US" dirty="0" smtClean="0">
                <a:solidFill>
                  <a:schemeClr val="bg1">
                    <a:lumMod val="50000"/>
                  </a:schemeClr>
                </a:solidFill>
                <a:latin typeface="Courier New"/>
              </a:rPr>
              <a:t>    print $</a:t>
            </a:r>
            <a:r>
              <a:rPr lang="en-US" dirty="0" err="1" smtClean="0">
                <a:solidFill>
                  <a:schemeClr val="bg1">
                    <a:lumMod val="50000"/>
                  </a:schemeClr>
                </a:solidFill>
                <a:latin typeface="Courier New"/>
              </a:rPr>
              <a:t>i</a:t>
            </a:r>
            <a:r>
              <a:rPr lang="en-US" dirty="0" smtClean="0">
                <a:solidFill>
                  <a:schemeClr val="bg1">
                    <a:lumMod val="50000"/>
                  </a:schemeClr>
                </a:solidFill>
                <a:latin typeface="Courier New"/>
              </a:rPr>
              <a:t>;</a:t>
            </a:r>
          </a:p>
          <a:p>
            <a:pPr>
              <a:spcBef>
                <a:spcPts val="168"/>
              </a:spcBef>
              <a:buNone/>
            </a:pPr>
            <a:r>
              <a:rPr lang="en-US" dirty="0" smtClean="0">
                <a:solidFill>
                  <a:schemeClr val="bg1">
                    <a:lumMod val="50000"/>
                  </a:schemeClr>
                </a:solidFill>
                <a:latin typeface="Courier New"/>
              </a:rPr>
              <a:t>    $</a:t>
            </a:r>
            <a:r>
              <a:rPr lang="en-US" dirty="0" err="1" smtClean="0">
                <a:solidFill>
                  <a:schemeClr val="bg1">
                    <a:lumMod val="50000"/>
                  </a:schemeClr>
                </a:solidFill>
                <a:latin typeface="Courier New"/>
              </a:rPr>
              <a:t>i</a:t>
            </a:r>
            <a:r>
              <a:rPr lang="en-US" dirty="0" smtClean="0">
                <a:solidFill>
                  <a:schemeClr val="bg1">
                    <a:lumMod val="50000"/>
                  </a:schemeClr>
                </a:solidFill>
                <a:latin typeface="Courier New"/>
              </a:rPr>
              <a:t>++;</a:t>
            </a:r>
          </a:p>
          <a:p>
            <a:pPr>
              <a:spcBef>
                <a:spcPts val="168"/>
              </a:spcBef>
              <a:buNone/>
            </a:pPr>
            <a:r>
              <a:rPr lang="en-US" dirty="0" smtClean="0">
                <a:solidFill>
                  <a:schemeClr val="bg1">
                    <a:lumMod val="50000"/>
                  </a:schemeClr>
                </a:solidFill>
                <a:latin typeface="Courier New"/>
              </a:rPr>
              <a:t>}</a:t>
            </a:r>
            <a:endParaRPr lang="en-US" dirty="0">
              <a:solidFill>
                <a:schemeClr val="bg1">
                  <a:lumMod val="50000"/>
                </a:schemeClr>
              </a:solidFill>
              <a:latin typeface="Courier New"/>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Exercise</a:t>
            </a:r>
          </a:p>
        </p:txBody>
      </p:sp>
      <p:sp>
        <p:nvSpPr>
          <p:cNvPr id="16386" name="Rectangle 2"/>
          <p:cNvSpPr>
            <a:spLocks noGrp="1" noChangeArrowheads="1"/>
          </p:cNvSpPr>
          <p:nvPr>
            <p:ph type="body" idx="1"/>
          </p:nvPr>
        </p:nvSpPr>
        <p:spPr>
          <a:xfrm>
            <a:off x="685800" y="1981200"/>
            <a:ext cx="7772400" cy="4114800"/>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Use a while loop to reproduce the following output:</a:t>
            </a:r>
          </a:p>
          <a:p>
            <a:pPr marL="341313" indent="-34131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latin typeface="Courier New" charset="0"/>
              </a:rPr>
              <a:t>	</a:t>
            </a:r>
            <a:r>
              <a:rPr lang="en-US" sz="2400"/>
              <a:t>1</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22</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333</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4444</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55555</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p>
        </p:txBody>
      </p:sp>
      <p:sp>
        <p:nvSpPr>
          <p:cNvPr id="16387" name="Rectangle 3"/>
          <p:cNvSpPr>
            <a:spLocks noChangeArrowheads="1"/>
          </p:cNvSpPr>
          <p:nvPr/>
        </p:nvSpPr>
        <p:spPr bwMode="auto">
          <a:xfrm>
            <a:off x="1982788" y="5791200"/>
            <a:ext cx="4908550" cy="460375"/>
          </a:xfrm>
          <a:prstGeom prst="rect">
            <a:avLst/>
          </a:prstGeom>
          <a:noFill/>
          <a:ln w="9525">
            <a:noFill/>
            <a:round/>
            <a:headEnd/>
            <a:tailEnd/>
          </a:ln>
          <a:effectLst/>
        </p:spPr>
        <p:txBody>
          <a:bodyPr wrap="none" lIns="90000" tIns="46800" rIns="90000" bIns="46800">
            <a:prstTxWarp prst="textNoShape">
              <a:avLst/>
            </a:prstTxWarp>
            <a:spAutoFit/>
          </a:bodyPr>
          <a:lstStyle/>
          <a:p>
            <a:pPr eaLnBrk="1" hangingPunct="1">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ea typeface="ＭＳ Ｐゴシック" charset="-128"/>
                <a:cs typeface="ＭＳ Ｐゴシック" charset="-128"/>
              </a:rPr>
              <a:t>TIP: you need to use a nested loop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6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a:xfrm>
            <a:off x="476641" y="-165618"/>
            <a:ext cx="8228160" cy="1144921"/>
          </a:xfrm>
        </p:spPr>
        <p:txBody>
          <a:bodyPr tIns="25471"/>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900" dirty="0"/>
              <a:t>Basic Unix: commands</a:t>
            </a:r>
          </a:p>
        </p:txBody>
      </p:sp>
      <p:sp>
        <p:nvSpPr>
          <p:cNvPr id="20483" name="Text Box 2"/>
          <p:cNvSpPr txBox="1">
            <a:spLocks noChangeArrowheads="1"/>
          </p:cNvSpPr>
          <p:nvPr/>
        </p:nvSpPr>
        <p:spPr bwMode="auto">
          <a:xfrm>
            <a:off x="83521" y="913056"/>
            <a:ext cx="4312800" cy="2737728"/>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Path</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pwd</a:t>
            </a:r>
            <a:r>
              <a:rPr lang="en-US" dirty="0">
                <a:solidFill>
                  <a:srgbClr val="000000"/>
                </a:solidFill>
              </a:rPr>
              <a:t> ← </a:t>
            </a:r>
            <a:r>
              <a:rPr lang="en-US" i="1" dirty="0">
                <a:solidFill>
                  <a:srgbClr val="000000"/>
                </a:solidFill>
                <a:latin typeface="Times New Roman" charset="0"/>
              </a:rPr>
              <a:t>get current path</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ls</a:t>
            </a:r>
            <a:r>
              <a:rPr lang="en-US" i="1" dirty="0">
                <a:solidFill>
                  <a:srgbClr val="000000"/>
                </a:solidFill>
              </a:rPr>
              <a:t> ←</a:t>
            </a:r>
            <a:r>
              <a:rPr lang="en-US" i="1" dirty="0">
                <a:solidFill>
                  <a:srgbClr val="000000"/>
                </a:solidFill>
                <a:latin typeface="Times New Roman" charset="0"/>
              </a:rPr>
              <a:t> list folder content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ls</a:t>
            </a:r>
            <a:r>
              <a:rPr lang="en-US" i="1" dirty="0">
                <a:solidFill>
                  <a:srgbClr val="000000"/>
                </a:solidFill>
              </a:rPr>
              <a:t> -</a:t>
            </a:r>
            <a:r>
              <a:rPr lang="en-US" i="1" dirty="0" err="1">
                <a:solidFill>
                  <a:srgbClr val="000000"/>
                </a:solidFill>
              </a:rPr>
              <a:t>l</a:t>
            </a:r>
            <a:r>
              <a:rPr lang="en-US" i="1" dirty="0">
                <a:solidFill>
                  <a:srgbClr val="000000"/>
                </a:solidFill>
              </a:rPr>
              <a:t> </a:t>
            </a:r>
            <a:r>
              <a:rPr lang="en-US" i="1" dirty="0">
                <a:solidFill>
                  <a:srgbClr val="000000"/>
                </a:solidFill>
                <a:latin typeface="Times New Roman" charset="0"/>
              </a:rPr>
              <a:t>← list folder content in long format</a:t>
            </a:r>
            <a:endParaRPr lang="en-US" i="1" dirty="0" smtClean="0">
              <a:solidFill>
                <a:srgbClr val="000000"/>
              </a:solidFill>
              <a:latin typeface="Times New Roman" charset="0"/>
            </a:endParaRP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smtClean="0">
                <a:solidFill>
                  <a:srgbClr val="000000"/>
                </a:solidFill>
              </a:rPr>
              <a:t>cd</a:t>
            </a:r>
            <a:r>
              <a:rPr lang="en-US" i="1" dirty="0" smtClean="0">
                <a:solidFill>
                  <a:srgbClr val="000000"/>
                </a:solidFill>
              </a:rPr>
              <a:t> </a:t>
            </a:r>
            <a:r>
              <a:rPr lang="en-US" i="1" dirty="0">
                <a:solidFill>
                  <a:srgbClr val="000000"/>
                </a:solidFill>
                <a:latin typeface="Times New Roman" charset="0"/>
              </a:rPr>
              <a:t>← change to </a:t>
            </a:r>
            <a:r>
              <a:rPr lang="en-US" i="1" u="sng" dirty="0">
                <a:solidFill>
                  <a:srgbClr val="000000"/>
                </a:solidFill>
                <a:latin typeface="Times New Roman" charset="0"/>
              </a:rPr>
              <a:t>home</a:t>
            </a:r>
            <a:r>
              <a:rPr lang="en-US" i="1" dirty="0">
                <a:solidFill>
                  <a:srgbClr val="000000"/>
                </a:solidFill>
                <a:latin typeface="Times New Roman" charset="0"/>
              </a:rPr>
              <a:t> folder</a:t>
            </a:r>
            <a:endParaRPr lang="en-US" i="1" dirty="0" smtClean="0">
              <a:solidFill>
                <a:srgbClr val="000000"/>
              </a:solidFill>
              <a:latin typeface="Times New Roman" charset="0"/>
            </a:endParaRP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smtClean="0">
                <a:solidFill>
                  <a:srgbClr val="000000"/>
                </a:solidFill>
              </a:rPr>
              <a:t>cd</a:t>
            </a:r>
            <a:r>
              <a:rPr lang="en-US" i="1" dirty="0" smtClean="0">
                <a:solidFill>
                  <a:srgbClr val="000000"/>
                </a:solidFill>
              </a:rPr>
              <a:t> </a:t>
            </a:r>
            <a:r>
              <a:rPr lang="en-US" i="1" dirty="0">
                <a:solidFill>
                  <a:srgbClr val="000000"/>
                </a:solidFill>
              </a:rPr>
              <a:t>../../relative/path/   </a:t>
            </a:r>
            <a:endParaRPr lang="en-US" i="1" dirty="0" smtClean="0">
              <a:solidFill>
                <a:srgbClr val="000000"/>
              </a:solidFill>
            </a:endParaRP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smtClean="0">
                <a:solidFill>
                  <a:srgbClr val="000000"/>
                </a:solidFill>
              </a:rPr>
              <a:t>cd</a:t>
            </a:r>
            <a:r>
              <a:rPr lang="en-US" i="1" dirty="0" smtClean="0">
                <a:solidFill>
                  <a:srgbClr val="000000"/>
                </a:solidFill>
              </a:rPr>
              <a:t>  </a:t>
            </a:r>
            <a:r>
              <a:rPr lang="en-US" i="1" dirty="0">
                <a:solidFill>
                  <a:srgbClr val="000000"/>
                </a:solidFill>
              </a:rPr>
              <a:t>/absolute/path/</a:t>
            </a:r>
            <a:r>
              <a:rPr lang="en-US" sz="2000" i="1" dirty="0">
                <a:solidFill>
                  <a:srgbClr val="000000"/>
                </a:solidFill>
              </a:rPr>
              <a:t> </a:t>
            </a: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500" dirty="0">
              <a:solidFill>
                <a:srgbClr val="000000"/>
              </a:solidFill>
            </a:endParaRPr>
          </a:p>
        </p:txBody>
      </p:sp>
      <p:sp>
        <p:nvSpPr>
          <p:cNvPr id="20484" name="Text Box 3"/>
          <p:cNvSpPr txBox="1">
            <a:spLocks noChangeArrowheads="1"/>
          </p:cNvSpPr>
          <p:nvPr/>
        </p:nvSpPr>
        <p:spPr bwMode="auto">
          <a:xfrm>
            <a:off x="4561920" y="913056"/>
            <a:ext cx="4396320" cy="2736287"/>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Files</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touch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change timestamp</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less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show file content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cp &lt;file1&gt; &lt;file2&gt; ← </a:t>
            </a:r>
            <a:r>
              <a:rPr lang="en-US" i="1" dirty="0">
                <a:solidFill>
                  <a:srgbClr val="000000"/>
                </a:solidFill>
                <a:latin typeface="Times New Roman" charset="0"/>
              </a:rPr>
              <a:t>copy file1 to file2</a:t>
            </a:r>
            <a:r>
              <a:rPr lang="en-US" i="1" dirty="0">
                <a:solidFill>
                  <a:srgbClr val="000000"/>
                </a:solidFill>
              </a:rPr>
              <a:t>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mv</a:t>
            </a:r>
            <a:r>
              <a:rPr lang="en-US" i="1" dirty="0">
                <a:solidFill>
                  <a:srgbClr val="000000"/>
                </a:solidFill>
              </a:rPr>
              <a:t> &lt;</a:t>
            </a:r>
            <a:r>
              <a:rPr lang="en-US" i="1" dirty="0" err="1">
                <a:solidFill>
                  <a:srgbClr val="000000"/>
                </a:solidFill>
              </a:rPr>
              <a:t>file_name</a:t>
            </a:r>
            <a:r>
              <a:rPr lang="en-US" i="1" dirty="0">
                <a:solidFill>
                  <a:srgbClr val="000000"/>
                </a:solidFill>
              </a:rPr>
              <a:t>&gt; &lt;</a:t>
            </a:r>
            <a:r>
              <a:rPr lang="en-US" i="1" dirty="0" err="1">
                <a:solidFill>
                  <a:srgbClr val="000000"/>
                </a:solidFill>
              </a:rPr>
              <a:t>new_file</a:t>
            </a:r>
            <a:r>
              <a:rPr lang="en-US" i="1" dirty="0">
                <a:solidFill>
                  <a:srgbClr val="000000"/>
                </a:solidFill>
              </a:rPr>
              <a:t>&gt; ← </a:t>
            </a:r>
            <a:r>
              <a:rPr lang="en-US" i="1" dirty="0">
                <a:solidFill>
                  <a:srgbClr val="000000"/>
                </a:solidFill>
                <a:latin typeface="Times New Roman" charset="0"/>
              </a:rPr>
              <a:t>move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rm</a:t>
            </a:r>
            <a:r>
              <a:rPr lang="en-US" i="1" dirty="0">
                <a:solidFill>
                  <a:srgbClr val="000000"/>
                </a:solidFill>
              </a:rPr>
              <a:t> &lt;</a:t>
            </a:r>
            <a:r>
              <a:rPr lang="en-US" i="1" dirty="0" err="1">
                <a:solidFill>
                  <a:srgbClr val="000000"/>
                </a:solidFill>
              </a:rPr>
              <a:t>file_name</a:t>
            </a:r>
            <a:r>
              <a:rPr lang="en-US" i="1" dirty="0">
                <a:solidFill>
                  <a:srgbClr val="000000"/>
                </a:solidFill>
              </a:rPr>
              <a:t>&gt; &lt;</a:t>
            </a:r>
            <a:r>
              <a:rPr lang="en-US" i="1" dirty="0" err="1">
                <a:solidFill>
                  <a:srgbClr val="000000"/>
                </a:solidFill>
              </a:rPr>
              <a:t>new_file</a:t>
            </a:r>
            <a:r>
              <a:rPr lang="en-US" i="1" dirty="0">
                <a:solidFill>
                  <a:srgbClr val="000000"/>
                </a:solidFill>
              </a:rPr>
              <a:t>&gt; ← </a:t>
            </a:r>
            <a:r>
              <a:rPr lang="en-US" i="1" dirty="0">
                <a:solidFill>
                  <a:srgbClr val="000000"/>
                </a:solidFill>
                <a:latin typeface="Times New Roman" charset="0"/>
              </a:rPr>
              <a:t>delete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cat &lt;file1&gt; &lt;file2&gt;← </a:t>
            </a:r>
            <a:r>
              <a:rPr lang="en-US" i="1" dirty="0">
                <a:solidFill>
                  <a:srgbClr val="000000"/>
                </a:solidFill>
                <a:latin typeface="Times New Roman" charset="0"/>
              </a:rPr>
              <a:t>concatenate files </a:t>
            </a: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dirty="0">
              <a:solidFill>
                <a:srgbClr val="000000"/>
              </a:solidFill>
            </a:endParaRP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p:txBody>
      </p:sp>
      <p:sp>
        <p:nvSpPr>
          <p:cNvPr id="20485" name="Text Box 4"/>
          <p:cNvSpPr txBox="1">
            <a:spLocks noChangeArrowheads="1"/>
          </p:cNvSpPr>
          <p:nvPr/>
        </p:nvSpPr>
        <p:spPr bwMode="auto">
          <a:xfrm>
            <a:off x="4561920" y="3732872"/>
            <a:ext cx="4396320" cy="2986874"/>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Other</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&lt;command&gt; -</a:t>
            </a:r>
            <a:r>
              <a:rPr lang="en-US" i="1" dirty="0" err="1">
                <a:solidFill>
                  <a:srgbClr val="000000"/>
                </a:solidFill>
              </a:rPr>
              <a:t>h</a:t>
            </a:r>
            <a:r>
              <a:rPr lang="en-US" i="1" dirty="0">
                <a:solidFill>
                  <a:srgbClr val="000000"/>
                </a:solidFill>
              </a:rPr>
              <a:t>  ← </a:t>
            </a:r>
            <a:r>
              <a:rPr lang="en-US" i="1" dirty="0">
                <a:solidFill>
                  <a:srgbClr val="000000"/>
                </a:solidFill>
                <a:latin typeface="Times New Roman" charset="0"/>
              </a:rPr>
              <a:t>command help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man &lt;command&gt;← </a:t>
            </a:r>
            <a:r>
              <a:rPr lang="en-US" i="1" dirty="0">
                <a:solidFill>
                  <a:srgbClr val="000000"/>
                </a:solidFill>
                <a:latin typeface="Times New Roman" charset="0"/>
              </a:rPr>
              <a:t>manual pages </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err="1">
                <a:solidFill>
                  <a:srgbClr val="000000"/>
                </a:solidFill>
              </a:rPr>
              <a:t>ps</a:t>
            </a:r>
            <a:r>
              <a:rPr lang="en-US" i="1" dirty="0">
                <a:solidFill>
                  <a:srgbClr val="000000"/>
                </a:solidFill>
              </a:rPr>
              <a:t> </a:t>
            </a:r>
            <a:r>
              <a:rPr lang="en-US" i="1" dirty="0" err="1">
                <a:solidFill>
                  <a:srgbClr val="000000"/>
                </a:solidFill>
              </a:rPr>
              <a:t>alh</a:t>
            </a:r>
            <a:r>
              <a:rPr lang="en-US" i="1" dirty="0">
                <a:solidFill>
                  <a:srgbClr val="000000"/>
                </a:solidFill>
              </a:rPr>
              <a:t> ← </a:t>
            </a:r>
            <a:r>
              <a:rPr lang="en-US" i="1" dirty="0">
                <a:solidFill>
                  <a:srgbClr val="000000"/>
                </a:solidFill>
                <a:latin typeface="Times New Roman" charset="0"/>
              </a:rPr>
              <a:t>list process in human readable format</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kill ← </a:t>
            </a:r>
            <a:r>
              <a:rPr lang="en-US" i="1" dirty="0">
                <a:solidFill>
                  <a:srgbClr val="000000"/>
                </a:solidFill>
                <a:latin typeface="Times New Roman" charset="0"/>
              </a:rPr>
              <a:t>stop program by process ID</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zip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compress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i="1" dirty="0">
                <a:solidFill>
                  <a:srgbClr val="000000"/>
                </a:solidFill>
              </a:rPr>
              <a:t>unzip &lt;</a:t>
            </a:r>
            <a:r>
              <a:rPr lang="en-US" i="1" dirty="0" err="1">
                <a:solidFill>
                  <a:srgbClr val="000000"/>
                </a:solidFill>
              </a:rPr>
              <a:t>file_name</a:t>
            </a:r>
            <a:r>
              <a:rPr lang="en-US" i="1" dirty="0">
                <a:solidFill>
                  <a:srgbClr val="000000"/>
                </a:solidFill>
              </a:rPr>
              <a:t>&gt; ← </a:t>
            </a:r>
            <a:r>
              <a:rPr lang="en-US" i="1" dirty="0">
                <a:solidFill>
                  <a:srgbClr val="000000"/>
                </a:solidFill>
                <a:latin typeface="Times New Roman" charset="0"/>
              </a:rPr>
              <a:t>uncompress file</a:t>
            </a:r>
          </a:p>
          <a:p>
            <a:pPr>
              <a:spcAft>
                <a:spcPts val="658"/>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US" sz="2000" i="1" dirty="0">
              <a:solidFill>
                <a:srgbClr val="000000"/>
              </a:solidFill>
            </a:endParaRPr>
          </a:p>
        </p:txBody>
      </p:sp>
      <p:sp>
        <p:nvSpPr>
          <p:cNvPr id="20486" name="Text Box 5"/>
          <p:cNvSpPr txBox="1">
            <a:spLocks noChangeArrowheads="1"/>
          </p:cNvSpPr>
          <p:nvPr/>
        </p:nvSpPr>
        <p:spPr bwMode="auto">
          <a:xfrm>
            <a:off x="83520" y="3732872"/>
            <a:ext cx="4299840" cy="2986874"/>
          </a:xfrm>
          <a:prstGeom prst="rect">
            <a:avLst/>
          </a:prstGeom>
          <a:noFill/>
          <a:ln w="9360">
            <a:solidFill>
              <a:srgbClr val="808080"/>
            </a:solidFill>
            <a:prstDash val="sysDot"/>
            <a:round/>
            <a:headEnd/>
            <a:tailEnd/>
          </a:ln>
        </p:spPr>
        <p:txBody>
          <a:bodyPr lIns="149236" tIns="22532" rIns="0" bIns="0">
            <a:prstTxWarp prst="textNoShape">
              <a:avLst/>
            </a:prstTxWarp>
          </a:bodyPr>
          <a:lstStyle/>
          <a:p>
            <a:pPr algn="ct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500" u="sng" dirty="0">
                <a:solidFill>
                  <a:srgbClr val="000000"/>
                </a:solidFill>
              </a:rPr>
              <a:t>Folders</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mkdir</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make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rmdir</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delete</a:t>
            </a:r>
            <a:r>
              <a:rPr lang="en-US" sz="2000" i="1" dirty="0">
                <a:solidFill>
                  <a:srgbClr val="000000"/>
                </a:solidFill>
              </a:rPr>
              <a:t>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rm</a:t>
            </a:r>
            <a:r>
              <a:rPr lang="en-US" sz="2000" i="1" dirty="0">
                <a:solidFill>
                  <a:srgbClr val="000000"/>
                </a:solidFill>
              </a:rPr>
              <a:t> -</a:t>
            </a:r>
            <a:r>
              <a:rPr lang="en-US" sz="2000" i="1" dirty="0" err="1">
                <a:solidFill>
                  <a:srgbClr val="000000"/>
                </a:solidFill>
              </a:rPr>
              <a:t>rf</a:t>
            </a:r>
            <a:r>
              <a:rPr lang="en-US" sz="2000" i="1" dirty="0">
                <a:solidFill>
                  <a:srgbClr val="000000"/>
                </a:solidFill>
              </a:rPr>
              <a:t> &lt;</a:t>
            </a:r>
            <a:r>
              <a:rPr lang="en-US" sz="2000" i="1" dirty="0" err="1">
                <a:solidFill>
                  <a:srgbClr val="000000"/>
                </a:solidFill>
              </a:rPr>
              <a:t>dir_name</a:t>
            </a:r>
            <a:r>
              <a:rPr lang="en-US" sz="2000" i="1" dirty="0">
                <a:solidFill>
                  <a:srgbClr val="000000"/>
                </a:solidFill>
              </a:rPr>
              <a:t>&gt; ← </a:t>
            </a:r>
            <a:r>
              <a:rPr lang="en-US" i="1" dirty="0">
                <a:solidFill>
                  <a:srgbClr val="000000"/>
                </a:solidFill>
                <a:latin typeface="Times New Roman" charset="0"/>
              </a:rPr>
              <a:t>delete</a:t>
            </a:r>
            <a:r>
              <a:rPr lang="en-US" sz="2000" i="1" dirty="0">
                <a:solidFill>
                  <a:srgbClr val="000000"/>
                </a:solidFill>
              </a:rPr>
              <a:t> </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a:solidFill>
                  <a:srgbClr val="000000"/>
                </a:solidFill>
              </a:rPr>
              <a:t>cp -</a:t>
            </a:r>
            <a:r>
              <a:rPr lang="en-US" sz="2000" i="1" dirty="0" err="1">
                <a:solidFill>
                  <a:srgbClr val="000000"/>
                </a:solidFill>
              </a:rPr>
              <a:t>rf</a:t>
            </a:r>
            <a:r>
              <a:rPr lang="en-US" sz="2000" i="1" dirty="0">
                <a:solidFill>
                  <a:srgbClr val="000000"/>
                </a:solidFill>
              </a:rPr>
              <a:t> &lt;dir1&gt; &lt;dir2&gt; ← </a:t>
            </a:r>
            <a:r>
              <a:rPr lang="en-US" i="1" dirty="0">
                <a:solidFill>
                  <a:srgbClr val="000000"/>
                </a:solidFill>
                <a:latin typeface="Times New Roman" charset="0"/>
              </a:rPr>
              <a:t>copy</a:t>
            </a:r>
          </a:p>
          <a:p>
            <a:pPr>
              <a:spcAft>
                <a:spcPts val="1293"/>
              </a:spcAft>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000" i="1" dirty="0" err="1">
                <a:solidFill>
                  <a:srgbClr val="000000"/>
                </a:solidFill>
              </a:rPr>
              <a:t>mv</a:t>
            </a:r>
            <a:r>
              <a:rPr lang="en-US" sz="2000" i="1" dirty="0">
                <a:solidFill>
                  <a:srgbClr val="000000"/>
                </a:solidFill>
              </a:rPr>
              <a:t> -</a:t>
            </a:r>
            <a:r>
              <a:rPr lang="en-US" sz="2000" i="1" dirty="0" err="1">
                <a:solidFill>
                  <a:srgbClr val="000000"/>
                </a:solidFill>
              </a:rPr>
              <a:t>rf</a:t>
            </a:r>
            <a:r>
              <a:rPr lang="en-US" sz="2000" i="1" dirty="0">
                <a:solidFill>
                  <a:srgbClr val="000000"/>
                </a:solidFill>
              </a:rPr>
              <a:t> &lt;dir1&gt; &lt;dir2&gt; ← </a:t>
            </a:r>
            <a:r>
              <a:rPr lang="en-US" i="1" dirty="0">
                <a:solidFill>
                  <a:srgbClr val="000000"/>
                </a:solidFill>
                <a:latin typeface="Times New Roman" charset="0"/>
              </a:rPr>
              <a:t>move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Answer</a:t>
            </a:r>
          </a:p>
        </p:txBody>
      </p:sp>
      <p:sp>
        <p:nvSpPr>
          <p:cNvPr id="17410" name="Rectangle 2"/>
          <p:cNvSpPr>
            <a:spLocks noGrp="1" noChangeArrowheads="1"/>
          </p:cNvSpPr>
          <p:nvPr>
            <p:ph type="body" idx="1"/>
          </p:nvPr>
        </p:nvSpPr>
        <p:spPr>
          <a:xfrm>
            <a:off x="685800" y="1828800"/>
            <a:ext cx="7772400" cy="4878388"/>
          </a:xfrm>
          <a:ln/>
        </p:spPr>
        <p:txBody>
          <a:bodyPr>
            <a:normAutofit lnSpcReduction="10000"/>
          </a:bodyPr>
          <a:lstStyle/>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#!/path/to/</a:t>
            </a:r>
            <a:r>
              <a:rPr lang="en-US" sz="2400" dirty="0" err="1">
                <a:solidFill>
                  <a:srgbClr val="808080"/>
                </a:solidFill>
              </a:rPr>
              <a:t>perl</a:t>
            </a:r>
            <a:r>
              <a:rPr lang="en-US" sz="2400" dirty="0">
                <a:solidFill>
                  <a:srgbClr val="808080"/>
                </a:solidFill>
              </a:rPr>
              <a:t> -</a:t>
            </a:r>
            <a:r>
              <a:rPr lang="en-US" sz="2400" dirty="0" err="1">
                <a:solidFill>
                  <a:srgbClr val="808080"/>
                </a:solidFill>
              </a:rPr>
              <a:t>w</a:t>
            </a:r>
            <a:endParaRPr lang="en-US" sz="2400" dirty="0">
              <a:solidFill>
                <a:srgbClr val="808080"/>
              </a:solidFill>
            </a:endParaRP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400" dirty="0">
              <a:solidFill>
                <a:srgbClr val="808080"/>
              </a:solidFill>
            </a:endParaRP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a:t>
            </a:r>
            <a:r>
              <a:rPr lang="en-US" sz="2400" dirty="0" err="1">
                <a:solidFill>
                  <a:srgbClr val="808080"/>
                </a:solidFill>
              </a:rPr>
              <a:t>i</a:t>
            </a:r>
            <a:r>
              <a:rPr lang="en-US" sz="2400" dirty="0">
                <a:solidFill>
                  <a:srgbClr val="808080"/>
                </a:solidFill>
              </a:rPr>
              <a:t> = 1;</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while ($</a:t>
            </a:r>
            <a:r>
              <a:rPr lang="en-US" sz="2400" dirty="0" err="1">
                <a:solidFill>
                  <a:srgbClr val="808080"/>
                </a:solidFill>
              </a:rPr>
              <a:t>i</a:t>
            </a:r>
            <a:r>
              <a:rPr lang="en-US" sz="2400" dirty="0">
                <a:solidFill>
                  <a:srgbClr val="808080"/>
                </a:solidFill>
              </a:rPr>
              <a:t> &lt;= 5) {</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a:t>
            </a:r>
            <a:r>
              <a:rPr lang="en-US" sz="2400" dirty="0" err="1">
                <a:solidFill>
                  <a:srgbClr val="808080"/>
                </a:solidFill>
              </a:rPr>
              <a:t>j</a:t>
            </a:r>
            <a:r>
              <a:rPr lang="en-US" sz="2400" dirty="0">
                <a:solidFill>
                  <a:srgbClr val="808080"/>
                </a:solidFill>
              </a:rPr>
              <a:t> = 1;</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while ($</a:t>
            </a:r>
            <a:r>
              <a:rPr lang="en-US" sz="2400" dirty="0" err="1">
                <a:solidFill>
                  <a:srgbClr val="808080"/>
                </a:solidFill>
              </a:rPr>
              <a:t>j</a:t>
            </a:r>
            <a:r>
              <a:rPr lang="en-US" sz="2400" dirty="0">
                <a:solidFill>
                  <a:srgbClr val="808080"/>
                </a:solidFill>
              </a:rPr>
              <a:t> &lt;= $</a:t>
            </a:r>
            <a:r>
              <a:rPr lang="en-US" sz="2400" dirty="0" err="1">
                <a:solidFill>
                  <a:srgbClr val="808080"/>
                </a:solidFill>
              </a:rPr>
              <a:t>i</a:t>
            </a:r>
            <a:r>
              <a:rPr lang="en-US" sz="2400" dirty="0">
                <a:solidFill>
                  <a:srgbClr val="808080"/>
                </a:solidFill>
              </a:rPr>
              <a:t>) {</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print $</a:t>
            </a:r>
            <a:r>
              <a:rPr lang="en-US" sz="2400" dirty="0" err="1">
                <a:solidFill>
                  <a:srgbClr val="808080"/>
                </a:solidFill>
              </a:rPr>
              <a:t>i</a:t>
            </a:r>
            <a:r>
              <a:rPr lang="en-US" sz="2400" dirty="0">
                <a:solidFill>
                  <a:srgbClr val="808080"/>
                </a:solidFill>
              </a:rPr>
              <a:t>;</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a:t>
            </a:r>
            <a:r>
              <a:rPr lang="en-US" sz="2400" dirty="0" err="1">
                <a:solidFill>
                  <a:srgbClr val="808080"/>
                </a:solidFill>
              </a:rPr>
              <a:t>j</a:t>
            </a:r>
            <a:r>
              <a:rPr lang="en-US" sz="2400" dirty="0">
                <a:solidFill>
                  <a:srgbClr val="808080"/>
                </a:solidFill>
              </a:rPr>
              <a:t>++;</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 </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print "\</a:t>
            </a:r>
            <a:r>
              <a:rPr lang="en-US" sz="2400" dirty="0" err="1">
                <a:solidFill>
                  <a:srgbClr val="808080"/>
                </a:solidFill>
              </a:rPr>
              <a:t>n</a:t>
            </a:r>
            <a:r>
              <a:rPr lang="en-US" sz="2400" dirty="0">
                <a:solidFill>
                  <a:srgbClr val="808080"/>
                </a:solidFill>
              </a:rPr>
              <a:t>";</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	$</a:t>
            </a:r>
            <a:r>
              <a:rPr lang="en-US" sz="2400" dirty="0" err="1">
                <a:solidFill>
                  <a:srgbClr val="808080"/>
                </a:solidFill>
              </a:rPr>
              <a:t>i</a:t>
            </a:r>
            <a:r>
              <a:rPr lang="en-US" sz="2400" dirty="0">
                <a:solidFill>
                  <a:srgbClr val="808080"/>
                </a:solidFill>
              </a:rPr>
              <a:t>++;</a:t>
            </a:r>
          </a:p>
          <a:p>
            <a:pPr indent="-341313">
              <a:lnSpc>
                <a:spcPct val="90000"/>
              </a:lnSpc>
              <a:spcBef>
                <a:spcPts val="6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dirty="0">
                <a:solidFill>
                  <a:srgbClr val="808080"/>
                </a:solidFill>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685800" y="49748"/>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Exercise</a:t>
            </a:r>
          </a:p>
        </p:txBody>
      </p:sp>
      <p:sp>
        <p:nvSpPr>
          <p:cNvPr id="18434" name="Rectangle 2"/>
          <p:cNvSpPr>
            <a:spLocks noGrp="1" noChangeArrowheads="1"/>
          </p:cNvSpPr>
          <p:nvPr>
            <p:ph type="body" idx="1"/>
          </p:nvPr>
        </p:nvSpPr>
        <p:spPr>
          <a:xfrm>
            <a:off x="685800" y="1187380"/>
            <a:ext cx="7772400" cy="2012881"/>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Count the frequency of base G in the following DNA sequence:</a:t>
            </a:r>
          </a:p>
          <a:p>
            <a:pPr marL="341313" indent="-34131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dirty="0"/>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dirty="0"/>
              <a:t>	</a:t>
            </a:r>
            <a:r>
              <a:rPr lang="en-US" sz="2400" dirty="0" smtClean="0"/>
              <a:t>GATTAGCAGGGCAGT</a:t>
            </a:r>
            <a:endParaRPr lang="en-US" sz="2400" dirty="0"/>
          </a:p>
        </p:txBody>
      </p:sp>
      <p:sp>
        <p:nvSpPr>
          <p:cNvPr id="18435" name="Rectangle 3"/>
          <p:cNvSpPr>
            <a:spLocks noChangeArrowheads="1"/>
          </p:cNvSpPr>
          <p:nvPr/>
        </p:nvSpPr>
        <p:spPr bwMode="auto">
          <a:xfrm>
            <a:off x="533400" y="3138364"/>
            <a:ext cx="8458200" cy="3403112"/>
          </a:xfrm>
          <a:prstGeom prst="rect">
            <a:avLst/>
          </a:prstGeom>
          <a:noFill/>
          <a:ln w="9525">
            <a:noFill/>
            <a:round/>
            <a:headEnd/>
            <a:tailEnd/>
          </a:ln>
          <a:effectLst/>
        </p:spPr>
        <p:txBody>
          <a:bodyPr lIns="90000" tIns="46800" rIns="90000" bIns="46800">
            <a:prstTxWarp prst="textNoShape">
              <a:avLst/>
            </a:prstTxWarp>
            <a:spAutoFit/>
          </a:bodyPr>
          <a:lstStyle/>
          <a:p>
            <a:pPr eaLnBrk="1" hangingPunct="1">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rgbClr val="000000"/>
                </a:solidFill>
                <a:ea typeface="ＭＳ Ｐゴシック" charset="-128"/>
                <a:cs typeface="ＭＳ Ｐゴシック" charset="-128"/>
              </a:rPr>
              <a:t>TIP: you need to use a while loop for the length of the string, extract each base with </a:t>
            </a:r>
            <a:r>
              <a:rPr lang="en-US" dirty="0" err="1">
                <a:solidFill>
                  <a:srgbClr val="000000"/>
                </a:solidFill>
                <a:ea typeface="ＭＳ Ｐゴシック" charset="-128"/>
                <a:cs typeface="ＭＳ Ｐゴシック" charset="-128"/>
              </a:rPr>
              <a:t>substr</a:t>
            </a:r>
            <a:r>
              <a:rPr lang="en-US" dirty="0">
                <a:solidFill>
                  <a:srgbClr val="000000"/>
                </a:solidFill>
                <a:ea typeface="ＭＳ Ｐゴシック" charset="-128"/>
                <a:cs typeface="ＭＳ Ｐゴシック" charset="-128"/>
              </a:rPr>
              <a:t>, and use an if to check if the base is a G</a:t>
            </a:r>
            <a:r>
              <a:rPr lang="en-US" dirty="0" smtClean="0">
                <a:solidFill>
                  <a:srgbClr val="000000"/>
                </a:solidFill>
                <a:ea typeface="ＭＳ Ｐゴシック" charset="-128"/>
                <a:cs typeface="ＭＳ Ｐゴシック" charset="-128"/>
              </a:rPr>
              <a:t> </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err="1" smtClean="0"/>
              <a:t>substr</a:t>
            </a:r>
            <a:r>
              <a:rPr lang="en-US" b="1" dirty="0" smtClean="0"/>
              <a:t> EXPR,OFFSET,LENGTH</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00"/>
                </a:solidFill>
                <a:ea typeface="ＭＳ Ｐゴシック" charset="-128"/>
                <a:cs typeface="ＭＳ Ｐゴシック" charset="-128"/>
              </a:rPr>
              <a:t>Examples:</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a:t>
            </a:r>
            <a:r>
              <a:rPr lang="en-US" sz="1400" dirty="0" err="1" smtClean="0">
                <a:solidFill>
                  <a:srgbClr val="000000"/>
                </a:solidFill>
                <a:latin typeface="Courier New"/>
                <a:ea typeface="ＭＳ Ｐゴシック" charset="-128"/>
                <a:cs typeface="ＭＳ Ｐゴシック" charset="-128"/>
              </a:rPr>
              <a:t>dna</a:t>
            </a:r>
            <a:r>
              <a:rPr lang="en-US" sz="1400" dirty="0" smtClean="0">
                <a:solidFill>
                  <a:srgbClr val="000000"/>
                </a:solidFill>
                <a:latin typeface="Courier New"/>
                <a:ea typeface="ＭＳ Ｐゴシック" charset="-128"/>
                <a:cs typeface="ＭＳ Ｐゴシック" charset="-128"/>
              </a:rPr>
              <a:t>=“AAAATGG”;</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$letter1=substr($dna,1,1);</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print "$letter1\n";</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&gt;A</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$letter2=substr($dna,2,4);</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print "$letter2\n";</a:t>
            </a:r>
          </a:p>
          <a:p>
            <a: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dirty="0" smtClean="0">
                <a:solidFill>
                  <a:srgbClr val="000000"/>
                </a:solidFill>
                <a:latin typeface="Courier New"/>
                <a:ea typeface="ＭＳ Ｐゴシック" charset="-128"/>
                <a:cs typeface="ＭＳ Ｐゴシック" charset="-128"/>
              </a:rPr>
              <a:t>&gt;AATG</a:t>
            </a:r>
            <a:endParaRPr lang="en-US" dirty="0" smtClean="0">
              <a:solidFill>
                <a:srgbClr val="000000"/>
              </a:solidFill>
              <a:ea typeface="ＭＳ Ｐゴシック" charset="-128"/>
              <a:cs typeface="ＭＳ Ｐゴシック"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685800" y="300428"/>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Answer</a:t>
            </a:r>
          </a:p>
        </p:txBody>
      </p:sp>
      <p:sp>
        <p:nvSpPr>
          <p:cNvPr id="19458" name="Rectangle 2"/>
          <p:cNvSpPr>
            <a:spLocks noGrp="1" noChangeArrowheads="1"/>
          </p:cNvSpPr>
          <p:nvPr>
            <p:ph type="body" idx="1"/>
          </p:nvPr>
        </p:nvSpPr>
        <p:spPr>
          <a:xfrm>
            <a:off x="685799" y="1772300"/>
            <a:ext cx="7109839" cy="4294188"/>
          </a:xfrm>
          <a:ln/>
        </p:spPr>
        <p:txBody>
          <a:bodyPr>
            <a:normAutofit lnSpcReduction="10000"/>
          </a:bodyPr>
          <a:lstStyle/>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#!/path/to/</a:t>
            </a:r>
            <a:r>
              <a:rPr lang="en-US" sz="1400" dirty="0" err="1">
                <a:solidFill>
                  <a:srgbClr val="808080"/>
                </a:solidFill>
              </a:rPr>
              <a:t>perl</a:t>
            </a:r>
            <a:r>
              <a:rPr lang="en-US" sz="1400" dirty="0">
                <a:solidFill>
                  <a:srgbClr val="808080"/>
                </a:solidFill>
              </a:rPr>
              <a:t> -</a:t>
            </a:r>
            <a:r>
              <a:rPr lang="en-US" sz="1400" dirty="0" err="1">
                <a:solidFill>
                  <a:srgbClr val="808080"/>
                </a:solidFill>
              </a:rPr>
              <a:t>w</a:t>
            </a:r>
            <a:endParaRPr lang="en-US" sz="1400" dirty="0">
              <a:solidFill>
                <a:srgbClr val="808080"/>
              </a:solidFill>
            </a:endParaRP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a:solidFill>
                <a:srgbClr val="808080"/>
              </a:solidFill>
            </a:endParaRP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$DNA = "GATTAGCAGGGCAGT";</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a:solidFill>
                <a:srgbClr val="808080"/>
              </a:solidFill>
            </a:endParaRPr>
          </a:p>
          <a:p>
            <a:pPr indent="-341313">
              <a:lnSpc>
                <a:spcPct val="9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a:t>
            </a:r>
            <a:r>
              <a:rPr lang="en-US" sz="1400" dirty="0" err="1">
                <a:solidFill>
                  <a:srgbClr val="808080"/>
                </a:solidFill>
              </a:rPr>
              <a:t>countG</a:t>
            </a:r>
            <a:r>
              <a:rPr lang="en-US" sz="1400" dirty="0">
                <a:solidFill>
                  <a:srgbClr val="808080"/>
                </a:solidFill>
              </a:rPr>
              <a:t> = 0</a:t>
            </a:r>
            <a:r>
              <a:rPr lang="en-US" sz="1400" dirty="0" smtClean="0">
                <a:solidFill>
                  <a:srgbClr val="808080"/>
                </a:solidFill>
              </a:rPr>
              <a:t>;  </a:t>
            </a:r>
            <a:r>
              <a:rPr lang="en-US" sz="1400" dirty="0" smtClean="0"/>
              <a:t># initialize $</a:t>
            </a:r>
            <a:r>
              <a:rPr lang="en-US" sz="1400" dirty="0" err="1" smtClean="0"/>
              <a:t>countG</a:t>
            </a:r>
            <a:r>
              <a:rPr lang="en-US" sz="1400" dirty="0" smtClean="0"/>
              <a:t> and $</a:t>
            </a:r>
            <a:r>
              <a:rPr lang="en-US" sz="1400" dirty="0" err="1" smtClean="0"/>
              <a:t>currentPos</a:t>
            </a:r>
            <a:endParaRPr lang="en-US" sz="1400" dirty="0" smtClean="0"/>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a:t>
            </a:r>
            <a:r>
              <a:rPr lang="en-US" sz="1400" dirty="0" err="1">
                <a:solidFill>
                  <a:srgbClr val="808080"/>
                </a:solidFill>
              </a:rPr>
              <a:t>currentPos</a:t>
            </a:r>
            <a:r>
              <a:rPr lang="en-US" sz="1400" dirty="0">
                <a:solidFill>
                  <a:srgbClr val="808080"/>
                </a:solidFill>
              </a:rPr>
              <a:t> = 0;</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a:solidFill>
                <a:srgbClr val="808080"/>
              </a:solidFill>
            </a:endParaRPr>
          </a:p>
          <a:p>
            <a:pPr indent="-341313">
              <a:lnSpc>
                <a:spcPct val="9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a:t>
            </a:r>
            <a:r>
              <a:rPr lang="en-US" sz="1400" dirty="0" err="1">
                <a:solidFill>
                  <a:srgbClr val="808080"/>
                </a:solidFill>
              </a:rPr>
              <a:t>DNAlength</a:t>
            </a:r>
            <a:r>
              <a:rPr lang="en-US" sz="1400" dirty="0">
                <a:solidFill>
                  <a:srgbClr val="808080"/>
                </a:solidFill>
              </a:rPr>
              <a:t> = </a:t>
            </a:r>
            <a:r>
              <a:rPr lang="en-US" sz="1400" dirty="0" err="1">
                <a:solidFill>
                  <a:srgbClr val="808080"/>
                </a:solidFill>
              </a:rPr>
              <a:t>length($DNA</a:t>
            </a:r>
            <a:r>
              <a:rPr lang="en-US" sz="1400" dirty="0">
                <a:solidFill>
                  <a:srgbClr val="808080"/>
                </a:solidFill>
              </a:rPr>
              <a:t>)</a:t>
            </a:r>
            <a:r>
              <a:rPr lang="en-US" sz="1400" dirty="0" smtClean="0">
                <a:solidFill>
                  <a:srgbClr val="808080"/>
                </a:solidFill>
              </a:rPr>
              <a:t>; </a:t>
            </a:r>
            <a:r>
              <a:rPr lang="en-US" sz="1400" dirty="0" smtClean="0"/>
              <a:t># calculate the length of $DNA</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smtClean="0">
              <a:solidFill>
                <a:srgbClr val="808080"/>
              </a:solidFill>
            </a:endParaRP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while </a:t>
            </a:r>
            <a:r>
              <a:rPr lang="en-US" sz="1400" dirty="0">
                <a:solidFill>
                  <a:srgbClr val="808080"/>
                </a:solidFill>
              </a:rPr>
              <a:t>($</a:t>
            </a:r>
            <a:r>
              <a:rPr lang="en-US" sz="1400" dirty="0" err="1">
                <a:solidFill>
                  <a:srgbClr val="808080"/>
                </a:solidFill>
              </a:rPr>
              <a:t>currentPos</a:t>
            </a:r>
            <a:r>
              <a:rPr lang="en-US" sz="1400" dirty="0">
                <a:solidFill>
                  <a:srgbClr val="808080"/>
                </a:solidFill>
              </a:rPr>
              <a:t> &lt; $</a:t>
            </a:r>
            <a:r>
              <a:rPr lang="en-US" sz="1400" dirty="0" err="1">
                <a:solidFill>
                  <a:srgbClr val="808080"/>
                </a:solidFill>
              </a:rPr>
              <a:t>DNAlength</a:t>
            </a:r>
            <a:r>
              <a:rPr lang="en-US" sz="1400" dirty="0">
                <a:solidFill>
                  <a:srgbClr val="808080"/>
                </a:solidFill>
              </a:rPr>
              <a:t>) {</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	$base = substr($DNA,$currentPos,1);</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	if ($base </a:t>
            </a:r>
            <a:r>
              <a:rPr lang="en-US" sz="1400" dirty="0" err="1">
                <a:solidFill>
                  <a:srgbClr val="808080"/>
                </a:solidFill>
              </a:rPr>
              <a:t>eq</a:t>
            </a:r>
            <a:r>
              <a:rPr lang="en-US" sz="1400" dirty="0">
                <a:solidFill>
                  <a:srgbClr val="808080"/>
                </a:solidFill>
              </a:rPr>
              <a:t> "G") </a:t>
            </a:r>
            <a:r>
              <a:rPr lang="en-US" sz="1400" dirty="0" smtClean="0">
                <a:solidFill>
                  <a:srgbClr val="808080"/>
                </a:solidFill>
              </a:rPr>
              <a:t>{ </a:t>
            </a:r>
            <a:r>
              <a:rPr lang="en-US" sz="1400" dirty="0" smtClean="0"/>
              <a:t># for each letter in the sequence check if it is the base G</a:t>
            </a:r>
            <a:endParaRPr lang="en-US" sz="1400" dirty="0" smtClean="0">
              <a:solidFill>
                <a:srgbClr val="808080"/>
              </a:solidFill>
            </a:endParaRPr>
          </a:p>
          <a:p>
            <a:pPr indent="-341313">
              <a:lnSpc>
                <a:spcPct val="9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		$</a:t>
            </a:r>
            <a:r>
              <a:rPr lang="en-US" sz="1400" dirty="0" err="1">
                <a:solidFill>
                  <a:srgbClr val="808080"/>
                </a:solidFill>
              </a:rPr>
              <a:t>countG</a:t>
            </a:r>
            <a:r>
              <a:rPr lang="en-US" sz="1400" dirty="0">
                <a:solidFill>
                  <a:srgbClr val="808080"/>
                </a:solidFill>
              </a:rPr>
              <a:t>++</a:t>
            </a:r>
            <a:r>
              <a:rPr lang="en-US" sz="1400" dirty="0" smtClean="0">
                <a:solidFill>
                  <a:srgbClr val="808080"/>
                </a:solidFill>
              </a:rPr>
              <a:t>; </a:t>
            </a:r>
            <a:r>
              <a:rPr lang="en-US" sz="1400" dirty="0" smtClean="0"/>
              <a:t># if 'yes' increment $</a:t>
            </a:r>
            <a:r>
              <a:rPr lang="en-US" sz="1400" dirty="0" err="1" smtClean="0"/>
              <a:t>countG</a:t>
            </a:r>
            <a:endParaRPr lang="en-US" sz="1400" dirty="0" smtClean="0"/>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r>
              <a:rPr lang="en-US" sz="1400" dirty="0">
                <a:solidFill>
                  <a:srgbClr val="808080"/>
                </a:solidFill>
              </a:rPr>
              <a:t>}</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	$</a:t>
            </a:r>
            <a:r>
              <a:rPr lang="en-US" sz="1400" dirty="0" err="1">
                <a:solidFill>
                  <a:srgbClr val="808080"/>
                </a:solidFill>
              </a:rPr>
              <a:t>currentPos</a:t>
            </a:r>
            <a:r>
              <a:rPr lang="en-US" sz="1400" dirty="0">
                <a:solidFill>
                  <a:srgbClr val="808080"/>
                </a:solidFill>
              </a:rPr>
              <a:t>++;</a:t>
            </a:r>
          </a:p>
          <a:p>
            <a:pPr indent="-341313">
              <a:lnSpc>
                <a:spcPct val="9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a:t>
            </a:r>
            <a:r>
              <a:rPr lang="en-US" sz="1400" dirty="0" smtClean="0">
                <a:solidFill>
                  <a:srgbClr val="808080"/>
                </a:solidFill>
              </a:rPr>
              <a:t> </a:t>
            </a:r>
            <a:r>
              <a:rPr lang="en-US" sz="1400" dirty="0" smtClean="0"/>
              <a:t># end of while loop</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smtClean="0">
              <a:solidFill>
                <a:srgbClr val="808080"/>
              </a:solidFill>
            </a:endParaRPr>
          </a:p>
          <a:p>
            <a:pPr indent="-341313">
              <a:lnSpc>
                <a:spcPct val="90000"/>
              </a:lnSpc>
              <a:spcBef>
                <a:spcPts val="35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print </a:t>
            </a:r>
            <a:r>
              <a:rPr lang="en-US" sz="1400" dirty="0">
                <a:solidFill>
                  <a:srgbClr val="808080"/>
                </a:solidFill>
              </a:rPr>
              <a:t>"There are $</a:t>
            </a:r>
            <a:r>
              <a:rPr lang="en-US" sz="1400" dirty="0" err="1">
                <a:solidFill>
                  <a:srgbClr val="808080"/>
                </a:solidFill>
              </a:rPr>
              <a:t>countG</a:t>
            </a:r>
            <a:r>
              <a:rPr lang="en-US" sz="1400" dirty="0">
                <a:solidFill>
                  <a:srgbClr val="808080"/>
                </a:solidFill>
              </a:rPr>
              <a:t> G bases\</a:t>
            </a:r>
            <a:r>
              <a:rPr lang="en-US" sz="1400" dirty="0" err="1">
                <a:solidFill>
                  <a:srgbClr val="808080"/>
                </a:solidFill>
              </a:rPr>
              <a:t>n</a:t>
            </a:r>
            <a:r>
              <a:rPr lang="en-US" sz="1400" dirty="0">
                <a:solidFill>
                  <a:srgbClr val="808080"/>
                </a:solidFill>
              </a:rPr>
              <a:t>"</a:t>
            </a:r>
            <a:r>
              <a:rPr lang="en-US" sz="1400" dirty="0" smtClean="0">
                <a:solidFill>
                  <a:srgbClr val="808080"/>
                </a:solidFill>
              </a:rPr>
              <a:t>; </a:t>
            </a:r>
            <a:r>
              <a:rPr lang="en-US" sz="1400" dirty="0" smtClean="0"/>
              <a:t># print out the number of Gs</a:t>
            </a:r>
          </a:p>
          <a:p>
            <a:pPr indent="-341313">
              <a:lnSpc>
                <a:spcPct val="90000"/>
              </a:lnSpc>
              <a:spcBef>
                <a:spcPts val="3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a:solidFill>
                <a:srgbClr val="808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685800" y="22860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Arrays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685800" y="216868"/>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Arrays</a:t>
            </a:r>
          </a:p>
        </p:txBody>
      </p:sp>
      <p:sp>
        <p:nvSpPr>
          <p:cNvPr id="21506" name="Rectangle 2"/>
          <p:cNvSpPr>
            <a:spLocks noGrp="1" noChangeArrowheads="1"/>
          </p:cNvSpPr>
          <p:nvPr>
            <p:ph type="body" idx="1"/>
          </p:nvPr>
        </p:nvSpPr>
        <p:spPr>
          <a:xfrm>
            <a:off x="685800" y="1529976"/>
            <a:ext cx="7772400" cy="4357688"/>
          </a:xfrm>
          <a:ln/>
        </p:spPr>
        <p:txBody>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t>Arrays are ordered lists of scalars</a:t>
            </a:r>
          </a:p>
          <a:p>
            <a:pPr marL="341313" indent="-341313">
              <a:lnSpc>
                <a:spcPct val="90000"/>
              </a:lnSpc>
              <a:spcBef>
                <a:spcPts val="700"/>
              </a:spcBef>
              <a:buFont typeface="Verdana"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latin typeface="Verdana" charset="0"/>
            </a:endParaRPr>
          </a:p>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a:t>Array variable is denoted by the @ symbol</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a:t>
            </a:r>
            <a:r>
              <a:rPr lang="en-GB" sz="2400" dirty="0">
                <a:solidFill>
                  <a:srgbClr val="808080"/>
                </a:solidFill>
              </a:rPr>
              <a:t>@bases = ( "A", "C", "G","T");</a:t>
            </a:r>
          </a:p>
          <a:p>
            <a:pPr lvl="1" indent="-284163">
              <a:lnSpc>
                <a:spcPct val="9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a:t>To access the whole array: </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solidFill>
                  <a:srgbClr val="808080"/>
                </a:solidFill>
              </a:rPr>
              <a:t>	print @bases;  # prints : </a:t>
            </a:r>
            <a:r>
              <a:rPr lang="en-GB" sz="2400" dirty="0" smtClean="0">
                <a:solidFill>
                  <a:srgbClr val="808080"/>
                </a:solidFill>
              </a:rPr>
              <a:t>ACGT</a:t>
            </a:r>
            <a:endParaRPr lang="en-GB" sz="2400" dirty="0">
              <a:solidFill>
                <a:srgbClr val="808080"/>
              </a:solidFill>
            </a:endParaRPr>
          </a:p>
          <a:p>
            <a:pPr lvl="2" indent="-22701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lvl="2" indent="-22701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Notice that you do not need to loop through the whole array to print it – Perl does this for you</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685800" y="367276"/>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Arrays cont.</a:t>
            </a:r>
          </a:p>
        </p:txBody>
      </p:sp>
      <p:sp>
        <p:nvSpPr>
          <p:cNvPr id="22530" name="Rectangle 2"/>
          <p:cNvSpPr>
            <a:spLocks noGrp="1" noChangeArrowheads="1"/>
          </p:cNvSpPr>
          <p:nvPr>
            <p:ph type="body" idx="1"/>
          </p:nvPr>
        </p:nvSpPr>
        <p:spPr>
          <a:xfrm>
            <a:off x="685800" y="1655316"/>
            <a:ext cx="7772400" cy="4114800"/>
          </a:xfrm>
          <a:ln/>
        </p:spPr>
        <p:txBody>
          <a:bodyPr/>
          <a:lstStyle/>
          <a:p>
            <a:pPr marL="341313" indent="-341313">
              <a:lnSpc>
                <a:spcPct val="90000"/>
              </a:lnSpc>
              <a:spcBef>
                <a:spcPts val="600"/>
              </a:spcBef>
              <a:buClr>
                <a:srgbClr val="009900"/>
              </a:buClr>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solidFill>
                  <a:srgbClr val="009900"/>
                </a:solidFill>
              </a:rPr>
              <a:t>Array indexes start at 0</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To access one element of the array: use $</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Why? Because every element in the array is a scalar</a:t>
            </a:r>
          </a:p>
          <a:p>
            <a:pPr marL="741363" lvl="1" indent="-284163">
              <a:lnSpc>
                <a:spcPct val="90000"/>
              </a:lnSpc>
              <a:spcBef>
                <a:spcPts val="475"/>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900" dirty="0"/>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@molecules = ('</a:t>
            </a:r>
            <a:r>
              <a:rPr lang="en-US" sz="1800" dirty="0" err="1">
                <a:solidFill>
                  <a:srgbClr val="808080"/>
                </a:solidFill>
              </a:rPr>
              <a:t>DNA','RNA','Protein</a:t>
            </a:r>
            <a:r>
              <a:rPr lang="en-US" sz="1800" dirty="0">
                <a:solidFill>
                  <a:srgbClr val="808080"/>
                </a:solidFill>
              </a:rPr>
              <a:t>');</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"Here are the array elements:";</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a:t>
            </a:r>
            <a:r>
              <a:rPr lang="en-US" sz="1800" dirty="0" err="1">
                <a:solidFill>
                  <a:srgbClr val="808080"/>
                </a:solidFill>
              </a:rPr>
              <a:t>nFirst</a:t>
            </a:r>
            <a:r>
              <a:rPr lang="en-US" sz="1800" dirty="0">
                <a:solidFill>
                  <a:srgbClr val="808080"/>
                </a:solidFill>
              </a:rPr>
              <a:t> element: ";</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$molecules[0];</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a:t>
            </a:r>
            <a:r>
              <a:rPr lang="en-US" sz="1800" dirty="0" err="1">
                <a:solidFill>
                  <a:srgbClr val="808080"/>
                </a:solidFill>
              </a:rPr>
              <a:t>nSecond</a:t>
            </a:r>
            <a:r>
              <a:rPr lang="en-US" sz="1800" dirty="0">
                <a:solidFill>
                  <a:srgbClr val="808080"/>
                </a:solidFill>
              </a:rPr>
              <a:t> element: ";</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$molecules[1];</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a:t>
            </a:r>
            <a:r>
              <a:rPr lang="en-US" sz="1800" dirty="0" err="1">
                <a:solidFill>
                  <a:srgbClr val="808080"/>
                </a:solidFill>
              </a:rPr>
              <a:t>nThird</a:t>
            </a:r>
            <a:r>
              <a:rPr lang="en-US" sz="1800" dirty="0">
                <a:solidFill>
                  <a:srgbClr val="808080"/>
                </a:solidFill>
              </a:rPr>
              <a:t> element: ";</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dirty="0">
                <a:solidFill>
                  <a:srgbClr val="808080"/>
                </a:solidFill>
              </a:rPr>
              <a:t>print $molecules[2];</a:t>
            </a:r>
          </a:p>
        </p:txBody>
      </p:sp>
      <p:graphicFrame>
        <p:nvGraphicFramePr>
          <p:cNvPr id="22531" name="Group 3"/>
          <p:cNvGraphicFramePr>
            <a:graphicFrameLocks noGrp="1"/>
          </p:cNvGraphicFramePr>
          <p:nvPr/>
        </p:nvGraphicFramePr>
        <p:xfrm>
          <a:off x="4800600" y="5379764"/>
          <a:ext cx="4040188" cy="596900"/>
        </p:xfrm>
        <a:graphic>
          <a:graphicData uri="http://schemas.openxmlformats.org/drawingml/2006/table">
            <a:tbl>
              <a:tblPr/>
              <a:tblGrid>
                <a:gridCol w="1981200"/>
                <a:gridCol w="712788"/>
                <a:gridCol w="673100"/>
                <a:gridCol w="673100"/>
              </a:tblGrid>
              <a:tr h="301625">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a:ln>
                            <a:noFill/>
                          </a:ln>
                          <a:solidFill>
                            <a:srgbClr val="FFFFFF"/>
                          </a:solidFill>
                          <a:effectLst/>
                          <a:latin typeface="Arial" charset="0"/>
                          <a:ea typeface="ＭＳ Ｐゴシック" charset="-128"/>
                          <a:cs typeface="ＭＳ Ｐゴシック" charset="-128"/>
                        </a:rPr>
                        <a:t>Positions:</a:t>
                      </a:r>
                    </a:p>
                  </a:txBody>
                  <a:tcPr marL="90000" marR="90000" marT="57384" marB="46800" horzOverflow="overflow">
                    <a:lnL w="1368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368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1" u="none" strike="noStrike" cap="none" normalizeH="0" baseline="0">
                          <a:ln>
                            <a:noFill/>
                          </a:ln>
                          <a:solidFill>
                            <a:srgbClr val="009900"/>
                          </a:solidFill>
                          <a:effectLst/>
                          <a:latin typeface="Arial" charset="0"/>
                          <a:ea typeface="ＭＳ Ｐゴシック" charset="-128"/>
                          <a:cs typeface="ＭＳ Ｐゴシック" charset="-128"/>
                        </a:rPr>
                        <a:t>0</a:t>
                      </a:r>
                    </a:p>
                  </a:txBody>
                  <a:tcPr marL="90000" marR="90000" marT="57384"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368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1" u="none" strike="noStrike" cap="none" normalizeH="0" baseline="0">
                          <a:ln>
                            <a:noFill/>
                          </a:ln>
                          <a:solidFill>
                            <a:srgbClr val="000000"/>
                          </a:solidFill>
                          <a:effectLst/>
                          <a:latin typeface="Arial" charset="0"/>
                          <a:ea typeface="ＭＳ Ｐゴシック" charset="-128"/>
                          <a:cs typeface="ＭＳ Ｐゴシック" charset="-128"/>
                        </a:rPr>
                        <a:t>1</a:t>
                      </a:r>
                    </a:p>
                  </a:txBody>
                  <a:tcPr marL="90000" marR="90000" marT="57384"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368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1" u="none" strike="noStrike" cap="none" normalizeH="0" baseline="0">
                          <a:ln>
                            <a:noFill/>
                          </a:ln>
                          <a:solidFill>
                            <a:srgbClr val="000000"/>
                          </a:solidFill>
                          <a:effectLst/>
                          <a:latin typeface="Arial" charset="0"/>
                          <a:ea typeface="ＭＳ Ｐゴシック" charset="-128"/>
                          <a:cs typeface="ＭＳ Ｐゴシック" charset="-128"/>
                        </a:rPr>
                        <a:t>2</a:t>
                      </a:r>
                    </a:p>
                  </a:txBody>
                  <a:tcPr marL="90000" marR="90000" marT="57384" marB="46800" horzOverflow="overflow">
                    <a:lnL w="5760" cap="flat" cmpd="sng" algn="ctr">
                      <a:solidFill>
                        <a:srgbClr val="000000"/>
                      </a:solidFill>
                      <a:prstDash val="solid"/>
                      <a:round/>
                      <a:headEnd type="none" w="med" len="med"/>
                      <a:tailEnd type="none" w="med" len="med"/>
                    </a:lnL>
                    <a:lnR w="13680" cap="flat" cmpd="sng" algn="ctr">
                      <a:solidFill>
                        <a:srgbClr val="000000"/>
                      </a:solidFill>
                      <a:prstDash val="solid"/>
                      <a:round/>
                      <a:headEnd type="none" w="med" len="med"/>
                      <a:tailEnd type="none" w="med" len="med"/>
                    </a:lnR>
                    <a:lnT w="1368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dirty="0">
                          <a:ln>
                            <a:noFill/>
                          </a:ln>
                          <a:solidFill>
                            <a:srgbClr val="FFFFFF"/>
                          </a:solidFill>
                          <a:effectLst/>
                          <a:latin typeface="Arial" charset="0"/>
                          <a:ea typeface="ＭＳ Ｐゴシック" charset="-128"/>
                          <a:cs typeface="ＭＳ Ｐゴシック" charset="-128"/>
                        </a:rPr>
                        <a:t>Scalar values:</a:t>
                      </a:r>
                    </a:p>
                  </a:txBody>
                  <a:tcPr marL="90000" marR="90000" marT="57384" marB="46800" horzOverflow="overflow">
                    <a:lnL w="1368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3680" cap="flat" cmpd="sng" algn="ctr">
                      <a:solidFill>
                        <a:srgbClr val="000000"/>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0" u="none" strike="noStrike" cap="none" normalizeH="0" baseline="0">
                          <a:ln>
                            <a:noFill/>
                          </a:ln>
                          <a:solidFill>
                            <a:srgbClr val="009900"/>
                          </a:solidFill>
                          <a:effectLst/>
                          <a:latin typeface="Arial" charset="0"/>
                          <a:ea typeface="ＭＳ Ｐゴシック" charset="-128"/>
                          <a:cs typeface="ＭＳ Ｐゴシック" charset="-128"/>
                        </a:rPr>
                        <a:t>DNA</a:t>
                      </a:r>
                    </a:p>
                  </a:txBody>
                  <a:tcPr marL="90000" marR="90000" marT="57384"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368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0" u="none" strike="noStrike" cap="none" normalizeH="0" baseline="0">
                          <a:ln>
                            <a:noFill/>
                          </a:ln>
                          <a:solidFill>
                            <a:srgbClr val="000000"/>
                          </a:solidFill>
                          <a:effectLst/>
                          <a:latin typeface="Arial" charset="0"/>
                          <a:ea typeface="ＭＳ Ｐゴシック" charset="-128"/>
                          <a:cs typeface="ＭＳ Ｐゴシック" charset="-128"/>
                        </a:rPr>
                        <a:t>RNA</a:t>
                      </a:r>
                    </a:p>
                  </a:txBody>
                  <a:tcPr marL="90000" marR="90000" marT="57384"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368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93000"/>
                        </a:lnSpc>
                        <a:spcBef>
                          <a:spcPts val="30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0" i="0" u="none" strike="noStrike" cap="none" normalizeH="0" baseline="0" dirty="0">
                          <a:ln>
                            <a:noFill/>
                          </a:ln>
                          <a:solidFill>
                            <a:srgbClr val="000000"/>
                          </a:solidFill>
                          <a:effectLst/>
                          <a:latin typeface="Arial" charset="0"/>
                          <a:ea typeface="ＭＳ Ｐゴシック" charset="-128"/>
                          <a:cs typeface="ＭＳ Ｐゴシック" charset="-128"/>
                        </a:rPr>
                        <a:t>Protein</a:t>
                      </a:r>
                    </a:p>
                  </a:txBody>
                  <a:tcPr marL="90000" marR="90000" marT="57384" marB="46800" horzOverflow="overflow">
                    <a:lnL w="5760" cap="flat" cmpd="sng" algn="ctr">
                      <a:solidFill>
                        <a:srgbClr val="000000"/>
                      </a:solidFill>
                      <a:prstDash val="solid"/>
                      <a:round/>
                      <a:headEnd type="none" w="med" len="med"/>
                      <a:tailEnd type="none" w="med" len="med"/>
                    </a:lnL>
                    <a:lnR w="1368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368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562" name="Rectangle 34"/>
          <p:cNvSpPr>
            <a:spLocks noChangeArrowheads="1"/>
          </p:cNvSpPr>
          <p:nvPr/>
        </p:nvSpPr>
        <p:spPr bwMode="auto">
          <a:xfrm>
            <a:off x="4991100" y="6064568"/>
            <a:ext cx="3857625" cy="336550"/>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dirty="0">
                <a:solidFill>
                  <a:srgbClr val="000000"/>
                </a:solidFill>
                <a:ea typeface="ＭＳ Ｐゴシック" charset="-128"/>
                <a:cs typeface="ＭＳ Ｐゴシック" charset="-128"/>
              </a:rPr>
              <a:t>Schematic view of the array @molecules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Output</a:t>
            </a:r>
          </a:p>
        </p:txBody>
      </p:sp>
      <p:sp>
        <p:nvSpPr>
          <p:cNvPr id="23554" name="Rectangle 2"/>
          <p:cNvSpPr>
            <a:spLocks noGrp="1" noChangeArrowheads="1"/>
          </p:cNvSpPr>
          <p:nvPr>
            <p:ph type="body" idx="1"/>
          </p:nvPr>
        </p:nvSpPr>
        <p:spPr>
          <a:xfrm>
            <a:off x="685800" y="1981200"/>
            <a:ext cx="7772400" cy="4114800"/>
          </a:xfrm>
          <a:ln/>
        </p:spPr>
        <p:txBody>
          <a:bodyPr/>
          <a:lstStyle/>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t>First element: DNA</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t>Second element: RNA</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t>Third element: Protein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Arrays cont.</a:t>
            </a:r>
          </a:p>
        </p:txBody>
      </p:sp>
      <p:sp>
        <p:nvSpPr>
          <p:cNvPr id="24578" name="Rectangle 2"/>
          <p:cNvSpPr>
            <a:spLocks noGrp="1" noChangeArrowheads="1"/>
          </p:cNvSpPr>
          <p:nvPr>
            <p:ph type="body" idx="1"/>
          </p:nvPr>
        </p:nvSpPr>
        <p:spPr>
          <a:xfrm>
            <a:off x="685800" y="1981200"/>
            <a:ext cx="7772400" cy="4114800"/>
          </a:xfrm>
          <a:ln/>
        </p:spPr>
        <p:txBody>
          <a:bodyPr/>
          <a:lstStyle/>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To find the index of the last element in the array</a:t>
            </a: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		</a:t>
            </a: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		</a:t>
            </a:r>
            <a:r>
              <a:rPr lang="en-GB" sz="2000">
                <a:solidFill>
                  <a:srgbClr val="808080"/>
                </a:solidFill>
              </a:rPr>
              <a:t>print $#bases; </a:t>
            </a:r>
            <a:r>
              <a:rPr lang="en-GB" sz="2000"/>
              <a:t> #prints 3 in the previous example</a:t>
            </a:r>
          </a:p>
          <a:p>
            <a:pPr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1"/>
          </a:p>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Other ways to find the number of elements in the array are:</a:t>
            </a:r>
          </a:p>
          <a:p>
            <a:pPr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$array_size = @bases; </a:t>
            </a:r>
            <a:r>
              <a:rPr lang="en-GB" sz="2000"/>
              <a:t>or </a:t>
            </a:r>
            <a:r>
              <a:rPr lang="en-GB" sz="2000">
                <a:solidFill>
                  <a:srgbClr val="808080"/>
                </a:solidFill>
              </a:rPr>
              <a:t>$array_size = scalar(@bases);</a:t>
            </a:r>
            <a:r>
              <a:rPr lang="en-GB" sz="2400">
                <a:solidFill>
                  <a:srgbClr val="808080"/>
                </a:solidFill>
              </a:rPr>
              <a:t> </a:t>
            </a:r>
          </a:p>
          <a:p>
            <a:pPr lvl="1" indent="-284163">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lvl="1" indent="-284163">
              <a:spcBef>
                <a:spcPts val="3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a:solidFill>
                  <a:srgbClr val="009900"/>
                </a:solidFill>
              </a:rPr>
              <a:t>Note: in our example, $array_size is 4 because there are 4 elements in the array @bases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Numerical Sorting</a:t>
            </a:r>
          </a:p>
        </p:txBody>
      </p:sp>
      <p:sp>
        <p:nvSpPr>
          <p:cNvPr id="26626" name="Rectangle 2"/>
          <p:cNvSpPr>
            <a:spLocks noGrp="1" noChangeArrowheads="1"/>
          </p:cNvSpPr>
          <p:nvPr>
            <p:ph type="body" idx="1"/>
          </p:nvPr>
        </p:nvSpPr>
        <p:spPr>
          <a:xfrm>
            <a:off x="685800" y="1981200"/>
            <a:ext cx="7772400" cy="4114800"/>
          </a:xfrm>
          <a:ln/>
        </p:spPr>
        <p:txBody>
          <a:bodyPr/>
          <a:lstStyle/>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#!/path/to/perl -w</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a:solidFill>
                <a:srgbClr val="808080"/>
              </a:solidFill>
            </a:endParaRP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@unsortedArray = (16, 12, 20, 10, 1, 77);	</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@sortedArray = sort {$a &lt;=&gt; $b} @unsortedArray;</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a:solidFill>
                <a:srgbClr val="808080"/>
              </a:solidFill>
            </a:endParaRP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print "@unsortedArray\n"; # prints 16 12 20 10 1 77</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print "@sortedArray\n";     # prints 1 10 12 16 20 77</a:t>
            </a:r>
          </a:p>
          <a:p>
            <a:pPr lvl="1" indent="-284163">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a:solidFill>
                <a:srgbClr val="808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Sorting Arrays</a:t>
            </a:r>
          </a:p>
        </p:txBody>
      </p:sp>
      <p:sp>
        <p:nvSpPr>
          <p:cNvPr id="25602" name="Rectangle 2"/>
          <p:cNvSpPr>
            <a:spLocks noGrp="1" noChangeArrowheads="1"/>
          </p:cNvSpPr>
          <p:nvPr>
            <p:ph type="body" idx="1"/>
          </p:nvPr>
        </p:nvSpPr>
        <p:spPr>
          <a:xfrm>
            <a:off x="685800" y="1981200"/>
            <a:ext cx="7772400" cy="4340225"/>
          </a:xfrm>
          <a:ln/>
        </p:spPr>
        <p:txBody>
          <a:bodyPr>
            <a:normAutofit lnSpcReduction="10000"/>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Perl has a built in function to </a:t>
            </a:r>
            <a:r>
              <a:rPr lang="en-GB" sz="2400" i="1"/>
              <a:t>sort:</a:t>
            </a: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In alphabetical order (default)</a:t>
            </a:r>
            <a:r>
              <a:rPr lang="en-GB" sz="2000" u="sng"/>
              <a:t> </a:t>
            </a:r>
            <a:r>
              <a:rPr lang="en-US" sz="2000" u="sng"/>
              <a:t>with uppercase first</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	</a:t>
            </a:r>
            <a:r>
              <a:rPr lang="en-GB" sz="2000">
                <a:solidFill>
                  <a:srgbClr val="808080"/>
                </a:solidFill>
              </a:rPr>
              <a:t>	@sortedArray = sort @unsortedArray;</a:t>
            </a:r>
          </a:p>
          <a:p>
            <a:pPr marL="341313" indent="-341313">
              <a:lnSpc>
                <a:spcPct val="90000"/>
              </a:lnSpc>
              <a:spcBef>
                <a:spcPts val="3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a:t>
            </a:r>
            <a:r>
              <a:rPr lang="en-GB" sz="1400"/>
              <a:t>equivalent to</a:t>
            </a:r>
            <a:r>
              <a:rPr lang="en-GB" sz="1400">
                <a:solidFill>
                  <a:srgbClr val="808080"/>
                </a:solidFill>
              </a:rPr>
              <a:t> @sortedArray =</a:t>
            </a:r>
            <a:r>
              <a:rPr lang="en-US" sz="1400">
                <a:solidFill>
                  <a:srgbClr val="808080"/>
                </a:solidFill>
              </a:rPr>
              <a:t> sort {$a cmp $b}</a:t>
            </a:r>
            <a:r>
              <a:rPr lang="en-GB" sz="1400">
                <a:solidFill>
                  <a:srgbClr val="808080"/>
                </a:solidFill>
              </a:rPr>
              <a:t> @unsortedArray;]</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t>In a reverse alphabetical order</a:t>
            </a:r>
          </a:p>
          <a:p>
            <a:pPr lvl="2" indent="-2270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@sortedArray =</a:t>
            </a:r>
            <a:r>
              <a:rPr lang="en-US" sz="2000">
                <a:solidFill>
                  <a:srgbClr val="808080"/>
                </a:solidFill>
              </a:rPr>
              <a:t> sort {$b cmp $a}</a:t>
            </a:r>
            <a:r>
              <a:rPr lang="en-GB" sz="2000">
                <a:solidFill>
                  <a:srgbClr val="808080"/>
                </a:solidFill>
              </a:rPr>
              <a:t> @unsortedArray;</a:t>
            </a:r>
          </a:p>
          <a:p>
            <a:pPr lvl="2" indent="-227013">
              <a:lnSpc>
                <a:spcPct val="90000"/>
              </a:lnSpc>
              <a:spcBef>
                <a:spcPts val="4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Numerically in </a:t>
            </a:r>
            <a:r>
              <a:rPr lang="en-US" sz="2000"/>
              <a:t>ascending order</a:t>
            </a:r>
          </a:p>
          <a:p>
            <a:pPr lvl="2" indent="-2270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@sortedArray = sort {$a &lt;=&gt; $b} @unsortedArray;</a:t>
            </a:r>
          </a:p>
          <a:p>
            <a:pPr lvl="2" indent="-2270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1800">
              <a:solidFill>
                <a:srgbClr val="808080"/>
              </a:solidFill>
            </a:endParaRPr>
          </a:p>
          <a:p>
            <a:pPr marL="741363" lvl="1" indent="-284163">
              <a:lnSpc>
                <a:spcPct val="90000"/>
              </a:lnSpc>
              <a:spcBef>
                <a:spcPts val="5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Numerically in </a:t>
            </a:r>
            <a:r>
              <a:rPr lang="en-US" sz="2000"/>
              <a:t>descending order</a:t>
            </a:r>
          </a:p>
          <a:p>
            <a:pPr marL="741363"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@sortedArray = sort {$b &lt;=&gt; $a} @unsortedArray;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a:xfrm>
            <a:off x="463681" y="-256347"/>
            <a:ext cx="8223840" cy="1335021"/>
          </a:xfrm>
        </p:spPr>
        <p:txBody>
          <a:bodyPr/>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900" dirty="0"/>
              <a:t>Exercise 2: </a:t>
            </a:r>
            <a:r>
              <a:rPr lang="en-US" sz="2900" i="1" dirty="0">
                <a:latin typeface="Times New Roman" charset="0"/>
              </a:rPr>
              <a:t>First file.</a:t>
            </a:r>
          </a:p>
        </p:txBody>
      </p:sp>
      <p:sp>
        <p:nvSpPr>
          <p:cNvPr id="22531" name="Rectangle 2"/>
          <p:cNvSpPr>
            <a:spLocks noGrp="1" noChangeArrowheads="1"/>
          </p:cNvSpPr>
          <p:nvPr>
            <p:ph type="body" idx="1"/>
          </p:nvPr>
        </p:nvSpPr>
        <p:spPr>
          <a:xfrm>
            <a:off x="336960" y="829527"/>
            <a:ext cx="8040960" cy="5959346"/>
          </a:xfrm>
        </p:spPr>
        <p:txBody>
          <a:bodyPr/>
          <a:lstStyle/>
          <a:p>
            <a:pPr marL="309605" indent="-308165">
              <a:buSzPct val="80000"/>
              <a:buFont typeface="Wingdings" charset="2"/>
              <a:buChar char=""/>
              <a:tabLst>
                <a:tab pos="309605" algn="l"/>
                <a:tab pos="411846" algn="l"/>
                <a:tab pos="826572" algn="l"/>
                <a:tab pos="1241298" algn="l"/>
                <a:tab pos="1656024" algn="l"/>
                <a:tab pos="2070751" algn="l"/>
                <a:tab pos="2485477" algn="l"/>
                <a:tab pos="2900203" algn="l"/>
                <a:tab pos="3314929" algn="l"/>
                <a:tab pos="3729655" algn="l"/>
                <a:tab pos="4144381" algn="l"/>
                <a:tab pos="4559107" algn="l"/>
                <a:tab pos="4973833" algn="l"/>
                <a:tab pos="5388560" algn="l"/>
                <a:tab pos="5803286" algn="l"/>
                <a:tab pos="6218012" algn="l"/>
                <a:tab pos="6632738" algn="l"/>
                <a:tab pos="7047464" algn="l"/>
                <a:tab pos="7462190" algn="l"/>
                <a:tab pos="7876916" algn="l"/>
                <a:tab pos="8291642" algn="l"/>
              </a:tabLst>
            </a:pPr>
            <a:r>
              <a:rPr lang="en-US" sz="2000" dirty="0"/>
              <a:t> Create folder for course exercises 'perlcourse2012'</a:t>
            </a:r>
          </a:p>
          <a:p>
            <a:pPr marL="1346420" lvl="1" indent="-514088">
              <a:buSzPct val="80000"/>
              <a:buNone/>
              <a:tabLst>
                <a:tab pos="309605" algn="l"/>
                <a:tab pos="411846" algn="l"/>
                <a:tab pos="826572" algn="l"/>
                <a:tab pos="1241298" algn="l"/>
                <a:tab pos="1656024" algn="l"/>
                <a:tab pos="2070751" algn="l"/>
                <a:tab pos="2485477" algn="l"/>
                <a:tab pos="2900203" algn="l"/>
                <a:tab pos="3314929" algn="l"/>
                <a:tab pos="3729655" algn="l"/>
                <a:tab pos="4144381" algn="l"/>
                <a:tab pos="4559107" algn="l"/>
                <a:tab pos="4973833" algn="l"/>
                <a:tab pos="5388560" algn="l"/>
                <a:tab pos="5803286" algn="l"/>
                <a:tab pos="6218012" algn="l"/>
                <a:tab pos="6632738" algn="l"/>
                <a:tab pos="7047464" algn="l"/>
                <a:tab pos="7462190" algn="l"/>
                <a:tab pos="7876916" algn="l"/>
                <a:tab pos="8291642" algn="l"/>
              </a:tabLst>
            </a:pPr>
            <a:r>
              <a:rPr lang="en-US" sz="2000" dirty="0"/>
              <a:t>$ </a:t>
            </a:r>
            <a:r>
              <a:rPr lang="en-US" sz="2000" dirty="0" err="1"/>
              <a:t>mkdir</a:t>
            </a:r>
            <a:r>
              <a:rPr lang="en-US" sz="2000" dirty="0"/>
              <a:t> perlcourse2012</a:t>
            </a:r>
          </a:p>
          <a:p>
            <a:pPr marL="309605" indent="-308165">
              <a:buSzPct val="80000"/>
              <a:buFont typeface="Wingdings" charset="2"/>
              <a:buChar char=""/>
              <a:tabLst>
                <a:tab pos="309605" algn="l"/>
                <a:tab pos="411846" algn="l"/>
                <a:tab pos="826572" algn="l"/>
                <a:tab pos="1241298" algn="l"/>
                <a:tab pos="1656024" algn="l"/>
                <a:tab pos="2070751" algn="l"/>
                <a:tab pos="2485477" algn="l"/>
                <a:tab pos="2900203" algn="l"/>
                <a:tab pos="3314929" algn="l"/>
                <a:tab pos="3729655" algn="l"/>
                <a:tab pos="4144381" algn="l"/>
                <a:tab pos="4559107" algn="l"/>
                <a:tab pos="4973833" algn="l"/>
                <a:tab pos="5388560" algn="l"/>
                <a:tab pos="5803286" algn="l"/>
                <a:tab pos="6218012" algn="l"/>
                <a:tab pos="6632738" algn="l"/>
                <a:tab pos="7047464" algn="l"/>
                <a:tab pos="7462190" algn="l"/>
                <a:tab pos="7876916" algn="l"/>
                <a:tab pos="8291642" algn="l"/>
              </a:tabLst>
            </a:pPr>
            <a:r>
              <a:rPr lang="en-US" sz="2000" dirty="0"/>
              <a:t> Launch </a:t>
            </a:r>
            <a:r>
              <a:rPr lang="en-US" sz="2000" dirty="0" err="1"/>
              <a:t>gedit</a:t>
            </a:r>
            <a:endParaRPr lang="en-US" sz="2000" dirty="0"/>
          </a:p>
          <a:p>
            <a:pPr marL="1346420" lvl="1" indent="-514088">
              <a:buSzPct val="80000"/>
              <a:buNone/>
              <a:tabLst>
                <a:tab pos="309605" algn="l"/>
                <a:tab pos="411846" algn="l"/>
                <a:tab pos="826572" algn="l"/>
                <a:tab pos="1241298" algn="l"/>
                <a:tab pos="1656024" algn="l"/>
                <a:tab pos="2070751" algn="l"/>
                <a:tab pos="2485477" algn="l"/>
                <a:tab pos="2900203" algn="l"/>
                <a:tab pos="3314929" algn="l"/>
                <a:tab pos="3729655" algn="l"/>
                <a:tab pos="4144381" algn="l"/>
                <a:tab pos="4559107" algn="l"/>
                <a:tab pos="4973833" algn="l"/>
                <a:tab pos="5388560" algn="l"/>
                <a:tab pos="5803286" algn="l"/>
                <a:tab pos="6218012" algn="l"/>
                <a:tab pos="6632738" algn="l"/>
                <a:tab pos="7047464" algn="l"/>
                <a:tab pos="7462190" algn="l"/>
                <a:tab pos="7876916" algn="l"/>
                <a:tab pos="8291642" algn="l"/>
              </a:tabLst>
            </a:pPr>
            <a:r>
              <a:rPr lang="en-US" sz="2000" dirty="0"/>
              <a:t>$ </a:t>
            </a:r>
            <a:r>
              <a:rPr lang="en-US" sz="2000" dirty="0" err="1"/>
              <a:t>gedit</a:t>
            </a:r>
            <a:endParaRPr lang="en-US" sz="2000" dirty="0"/>
          </a:p>
          <a:p>
            <a:pPr marL="309605" indent="-308165">
              <a:buSzPct val="80000"/>
              <a:buFont typeface="Wingdings" charset="2"/>
              <a:buChar char=""/>
              <a:tabLst>
                <a:tab pos="309605" algn="l"/>
                <a:tab pos="411846" algn="l"/>
                <a:tab pos="826572" algn="l"/>
                <a:tab pos="1241298" algn="l"/>
                <a:tab pos="1656024" algn="l"/>
                <a:tab pos="2070751" algn="l"/>
                <a:tab pos="2485477" algn="l"/>
                <a:tab pos="2900203" algn="l"/>
                <a:tab pos="3314929" algn="l"/>
                <a:tab pos="3729655" algn="l"/>
                <a:tab pos="4144381" algn="l"/>
                <a:tab pos="4559107" algn="l"/>
                <a:tab pos="4973833" algn="l"/>
                <a:tab pos="5388560" algn="l"/>
                <a:tab pos="5803286" algn="l"/>
                <a:tab pos="6218012" algn="l"/>
                <a:tab pos="6632738" algn="l"/>
                <a:tab pos="7047464" algn="l"/>
                <a:tab pos="7462190" algn="l"/>
                <a:tab pos="7876916" algn="l"/>
                <a:tab pos="8291642" algn="l"/>
              </a:tabLst>
            </a:pPr>
            <a:r>
              <a:rPr lang="en-US" sz="2000" dirty="0"/>
              <a:t> Type</a:t>
            </a:r>
            <a:r>
              <a:rPr lang="en-US" sz="2000" dirty="0" smtClean="0"/>
              <a:t> a random </a:t>
            </a:r>
            <a:r>
              <a:rPr lang="en-US" sz="2000" dirty="0"/>
              <a:t>text and save file with name '</a:t>
            </a:r>
            <a:r>
              <a:rPr lang="en-US" sz="2000" dirty="0" err="1"/>
              <a:t>test.txt</a:t>
            </a:r>
            <a:r>
              <a:rPr lang="en-US" sz="2000" dirty="0"/>
              <a:t>' into folder 'perlcourse2012'</a:t>
            </a:r>
          </a:p>
        </p:txBody>
      </p:sp>
      <p:pic>
        <p:nvPicPr>
          <p:cNvPr id="22532" name="Picture 3"/>
          <p:cNvPicPr>
            <a:picLocks noChangeAspect="1" noChangeArrowheads="1"/>
          </p:cNvPicPr>
          <p:nvPr/>
        </p:nvPicPr>
        <p:blipFill>
          <a:blip r:embed="rId3"/>
          <a:srcRect/>
          <a:stretch>
            <a:fillRect/>
          </a:stretch>
        </p:blipFill>
        <p:spPr bwMode="auto">
          <a:xfrm>
            <a:off x="414720" y="3318109"/>
            <a:ext cx="4230720" cy="3234580"/>
          </a:xfrm>
          <a:prstGeom prst="rect">
            <a:avLst/>
          </a:prstGeom>
          <a:noFill/>
          <a:ln w="9525">
            <a:noFill/>
            <a:round/>
            <a:headEnd/>
            <a:tailEnd/>
          </a:ln>
        </p:spPr>
      </p:pic>
      <p:pic>
        <p:nvPicPr>
          <p:cNvPr id="22533" name="Picture 4"/>
          <p:cNvPicPr>
            <a:picLocks noChangeAspect="1" noChangeArrowheads="1"/>
          </p:cNvPicPr>
          <p:nvPr/>
        </p:nvPicPr>
        <p:blipFill>
          <a:blip r:embed="rId4"/>
          <a:srcRect/>
          <a:stretch>
            <a:fillRect/>
          </a:stretch>
        </p:blipFill>
        <p:spPr bwMode="auto">
          <a:xfrm>
            <a:off x="3648960" y="3035839"/>
            <a:ext cx="4436640" cy="3765996"/>
          </a:xfrm>
          <a:prstGeom prst="rect">
            <a:avLst/>
          </a:prstGeom>
          <a:noFill/>
          <a:ln w="9525">
            <a:noFill/>
            <a:round/>
            <a:headEnd/>
            <a:tailEnd/>
          </a:ln>
        </p:spPr>
      </p:pic>
      <p:sp>
        <p:nvSpPr>
          <p:cNvPr id="22534" name="Line 5"/>
          <p:cNvSpPr>
            <a:spLocks noChangeShapeType="1"/>
          </p:cNvSpPr>
          <p:nvPr/>
        </p:nvSpPr>
        <p:spPr bwMode="auto">
          <a:xfrm flipH="1">
            <a:off x="1656000" y="2903345"/>
            <a:ext cx="1664640" cy="745998"/>
          </a:xfrm>
          <a:prstGeom prst="line">
            <a:avLst/>
          </a:prstGeom>
          <a:noFill/>
          <a:ln w="9360">
            <a:solidFill>
              <a:srgbClr val="00FFFF"/>
            </a:solidFill>
            <a:round/>
            <a:headEnd/>
            <a:tailEnd type="triangle" w="med" len="med"/>
          </a:ln>
        </p:spPr>
        <p:txBody>
          <a:bodyPr lIns="82945" tIns="41473" rIns="82945" bIns="41473">
            <a:prstTxWarp prst="textNoShape">
              <a:avLst/>
            </a:prstTxWarp>
          </a:bodyPr>
          <a:lstStyle/>
          <a:p>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String Sorting</a:t>
            </a:r>
          </a:p>
        </p:txBody>
      </p:sp>
      <p:sp>
        <p:nvSpPr>
          <p:cNvPr id="27650" name="Rectangle 2"/>
          <p:cNvSpPr>
            <a:spLocks noGrp="1" noChangeArrowheads="1"/>
          </p:cNvSpPr>
          <p:nvPr>
            <p:ph type="body" idx="1"/>
          </p:nvPr>
        </p:nvSpPr>
        <p:spPr>
          <a:xfrm>
            <a:off x="685800" y="1981200"/>
            <a:ext cx="7772400" cy="4114800"/>
          </a:xfrm>
          <a:ln/>
        </p:spPr>
        <p:txBody>
          <a:bodyPr/>
          <a:lstStyle/>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#!/path/to/perl -w</a:t>
            </a: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a:solidFill>
                <a:srgbClr val="808080"/>
              </a:solidFill>
            </a:endParaRP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@unsortedArray = (</a:t>
            </a:r>
            <a:r>
              <a:rPr lang="en-US" sz="2000">
                <a:solidFill>
                  <a:srgbClr val="808080"/>
                </a:solidFill>
              </a:rPr>
              <a:t>"</a:t>
            </a:r>
            <a:r>
              <a:rPr lang="en-GB" sz="2000">
                <a:solidFill>
                  <a:srgbClr val="808080"/>
                </a:solidFill>
              </a:rPr>
              <a:t>UAA</a:t>
            </a:r>
            <a:r>
              <a:rPr lang="en-US" sz="2000">
                <a:solidFill>
                  <a:srgbClr val="808080"/>
                </a:solidFill>
              </a:rPr>
              <a:t>"</a:t>
            </a:r>
            <a:r>
              <a:rPr lang="en-GB" sz="2000">
                <a:solidFill>
                  <a:srgbClr val="808080"/>
                </a:solidFill>
              </a:rPr>
              <a:t>, </a:t>
            </a:r>
            <a:r>
              <a:rPr lang="en-US" sz="2000">
                <a:solidFill>
                  <a:srgbClr val="808080"/>
                </a:solidFill>
              </a:rPr>
              <a:t>"</a:t>
            </a:r>
            <a:r>
              <a:rPr lang="en-GB" sz="2000">
                <a:solidFill>
                  <a:srgbClr val="808080"/>
                </a:solidFill>
              </a:rPr>
              <a:t>UGA</a:t>
            </a:r>
            <a:r>
              <a:rPr lang="en-US" sz="2000">
                <a:solidFill>
                  <a:srgbClr val="808080"/>
                </a:solidFill>
              </a:rPr>
              <a:t>"</a:t>
            </a:r>
            <a:r>
              <a:rPr lang="en-GB" sz="2000">
                <a:solidFill>
                  <a:srgbClr val="808080"/>
                </a:solidFill>
              </a:rPr>
              <a:t>, </a:t>
            </a:r>
            <a:r>
              <a:rPr lang="en-US" sz="2000">
                <a:solidFill>
                  <a:srgbClr val="808080"/>
                </a:solidFill>
              </a:rPr>
              <a:t>"</a:t>
            </a:r>
            <a:r>
              <a:rPr lang="en-GB" sz="2000">
                <a:solidFill>
                  <a:srgbClr val="808080"/>
                </a:solidFill>
              </a:rPr>
              <a:t>UAG</a:t>
            </a:r>
            <a:r>
              <a:rPr lang="en-US" sz="2000">
                <a:solidFill>
                  <a:srgbClr val="808080"/>
                </a:solidFill>
              </a:rPr>
              <a:t>"</a:t>
            </a:r>
            <a:r>
              <a:rPr lang="en-GB" sz="2000">
                <a:solidFill>
                  <a:srgbClr val="808080"/>
                </a:solidFill>
              </a:rPr>
              <a:t>);	</a:t>
            </a: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@sortedArray = sort {$a cmp $b} @unsortedArray;</a:t>
            </a: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a:solidFill>
                <a:srgbClr val="808080"/>
              </a:solidFill>
            </a:endParaRP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print </a:t>
            </a:r>
            <a:r>
              <a:rPr lang="en-US" sz="2000">
                <a:solidFill>
                  <a:srgbClr val="808080"/>
                </a:solidFill>
              </a:rPr>
              <a:t>"</a:t>
            </a:r>
            <a:r>
              <a:rPr lang="en-GB" sz="2000">
                <a:solidFill>
                  <a:srgbClr val="808080"/>
                </a:solidFill>
              </a:rPr>
              <a:t>@unsortedArray\n</a:t>
            </a:r>
            <a:r>
              <a:rPr lang="en-US" sz="2000">
                <a:solidFill>
                  <a:srgbClr val="808080"/>
                </a:solidFill>
              </a:rPr>
              <a:t>"</a:t>
            </a:r>
            <a:r>
              <a:rPr lang="en-GB" sz="2000">
                <a:solidFill>
                  <a:srgbClr val="808080"/>
                </a:solidFill>
              </a:rPr>
              <a:t>; # prints UAA UGA UAG </a:t>
            </a:r>
          </a:p>
          <a:p>
            <a:pPr lvl="1" indent="-284163" hangingPunct="0">
              <a:lnSpc>
                <a:spcPct val="102000"/>
              </a:lnSpc>
              <a:spcBef>
                <a:spcPct val="0"/>
              </a:spcBef>
              <a:spcAft>
                <a:spcPts val="1138"/>
              </a:spcAft>
              <a:buClrTx/>
              <a:buSzPct val="75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print </a:t>
            </a:r>
            <a:r>
              <a:rPr lang="en-US" sz="2000">
                <a:solidFill>
                  <a:srgbClr val="808080"/>
                </a:solidFill>
              </a:rPr>
              <a:t>"</a:t>
            </a:r>
            <a:r>
              <a:rPr lang="en-GB" sz="2000">
                <a:solidFill>
                  <a:srgbClr val="808080"/>
                </a:solidFill>
              </a:rPr>
              <a:t>@sortedArray\n</a:t>
            </a:r>
            <a:r>
              <a:rPr lang="en-US" sz="2000">
                <a:solidFill>
                  <a:srgbClr val="808080"/>
                </a:solidFill>
              </a:rPr>
              <a:t>"</a:t>
            </a:r>
            <a:r>
              <a:rPr lang="en-GB" sz="2000">
                <a:solidFill>
                  <a:srgbClr val="808080"/>
                </a:solidFill>
              </a:rPr>
              <a:t>;     # prints UAA UAG UGA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Reversing an Array</a:t>
            </a:r>
          </a:p>
        </p:txBody>
      </p:sp>
      <p:sp>
        <p:nvSpPr>
          <p:cNvPr id="28674" name="Rectangle 2"/>
          <p:cNvSpPr>
            <a:spLocks noGrp="1" noChangeArrowheads="1"/>
          </p:cNvSpPr>
          <p:nvPr>
            <p:ph type="body" idx="1"/>
          </p:nvPr>
        </p:nvSpPr>
        <p:spPr>
          <a:xfrm>
            <a:off x="685800" y="1981200"/>
            <a:ext cx="7772400" cy="4786313"/>
          </a:xfrm>
          <a:ln/>
        </p:spPr>
        <p:txBody>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a:t>The </a:t>
            </a:r>
            <a:r>
              <a:rPr lang="en-US" sz="2800" i="1"/>
              <a:t>reverse</a:t>
            </a:r>
            <a:r>
              <a:rPr lang="en-US" sz="2800"/>
              <a:t> function reverses the order of the elements stored in an array:</a:t>
            </a:r>
          </a:p>
          <a:p>
            <a:pPr marL="341313" indent="-341313">
              <a:lnSpc>
                <a:spcPct val="90000"/>
              </a:lnSpc>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			</a:t>
            </a:r>
            <a:r>
              <a:rPr lang="en-US" sz="2400">
                <a:solidFill>
                  <a:srgbClr val="808080"/>
                </a:solidFill>
              </a:rPr>
              <a:t>@array = reverse (@array);</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a:solidFill>
                <a:srgbClr val="808080"/>
              </a:solidFill>
            </a:endParaRPr>
          </a:p>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Example:</a:t>
            </a: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@bases = ( "A", "C", "G","T");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print @bases;  </a:t>
            </a:r>
            <a:r>
              <a:rPr lang="en-GB" sz="2000"/>
              <a:t># prints : A C G 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@bases = reverse (@bases);</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print @bases;  </a:t>
            </a:r>
            <a:r>
              <a:rPr lang="en-GB" sz="2000"/>
              <a:t># prints : T G C A</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685800" y="463550"/>
            <a:ext cx="7772400" cy="14351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Example: playing a bit with your names</a:t>
            </a:r>
          </a:p>
        </p:txBody>
      </p:sp>
      <p:sp>
        <p:nvSpPr>
          <p:cNvPr id="29698" name="Rectangle 2"/>
          <p:cNvSpPr>
            <a:spLocks noGrp="1" noChangeArrowheads="1"/>
          </p:cNvSpPr>
          <p:nvPr>
            <p:ph type="body" idx="1"/>
          </p:nvPr>
        </p:nvSpPr>
        <p:spPr>
          <a:xfrm>
            <a:off x="685800" y="1676400"/>
            <a:ext cx="7772400" cy="4532313"/>
          </a:xfrm>
          <a:ln/>
        </p:spPr>
        <p:txBody>
          <a:bodyPr>
            <a:normAutofit lnSpcReduction="10000"/>
          </a:bodyPr>
          <a:lstStyle/>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800" dirty="0">
              <a:solidFill>
                <a:srgbClr val="808080"/>
              </a:solidFill>
            </a:endParaRP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a:t>
            </a:r>
            <a:r>
              <a:rPr lang="en-GB" sz="1800" dirty="0">
                <a:solidFill>
                  <a:srgbClr val="808080"/>
                </a:solidFill>
              </a:rPr>
              <a:t>#!/path/to/</a:t>
            </a:r>
            <a:r>
              <a:rPr lang="en-GB" sz="1800" dirty="0" err="1">
                <a:solidFill>
                  <a:srgbClr val="808080"/>
                </a:solidFill>
              </a:rPr>
              <a:t>perl</a:t>
            </a:r>
            <a:r>
              <a:rPr lang="en-GB" sz="1800" dirty="0">
                <a:solidFill>
                  <a:srgbClr val="808080"/>
                </a:solidFill>
              </a:rPr>
              <a:t> -</a:t>
            </a:r>
            <a:r>
              <a:rPr lang="en-GB" sz="1800" dirty="0" err="1">
                <a:solidFill>
                  <a:srgbClr val="808080"/>
                </a:solidFill>
              </a:rPr>
              <a:t>w</a:t>
            </a:r>
            <a:endParaRPr lang="en-GB" sz="1800" dirty="0">
              <a:solidFill>
                <a:srgbClr val="808080"/>
              </a:solidFill>
            </a:endParaRP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@names = ("</a:t>
            </a:r>
            <a:r>
              <a:rPr lang="en-US" sz="1800" dirty="0" err="1">
                <a:solidFill>
                  <a:srgbClr val="808080"/>
                </a:solidFill>
              </a:rPr>
              <a:t>elisa</a:t>
            </a:r>
            <a:r>
              <a:rPr lang="en-US" sz="1800" dirty="0">
                <a:solidFill>
                  <a:srgbClr val="808080"/>
                </a:solidFill>
              </a:rPr>
              <a:t>", "Laura", "</a:t>
            </a:r>
            <a:r>
              <a:rPr lang="en-US" sz="1800" dirty="0" err="1">
                <a:solidFill>
                  <a:srgbClr val="808080"/>
                </a:solidFill>
              </a:rPr>
              <a:t>angela</a:t>
            </a:r>
            <a:r>
              <a:rPr lang="en-US" sz="1800" dirty="0">
                <a:solidFill>
                  <a:srgbClr val="808080"/>
                </a:solidFill>
              </a:rPr>
              <a:t>", "</a:t>
            </a:r>
            <a:r>
              <a:rPr lang="en-US" sz="1800" dirty="0" err="1">
                <a:solidFill>
                  <a:srgbClr val="808080"/>
                </a:solidFill>
              </a:rPr>
              <a:t>astrid</a:t>
            </a:r>
            <a:r>
              <a:rPr lang="en-US" sz="1800" dirty="0">
                <a:solidFill>
                  <a:srgbClr val="808080"/>
                </a:solidFill>
              </a:rPr>
              <a:t>", "Maria", "</a:t>
            </a:r>
            <a:r>
              <a:rPr lang="en-US" sz="1800" dirty="0" err="1">
                <a:solidFill>
                  <a:srgbClr val="808080"/>
                </a:solidFill>
              </a:rPr>
              <a:t>andreas</a:t>
            </a:r>
            <a:r>
              <a:rPr lang="en-US" sz="1800" dirty="0">
                <a:solidFill>
                  <a:srgbClr val="808080"/>
                </a:solidFill>
              </a:rPr>
              <a:t>", "Federico", "</a:t>
            </a:r>
            <a:r>
              <a:rPr lang="en-US" sz="1800" dirty="0" err="1">
                <a:solidFill>
                  <a:srgbClr val="808080"/>
                </a:solidFill>
              </a:rPr>
              <a:t>Susana","Alessandro</a:t>
            </a:r>
            <a:r>
              <a:rPr lang="en-US" sz="1800" dirty="0">
                <a:solidFill>
                  <a:srgbClr val="808080"/>
                </a:solidFill>
              </a:rPr>
              <a:t>");</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print "1-names: @names\</a:t>
            </a:r>
            <a:r>
              <a:rPr lang="en-US" sz="1800" dirty="0" err="1">
                <a:solidFill>
                  <a:srgbClr val="808080"/>
                </a:solidFill>
              </a:rPr>
              <a:t>n\n</a:t>
            </a:r>
            <a:r>
              <a:rPr lang="en-US" sz="1800" dirty="0">
                <a:solidFill>
                  <a:srgbClr val="808080"/>
                </a:solidFill>
              </a:rPr>
              <a:t>";</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800" dirty="0">
              <a:solidFill>
                <a:srgbClr val="808080"/>
              </a:solidFill>
            </a:endParaRP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@names = </a:t>
            </a:r>
            <a:r>
              <a:rPr lang="en-US" sz="1800" dirty="0" err="1">
                <a:solidFill>
                  <a:srgbClr val="808080"/>
                </a:solidFill>
              </a:rPr>
              <a:t>reverse(@names</a:t>
            </a:r>
            <a:r>
              <a:rPr lang="en-US" sz="1800" dirty="0">
                <a:solidFill>
                  <a:srgbClr val="808080"/>
                </a:solidFill>
              </a:rPr>
              <a:t>);	</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print "2-reversed: @names\</a:t>
            </a:r>
            <a:r>
              <a:rPr lang="en-US" sz="1800" dirty="0" err="1">
                <a:solidFill>
                  <a:srgbClr val="808080"/>
                </a:solidFill>
              </a:rPr>
              <a:t>n\n</a:t>
            </a:r>
            <a:r>
              <a:rPr lang="en-US" sz="1800" dirty="0">
                <a:solidFill>
                  <a:srgbClr val="808080"/>
                </a:solidFill>
              </a:rPr>
              <a:t>";</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800" dirty="0">
              <a:solidFill>
                <a:srgbClr val="808080"/>
              </a:solidFill>
            </a:endParaRP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@names = sort (@names);</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print "3-sorted: @names\</a:t>
            </a:r>
            <a:r>
              <a:rPr lang="en-US" sz="1800" dirty="0" err="1">
                <a:solidFill>
                  <a:srgbClr val="808080"/>
                </a:solidFill>
              </a:rPr>
              <a:t>n\n</a:t>
            </a:r>
            <a:r>
              <a:rPr lang="en-US" sz="1800" dirty="0">
                <a:solidFill>
                  <a:srgbClr val="808080"/>
                </a:solidFill>
              </a:rPr>
              <a:t>";</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800" dirty="0">
              <a:solidFill>
                <a:srgbClr val="808080"/>
              </a:solidFill>
            </a:endParaRP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@names = sort {$</a:t>
            </a:r>
            <a:r>
              <a:rPr lang="en-US" sz="1800" dirty="0" err="1">
                <a:solidFill>
                  <a:srgbClr val="808080"/>
                </a:solidFill>
              </a:rPr>
              <a:t>b</a:t>
            </a:r>
            <a:r>
              <a:rPr lang="en-US" sz="1800" dirty="0">
                <a:solidFill>
                  <a:srgbClr val="808080"/>
                </a:solidFill>
              </a:rPr>
              <a:t> </a:t>
            </a:r>
            <a:r>
              <a:rPr lang="en-US" sz="1800" dirty="0" err="1">
                <a:solidFill>
                  <a:srgbClr val="808080"/>
                </a:solidFill>
              </a:rPr>
              <a:t>cmp</a:t>
            </a:r>
            <a:r>
              <a:rPr lang="en-US" sz="1800" dirty="0">
                <a:solidFill>
                  <a:srgbClr val="808080"/>
                </a:solidFill>
              </a:rPr>
              <a:t> $a} @names;</a:t>
            </a:r>
          </a:p>
          <a:p>
            <a:pPr indent="-341313">
              <a:lnSpc>
                <a:spcPct val="90000"/>
              </a:lnSpc>
              <a:spcBef>
                <a:spcPts val="45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a:solidFill>
                  <a:srgbClr val="808080"/>
                </a:solidFill>
              </a:rPr>
              <a:t>	print "4-sorted </a:t>
            </a:r>
            <a:r>
              <a:rPr lang="en-US" sz="1800" dirty="0" err="1">
                <a:solidFill>
                  <a:srgbClr val="808080"/>
                </a:solidFill>
              </a:rPr>
              <a:t>desc</a:t>
            </a:r>
            <a:r>
              <a:rPr lang="en-US" sz="1800" dirty="0">
                <a:solidFill>
                  <a:srgbClr val="808080"/>
                </a:solidFill>
              </a:rPr>
              <a:t>: @names\</a:t>
            </a:r>
            <a:r>
              <a:rPr lang="en-US" sz="1800" dirty="0" err="1">
                <a:solidFill>
                  <a:srgbClr val="808080"/>
                </a:solidFill>
              </a:rPr>
              <a:t>n\n</a:t>
            </a:r>
            <a:r>
              <a:rPr lang="en-US" sz="1800" dirty="0">
                <a:solidFill>
                  <a:srgbClr val="808080"/>
                </a:solidFill>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Output:</a:t>
            </a:r>
          </a:p>
        </p:txBody>
      </p:sp>
      <p:sp>
        <p:nvSpPr>
          <p:cNvPr id="30722" name="Rectangle 2"/>
          <p:cNvSpPr>
            <a:spLocks noGrp="1" noChangeArrowheads="1"/>
          </p:cNvSpPr>
          <p:nvPr>
            <p:ph type="body" idx="1"/>
          </p:nvPr>
        </p:nvSpPr>
        <p:spPr>
          <a:xfrm>
            <a:off x="685800" y="1981200"/>
            <a:ext cx="8077200" cy="4114800"/>
          </a:xfrm>
          <a:ln/>
        </p:spPr>
        <p:txBody>
          <a:bodyPr/>
          <a:lstStyle/>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000">
              <a:solidFill>
                <a:srgbClr val="808080"/>
              </a:solidFill>
            </a:endParaRP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solidFill>
                  <a:srgbClr val="808080"/>
                </a:solidFill>
              </a:rPr>
              <a:t>1-names: elisa Laura angela astrid Maria andreas Federico Susana Alessandro</a:t>
            </a: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000">
              <a:solidFill>
                <a:srgbClr val="808080"/>
              </a:solidFill>
            </a:endParaRP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solidFill>
                  <a:srgbClr val="808080"/>
                </a:solidFill>
              </a:rPr>
              <a:t>2-reversed: Alessandro Susana Federico andreas Maria astrid angela Laura elisa</a:t>
            </a: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000">
              <a:solidFill>
                <a:srgbClr val="808080"/>
              </a:solidFill>
            </a:endParaRP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solidFill>
                  <a:srgbClr val="808080"/>
                </a:solidFill>
              </a:rPr>
              <a:t>3-sorted: Alessandro Federico Laura Maria Susana andreas angela astrid elisa</a:t>
            </a: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2000">
              <a:solidFill>
                <a:srgbClr val="808080"/>
              </a:solidFill>
            </a:endParaRPr>
          </a:p>
          <a:p>
            <a:pPr indent="-341313">
              <a:lnSpc>
                <a:spcPct val="90000"/>
              </a:lnSpc>
              <a:spcBef>
                <a:spcPts val="5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a:solidFill>
                  <a:srgbClr val="808080"/>
                </a:solidFill>
              </a:rPr>
              <a:t>4-sorted desc: elisa astrid angela andreas Susana Maria Laura Federico Alessandro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Foreach</a:t>
            </a:r>
          </a:p>
        </p:txBody>
      </p:sp>
      <p:sp>
        <p:nvSpPr>
          <p:cNvPr id="31746"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500"/>
              <a:t>Foreach allows you to iterate over an array</a:t>
            </a:r>
          </a:p>
          <a:p>
            <a:pPr marL="341313" indent="-341313">
              <a:lnSpc>
                <a:spcPct val="90000"/>
              </a:lnSpc>
              <a:spcBef>
                <a:spcPts val="625"/>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500"/>
          </a:p>
          <a:p>
            <a:pPr marL="341313" indent="-341313">
              <a:lnSpc>
                <a:spcPct val="90000"/>
              </a:lnSpc>
              <a:spcBef>
                <a:spcPts val="6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500"/>
              <a:t>Example:</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foreach $element (@array)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print "$element\n";</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1"/>
          </a:p>
          <a:p>
            <a:pPr marL="341313" indent="-341313">
              <a:lnSpc>
                <a:spcPct val="90000"/>
              </a:lnSpc>
              <a:spcBef>
                <a:spcPts val="6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500"/>
              <a:t>This is similar to:</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for ($i = 0; $i &lt;= $#array; $i++)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print "$array[$i]\n";</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a:t>
            </a:r>
          </a:p>
        </p:txBody>
      </p:sp>
      <p:sp>
        <p:nvSpPr>
          <p:cNvPr id="31747" name="Rectangle 3"/>
          <p:cNvSpPr>
            <a:spLocks noChangeArrowheads="1"/>
          </p:cNvSpPr>
          <p:nvPr/>
        </p:nvSpPr>
        <p:spPr bwMode="auto">
          <a:xfrm>
            <a:off x="5672138" y="228600"/>
            <a:ext cx="3241675" cy="368300"/>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808080"/>
                </a:solidFill>
                <a:ea typeface="ＭＳ Ｐゴシック" charset="-128"/>
                <a:cs typeface="ＭＳ Ｐゴシック" charset="-128"/>
              </a:rPr>
              <a:t>foreach VAR (LIST) {BLOCK})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Sorting with Foreach</a:t>
            </a:r>
          </a:p>
        </p:txBody>
      </p:sp>
      <p:sp>
        <p:nvSpPr>
          <p:cNvPr id="32770"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sort function sorts the array and returns the list in sorted order</a:t>
            </a:r>
          </a:p>
          <a:p>
            <a:pPr marL="341313" indent="-341313">
              <a:lnSpc>
                <a:spcPct val="90000"/>
              </a:lnSpc>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Example: </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@family = ("father","mother","son","daughter");</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a:solidFill>
                  <a:srgbClr val="808080"/>
                </a:solidFill>
              </a:rPr>
              <a:t>  </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a:solidFill>
                  <a:srgbClr val="808080"/>
                </a:solidFill>
              </a:rPr>
              <a:t>foreach $element (sort </a:t>
            </a:r>
            <a:r>
              <a:rPr lang="en-US" sz="1800">
                <a:solidFill>
                  <a:srgbClr val="808080"/>
                </a:solidFill>
              </a:rPr>
              <a:t>@family</a:t>
            </a:r>
            <a:r>
              <a:rPr lang="en-GB" sz="1800">
                <a:solidFill>
                  <a:srgbClr val="808080"/>
                </a:solidFill>
              </a:rPr>
              <a:t>) {</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a:solidFill>
                  <a:srgbClr val="808080"/>
                </a:solidFill>
              </a:rPr>
              <a:t>  	print "$element ";</a:t>
            </a:r>
          </a:p>
          <a:p>
            <a:pPr lvl="1" indent="-28416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a:solidFill>
                  <a:srgbClr val="808080"/>
                </a:solidFill>
              </a:rPr>
              <a:t>}</a:t>
            </a:r>
          </a:p>
          <a:p>
            <a:pPr lvl="1" indent="-284163">
              <a:lnSpc>
                <a:spcPct val="90000"/>
              </a:lnSpc>
              <a:spcBef>
                <a:spcPts val="4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700" b="1"/>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Prints the elements in sorted order: </a:t>
            </a:r>
          </a:p>
          <a:p>
            <a:pPr lvl="2" indent="-227013">
              <a:lnSpc>
                <a:spcPct val="90000"/>
              </a:lnSpc>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daughter father mother son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For Loop - on the arrays  </a:t>
            </a:r>
          </a:p>
        </p:txBody>
      </p:sp>
      <p:sp>
        <p:nvSpPr>
          <p:cNvPr id="33794"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a:t>
            </a:r>
            <a:r>
              <a:rPr lang="en-GB" sz="2400" i="1"/>
              <a:t>for</a:t>
            </a:r>
            <a:r>
              <a:rPr lang="en-GB" sz="2400"/>
              <a:t> loop allows you to iterate also the arrays</a:t>
            </a:r>
          </a:p>
          <a:p>
            <a:pPr marL="341313" indent="-34131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400">
              <a:solidFill>
                <a:srgbClr val="808080"/>
              </a:solidFill>
            </a:endParaRPr>
          </a:p>
          <a:p>
            <a:pPr marL="341313" indent="-341313">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Example: </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808080"/>
                </a:solidFill>
              </a:rPr>
              <a:t>	</a:t>
            </a:r>
            <a:r>
              <a:rPr lang="en-US" sz="1800">
                <a:solidFill>
                  <a:srgbClr val="808080"/>
                </a:solidFill>
              </a:rPr>
              <a:t>@family = ("father","mother","son","daughter");</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for $element (sort @family) {</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print "$element ";</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solidFill>
                  <a:srgbClr val="808080"/>
                </a:solidFill>
              </a:rPr>
              <a:t>	}</a:t>
            </a: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a:solidFill>
                <a:srgbClr val="808080"/>
              </a:solidFill>
            </a:endParaRPr>
          </a:p>
          <a:p>
            <a:pPr marL="341313" indent="-34131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a:solidFill>
                <a:srgbClr val="808080"/>
              </a:solidFill>
            </a:endParaRPr>
          </a:p>
        </p:txBody>
      </p:sp>
      <p:sp>
        <p:nvSpPr>
          <p:cNvPr id="33795" name="Rectangle 3"/>
          <p:cNvSpPr>
            <a:spLocks noChangeArrowheads="1"/>
          </p:cNvSpPr>
          <p:nvPr/>
        </p:nvSpPr>
        <p:spPr bwMode="auto">
          <a:xfrm>
            <a:off x="6167438" y="152400"/>
            <a:ext cx="2746375" cy="368300"/>
          </a:xfrm>
          <a:prstGeom prst="rect">
            <a:avLst/>
          </a:prstGeom>
          <a:noFill/>
          <a:ln w="9525">
            <a:noFill/>
            <a:round/>
            <a:headEnd/>
            <a:tailEnd/>
          </a:ln>
          <a:effectLst/>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808080"/>
                </a:solidFill>
                <a:ea typeface="ＭＳ Ｐゴシック" charset="-128"/>
                <a:cs typeface="ＭＳ Ｐゴシック" charset="-128"/>
              </a:rPr>
              <a:t>for VAR (LIST) {BLOCK})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685800" y="22860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Manipulating Arrays</a:t>
            </a:r>
          </a:p>
        </p:txBody>
      </p:sp>
      <p:sp>
        <p:nvSpPr>
          <p:cNvPr id="34818" name="Rectangle 2"/>
          <p:cNvSpPr>
            <a:spLocks noGrp="1" noChangeArrowheads="1"/>
          </p:cNvSpPr>
          <p:nvPr>
            <p:ph type="subTitle" idx="4294967295"/>
          </p:nvPr>
        </p:nvSpPr>
        <p:spPr bwMode="auto">
          <a:xfrm>
            <a:off x="1371600" y="3930650"/>
            <a:ext cx="6400800" cy="1752600"/>
          </a:xfrm>
          <a:prstGeom prst="rect">
            <a:avLst/>
          </a:prstGeom>
          <a:noFill/>
          <a:ln/>
        </p:spPr>
        <p:txBody>
          <a:bodyPr lIns="0" tIns="0" rIns="0" bIns="0" anchor="ctr">
            <a:prstTxWarp prst="textNoShape">
              <a:avLst/>
            </a:prstTxWarp>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String to Array: </a:t>
            </a:r>
            <a:r>
              <a:rPr lang="en-GB" i="1"/>
              <a:t>split</a:t>
            </a:r>
          </a:p>
        </p:txBody>
      </p:sp>
      <p:sp>
        <p:nvSpPr>
          <p:cNvPr id="35842" name="Rectangle 2"/>
          <p:cNvSpPr>
            <a:spLocks noGrp="1" noChangeArrowheads="1"/>
          </p:cNvSpPr>
          <p:nvPr>
            <p:ph type="body" idx="1"/>
          </p:nvPr>
        </p:nvSpPr>
        <p:spPr>
          <a:xfrm>
            <a:off x="685800" y="1981200"/>
            <a:ext cx="7772400" cy="4662488"/>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Split a string into words and put into an array</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solidFill>
                  <a:srgbClr val="808080"/>
                </a:solidFill>
              </a:rPr>
              <a:t>@bases = </a:t>
            </a:r>
            <a:r>
              <a:rPr lang="en-GB" sz="2100" b="1" dirty="0">
                <a:solidFill>
                  <a:srgbClr val="808080"/>
                </a:solidFill>
              </a:rPr>
              <a:t>split</a:t>
            </a:r>
            <a:r>
              <a:rPr lang="en-GB" sz="2100" dirty="0">
                <a:solidFill>
                  <a:srgbClr val="808080"/>
                </a:solidFill>
              </a:rPr>
              <a:t>(";", "A;C;G;T"); </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100" dirty="0">
              <a:solidFill>
                <a:srgbClr val="808080"/>
              </a:solidFill>
            </a:endParaRP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t>#creates the same array as we saw previously @bases = ("A", "C", "G", "T");</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t>	</a:t>
            </a:r>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Split into characters</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solidFill>
                  <a:srgbClr val="808080"/>
                </a:solidFill>
              </a:rPr>
              <a:t>@bases = </a:t>
            </a:r>
            <a:r>
              <a:rPr lang="en-GB" sz="2100" b="1" dirty="0">
                <a:solidFill>
                  <a:srgbClr val="808080"/>
                </a:solidFill>
              </a:rPr>
              <a:t>split</a:t>
            </a:r>
            <a:r>
              <a:rPr lang="en-GB" sz="2100" dirty="0">
                <a:solidFill>
                  <a:srgbClr val="808080"/>
                </a:solidFill>
              </a:rPr>
              <a:t>("", "ACGT" );</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100" dirty="0"/>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t># array @bases has 4 elements: A, C, G, T</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100" dirty="0"/>
          </a:p>
          <a:p>
            <a:pPr lvl="1" indent="-284163">
              <a:lnSpc>
                <a:spcPct val="90000"/>
              </a:lnSpc>
              <a:spcBef>
                <a:spcPts val="5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100" dirty="0"/>
              <a:t>NB: Split functions can be also used to prepare a list:</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dirty="0">
                <a:solidFill>
                  <a:srgbClr val="808080"/>
                </a:solidFill>
              </a:rPr>
              <a:t>($</a:t>
            </a:r>
            <a:r>
              <a:rPr lang="en-GB" sz="2100" dirty="0" err="1">
                <a:solidFill>
                  <a:srgbClr val="808080"/>
                </a:solidFill>
              </a:rPr>
              <a:t>first,$second,$third,$fourth</a:t>
            </a:r>
            <a:r>
              <a:rPr lang="en-GB" sz="2100" dirty="0">
                <a:solidFill>
                  <a:srgbClr val="808080"/>
                </a:solidFill>
              </a:rPr>
              <a:t>) = </a:t>
            </a:r>
            <a:r>
              <a:rPr lang="en-GB" sz="2100" b="1" dirty="0">
                <a:solidFill>
                  <a:srgbClr val="808080"/>
                </a:solidFill>
              </a:rPr>
              <a:t>split</a:t>
            </a:r>
            <a:r>
              <a:rPr lang="en-GB" sz="2100" dirty="0">
                <a:solidFill>
                  <a:srgbClr val="808080"/>
                </a:solidFill>
              </a:rPr>
              <a:t>(";", "A;C;G;T");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Array to String: </a:t>
            </a:r>
            <a:r>
              <a:rPr lang="en-GB" i="1"/>
              <a:t>join</a:t>
            </a:r>
          </a:p>
        </p:txBody>
      </p:sp>
      <p:sp>
        <p:nvSpPr>
          <p:cNvPr id="36866" name="Rectangle 2"/>
          <p:cNvSpPr>
            <a:spLocks noGrp="1" noChangeArrowheads="1"/>
          </p:cNvSpPr>
          <p:nvPr>
            <p:ph type="body" idx="1"/>
          </p:nvPr>
        </p:nvSpPr>
        <p:spPr>
          <a:xfrm>
            <a:off x="685800" y="1981200"/>
            <a:ext cx="7772400" cy="43942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Array of characters to string:</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solidFill>
                  <a:srgbClr val="808080"/>
                </a:solidFill>
              </a:rPr>
              <a:t>@aa = ("M", "N", "I", "D","K","L");</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solidFill>
                  <a:srgbClr val="808080"/>
                </a:solidFill>
              </a:rPr>
              <a:t>$pep_fragment = </a:t>
            </a:r>
            <a:r>
              <a:rPr lang="en-GB" sz="1900" b="1">
                <a:solidFill>
                  <a:srgbClr val="808080"/>
                </a:solidFill>
              </a:rPr>
              <a:t>join</a:t>
            </a:r>
            <a:r>
              <a:rPr lang="en-GB" sz="1900">
                <a:solidFill>
                  <a:srgbClr val="808080"/>
                </a:solidFill>
              </a:rPr>
              <a:t>("", @aa);</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900"/>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t># pep_fragment = "MNIDKL"</a:t>
            </a:r>
            <a:r>
              <a:rPr lang="en-GB" sz="2000"/>
              <a:t>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Array to space separated string:</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solidFill>
                  <a:srgbClr val="808080"/>
                </a:solidFill>
              </a:rPr>
              <a:t>@array = ("one", "two", "three");</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solidFill>
                  <a:srgbClr val="808080"/>
                </a:solidFill>
              </a:rPr>
              <a:t>$string = </a:t>
            </a:r>
            <a:r>
              <a:rPr lang="en-GB" sz="1900" b="1">
                <a:solidFill>
                  <a:srgbClr val="808080"/>
                </a:solidFill>
              </a:rPr>
              <a:t>join</a:t>
            </a:r>
            <a:r>
              <a:rPr lang="en-GB" sz="1900">
                <a:solidFill>
                  <a:srgbClr val="808080"/>
                </a:solidFill>
              </a:rPr>
              <a:t>(" ", @array);</a:t>
            </a:r>
            <a:r>
              <a:rPr lang="en-GB" sz="1900"/>
              <a:t>   </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900"/>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900"/>
              <a:t># string = "one two three"</a:t>
            </a:r>
          </a:p>
          <a:p>
            <a:pPr lvl="1" indent="-284163">
              <a:lnSpc>
                <a:spcPct val="90000"/>
              </a:lnSpc>
              <a:spcBef>
                <a:spcPts val="47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900"/>
          </a:p>
          <a:p>
            <a:pPr marL="341313" indent="-341313">
              <a:lnSpc>
                <a:spcPct val="90000"/>
              </a:lnSpc>
              <a:spcBef>
                <a:spcPts val="475"/>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9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0960" cy="762487"/>
          </a:xfrm>
        </p:spPr>
        <p:txBody>
          <a:bodyPr>
            <a:normAutofit/>
          </a:bodyPr>
          <a:lstStyle/>
          <a:p>
            <a:r>
              <a:rPr lang="en-US" sz="2800" dirty="0" smtClean="0">
                <a:solidFill>
                  <a:srgbClr val="000000"/>
                </a:solidFill>
              </a:rPr>
              <a:t>Exercise 3: </a:t>
            </a:r>
            <a:r>
              <a:rPr lang="en-US" sz="2800" i="1" dirty="0" smtClean="0">
                <a:solidFill>
                  <a:srgbClr val="000000"/>
                </a:solidFill>
                <a:latin typeface="Times New Roman" charset="0"/>
              </a:rPr>
              <a:t>Basic operations</a:t>
            </a:r>
            <a:endParaRPr lang="en-US" sz="2800" dirty="0"/>
          </a:p>
        </p:txBody>
      </p:sp>
      <p:sp>
        <p:nvSpPr>
          <p:cNvPr id="5" name="Text Box 2"/>
          <p:cNvSpPr txBox="1">
            <a:spLocks noChangeArrowheads="1"/>
          </p:cNvSpPr>
          <p:nvPr/>
        </p:nvSpPr>
        <p:spPr bwMode="auto">
          <a:xfrm>
            <a:off x="456481" y="1136385"/>
            <a:ext cx="8045280" cy="5005108"/>
          </a:xfrm>
          <a:prstGeom prst="rect">
            <a:avLst/>
          </a:prstGeom>
          <a:noFill/>
          <a:ln w="9360">
            <a:solidFill>
              <a:srgbClr val="808080"/>
            </a:solidFill>
            <a:prstDash val="sysDot"/>
            <a:round/>
            <a:headEnd/>
            <a:tailEnd/>
          </a:ln>
        </p:spPr>
        <p:txBody>
          <a:bodyPr lIns="149236" tIns="17634" rIns="0" bIns="0">
            <a:prstTxWarp prst="textNoShape">
              <a:avLst/>
            </a:prstTxWarp>
          </a:bodyPr>
          <a:lstStyle/>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smtClean="0">
                <a:solidFill>
                  <a:srgbClr val="000000"/>
                </a:solidFill>
                <a:latin typeface="Times New Roman" charset="0"/>
              </a:rPr>
              <a:t>Open a terminal and change into the perlcourse2012/ folder</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smtClean="0">
                <a:solidFill>
                  <a:srgbClr val="000000"/>
                </a:solidFill>
                <a:latin typeface="Times New Roman" charset="0"/>
              </a:rPr>
              <a:t>$ </a:t>
            </a:r>
            <a:r>
              <a:rPr lang="en-US" sz="2000" dirty="0" err="1" smtClean="0">
                <a:solidFill>
                  <a:srgbClr val="000000"/>
                </a:solidFill>
                <a:latin typeface="Times New Roman" charset="0"/>
              </a:rPr>
              <a:t>cd/chdir</a:t>
            </a:r>
            <a:r>
              <a:rPr lang="en-US" sz="2000" dirty="0" smtClean="0">
                <a:solidFill>
                  <a:srgbClr val="000000"/>
                </a:solidFill>
                <a:latin typeface="Times New Roman" charset="0"/>
              </a:rPr>
              <a:t> perlcourse2012</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smtClean="0">
                <a:solidFill>
                  <a:srgbClr val="000000"/>
                </a:solidFill>
                <a:latin typeface="Times New Roman" charset="0"/>
              </a:rPr>
              <a:t>Check </a:t>
            </a:r>
            <a:r>
              <a:rPr lang="en-US" sz="2000" i="1" dirty="0">
                <a:solidFill>
                  <a:srgbClr val="000000"/>
                </a:solidFill>
                <a:latin typeface="Times New Roman" charset="0"/>
              </a:rPr>
              <a:t>that the working directory is '</a:t>
            </a:r>
            <a:r>
              <a:rPr lang="en-US" sz="2000" i="1" dirty="0" smtClean="0">
                <a:solidFill>
                  <a:srgbClr val="000000"/>
                </a:solidFill>
                <a:latin typeface="Times New Roman" charset="0"/>
              </a:rPr>
              <a:t>perlcourse2012’</a:t>
            </a: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err="1" smtClean="0">
                <a:solidFill>
                  <a:srgbClr val="000000"/>
                </a:solidFill>
              </a:rPr>
              <a:t>pwd/chdir</a:t>
            </a:r>
            <a:endParaRPr lang="en-US" sz="2000" dirty="0" smtClean="0">
              <a:solidFill>
                <a:srgbClr val="000000"/>
              </a:solidFill>
            </a:endParaRP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a:solidFill>
                  <a:srgbClr val="000000"/>
                </a:solidFill>
                <a:latin typeface="Times New Roman" charset="0"/>
              </a:rPr>
              <a:t>Get the directory content</a:t>
            </a:r>
            <a:endParaRPr lang="en-US" sz="2000" i="1" dirty="0" smtClean="0">
              <a:solidFill>
                <a:srgbClr val="000000"/>
              </a:solidFill>
              <a:latin typeface="Times New Roman" charset="0"/>
            </a:endParaRP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err="1" smtClean="0">
                <a:solidFill>
                  <a:srgbClr val="000000"/>
                </a:solidFill>
              </a:rPr>
              <a:t>ls</a:t>
            </a:r>
            <a:r>
              <a:rPr lang="en-US" sz="2000" dirty="0" smtClean="0">
                <a:solidFill>
                  <a:srgbClr val="000000"/>
                </a:solidFill>
              </a:rPr>
              <a:t>/dir</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a:solidFill>
                  <a:srgbClr val="000000"/>
                </a:solidFill>
                <a:latin typeface="Times New Roman" charset="0"/>
              </a:rPr>
              <a:t>Copy '</a:t>
            </a:r>
            <a:r>
              <a:rPr lang="en-US" sz="2000" i="1" dirty="0" err="1">
                <a:solidFill>
                  <a:srgbClr val="000000"/>
                </a:solidFill>
                <a:latin typeface="Times New Roman" charset="0"/>
              </a:rPr>
              <a:t>test.txt</a:t>
            </a:r>
            <a:r>
              <a:rPr lang="en-US" sz="2000" i="1" dirty="0">
                <a:solidFill>
                  <a:srgbClr val="000000"/>
                </a:solidFill>
                <a:latin typeface="Times New Roman" charset="0"/>
              </a:rPr>
              <a:t>' into 'test2.txt'</a:t>
            </a: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a:solidFill>
                  <a:srgbClr val="000000"/>
                </a:solidFill>
              </a:rPr>
              <a:t>cp </a:t>
            </a:r>
            <a:r>
              <a:rPr lang="en-US" sz="2000" dirty="0" err="1">
                <a:solidFill>
                  <a:srgbClr val="000000"/>
                </a:solidFill>
              </a:rPr>
              <a:t>test.txt</a:t>
            </a:r>
            <a:r>
              <a:rPr lang="en-US" sz="2000" dirty="0">
                <a:solidFill>
                  <a:srgbClr val="000000"/>
                </a:solidFill>
              </a:rPr>
              <a:t> test2.</a:t>
            </a:r>
            <a:r>
              <a:rPr lang="en-US" sz="2000" dirty="0" smtClean="0">
                <a:solidFill>
                  <a:srgbClr val="000000"/>
                </a:solidFill>
              </a:rPr>
              <a:t>txt/copy </a:t>
            </a:r>
            <a:r>
              <a:rPr lang="en-US" sz="2000" dirty="0" err="1" smtClean="0">
                <a:solidFill>
                  <a:srgbClr val="000000"/>
                </a:solidFill>
              </a:rPr>
              <a:t>test.txt</a:t>
            </a:r>
            <a:r>
              <a:rPr lang="en-US" sz="2000" dirty="0" smtClean="0">
                <a:solidFill>
                  <a:srgbClr val="000000"/>
                </a:solidFill>
              </a:rPr>
              <a:t> test2.txt</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a:solidFill>
                  <a:srgbClr val="000000"/>
                </a:solidFill>
                <a:latin typeface="Times New Roman" charset="0"/>
              </a:rPr>
              <a:t>Get content of 'test2.txt'</a:t>
            </a: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a:solidFill>
                  <a:srgbClr val="000000"/>
                </a:solidFill>
              </a:rPr>
              <a:t>more test2.txt</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a:solidFill>
                  <a:srgbClr val="000000"/>
                </a:solidFill>
                <a:latin typeface="Times New Roman" charset="0"/>
              </a:rPr>
              <a:t>Get directory content with full information </a:t>
            </a: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err="1">
                <a:solidFill>
                  <a:srgbClr val="000000"/>
                </a:solidFill>
              </a:rPr>
              <a:t>ls</a:t>
            </a:r>
            <a:r>
              <a:rPr lang="en-US" sz="2000" dirty="0" smtClean="0">
                <a:solidFill>
                  <a:srgbClr val="000000"/>
                </a:solidFill>
              </a:rPr>
              <a:t> –la/dir </a:t>
            </a:r>
          </a:p>
          <a:p>
            <a:pPr marL="388800" indent="-290884">
              <a:spcAft>
                <a:spcPts val="93"/>
              </a:spcAft>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i="1" dirty="0">
                <a:solidFill>
                  <a:srgbClr val="000000"/>
                </a:solidFill>
                <a:latin typeface="Times New Roman" charset="0"/>
              </a:rPr>
              <a:t>Delete '</a:t>
            </a:r>
            <a:r>
              <a:rPr lang="en-US" sz="2000" i="1" dirty="0" err="1">
                <a:solidFill>
                  <a:srgbClr val="000000"/>
                </a:solidFill>
                <a:latin typeface="Times New Roman" charset="0"/>
              </a:rPr>
              <a:t>test.txt</a:t>
            </a:r>
            <a:r>
              <a:rPr lang="en-US" sz="2000" i="1" dirty="0">
                <a:solidFill>
                  <a:srgbClr val="000000"/>
                </a:solidFill>
                <a:latin typeface="Times New Roman" charset="0"/>
              </a:rPr>
              <a:t>'</a:t>
            </a:r>
          </a:p>
          <a:p>
            <a:pPr marL="388800" indent="-290884">
              <a:spcAft>
                <a:spcPts val="93"/>
              </a:spcAft>
              <a:buFont typeface="Linux Libertine G" charset="0"/>
              <a:buChar char="$"/>
              <a:tabLst>
                <a:tab pos="387366" algn="l"/>
                <a:tab pos="802092" algn="l"/>
                <a:tab pos="1216818" algn="l"/>
                <a:tab pos="1631545" algn="l"/>
                <a:tab pos="2046271" algn="l"/>
                <a:tab pos="2460997" algn="l"/>
                <a:tab pos="2875723" algn="l"/>
                <a:tab pos="3290449" algn="l"/>
                <a:tab pos="3705175" algn="l"/>
                <a:tab pos="4119901" algn="l"/>
                <a:tab pos="4534627" algn="l"/>
                <a:tab pos="4949353" algn="l"/>
                <a:tab pos="5364080" algn="l"/>
                <a:tab pos="5778806" algn="l"/>
                <a:tab pos="6193532" algn="l"/>
                <a:tab pos="6608258" algn="l"/>
                <a:tab pos="7022984" algn="l"/>
                <a:tab pos="7437710" algn="l"/>
                <a:tab pos="7852436" algn="l"/>
                <a:tab pos="8267162" algn="l"/>
                <a:tab pos="8681889" algn="l"/>
              </a:tabLst>
            </a:pPr>
            <a:r>
              <a:rPr lang="en-US" sz="2000" dirty="0" err="1">
                <a:solidFill>
                  <a:srgbClr val="000000"/>
                </a:solidFill>
              </a:rPr>
              <a:t>rm</a:t>
            </a:r>
            <a:r>
              <a:rPr lang="en-US" sz="2000" dirty="0">
                <a:solidFill>
                  <a:srgbClr val="000000"/>
                </a:solidFill>
              </a:rPr>
              <a:t> </a:t>
            </a:r>
            <a:r>
              <a:rPr lang="en-US" sz="2000" dirty="0" err="1" smtClean="0">
                <a:solidFill>
                  <a:srgbClr val="000000"/>
                </a:solidFill>
              </a:rPr>
              <a:t>test.txt</a:t>
            </a:r>
            <a:r>
              <a:rPr lang="en-US" sz="2000" dirty="0" smtClean="0">
                <a:solidFill>
                  <a:srgbClr val="000000"/>
                </a:solidFill>
              </a:rPr>
              <a:t>/del </a:t>
            </a:r>
            <a:r>
              <a:rPr lang="en-US" sz="2000" dirty="0" err="1" smtClean="0">
                <a:solidFill>
                  <a:srgbClr val="000000"/>
                </a:solidFill>
              </a:rPr>
              <a:t>test.txt</a:t>
            </a:r>
            <a:endParaRPr lang="en-US" sz="2000" dirty="0">
              <a:solidFill>
                <a:srgbClr val="00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More examples…</a:t>
            </a:r>
          </a:p>
        </p:txBody>
      </p:sp>
      <p:sp>
        <p:nvSpPr>
          <p:cNvPr id="37890" name="Rectangle 2"/>
          <p:cNvSpPr>
            <a:spLocks noGrp="1" noChangeArrowheads="1"/>
          </p:cNvSpPr>
          <p:nvPr>
            <p:ph type="body" idx="1"/>
          </p:nvPr>
        </p:nvSpPr>
        <p:spPr>
          <a:xfrm>
            <a:off x="685800" y="1981200"/>
            <a:ext cx="7772400" cy="4114800"/>
          </a:xfrm>
          <a:ln/>
        </p:spPr>
        <p:txBody>
          <a:bodyPr/>
          <a:lstStyle/>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Join with any character you want:</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@array = ("D", "v", "lop", "r");</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$string = </a:t>
            </a:r>
            <a:r>
              <a:rPr lang="en-GB" sz="2100" b="1">
                <a:solidFill>
                  <a:srgbClr val="808080"/>
                </a:solidFill>
              </a:rPr>
              <a:t>join</a:t>
            </a:r>
            <a:r>
              <a:rPr lang="en-GB" sz="2100">
                <a:solidFill>
                  <a:srgbClr val="808080"/>
                </a:solidFill>
              </a:rPr>
              <a:t>("e", @array);</a:t>
            </a:r>
            <a:r>
              <a:rPr lang="en-GB" sz="2100"/>
              <a:t>   </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t>	</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t>#  string = "Developer"</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100"/>
          </a:p>
          <a:p>
            <a:pPr marL="341313" indent="-341313">
              <a:lnSpc>
                <a:spcPct val="90000"/>
              </a:lnSpc>
              <a:spcBef>
                <a:spcPts val="6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Join with multiple characters:</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100">
                <a:solidFill>
                  <a:srgbClr val="808080"/>
                </a:solidFill>
              </a:rPr>
              <a:t>@array = ("1", "2", "3", "4", "5");</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100">
                <a:solidFill>
                  <a:srgbClr val="808080"/>
                </a:solidFill>
              </a:rPr>
              <a:t>$string = </a:t>
            </a:r>
            <a:r>
              <a:rPr lang="en-US" sz="2100" b="1">
                <a:solidFill>
                  <a:srgbClr val="808080"/>
                </a:solidFill>
              </a:rPr>
              <a:t>join</a:t>
            </a:r>
            <a:r>
              <a:rPr lang="en-US" sz="2100">
                <a:solidFill>
                  <a:srgbClr val="808080"/>
                </a:solidFill>
              </a:rPr>
              <a:t>("-&gt;", @array);</a:t>
            </a:r>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100"/>
          </a:p>
          <a:p>
            <a:pPr lvl="1" indent="-28416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100"/>
              <a:t>	#  string = "1-&gt;2-&gt;3-&gt;4-&gt;5"</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Grp="1" noChangeArrowheads="1"/>
          </p:cNvSpPr>
          <p:nvPr>
            <p:ph type="title"/>
          </p:nvPr>
        </p:nvSpPr>
        <p:spPr>
          <a:xfrm>
            <a:off x="685800" y="463550"/>
            <a:ext cx="7772400" cy="14351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Add/remove elements </a:t>
            </a:r>
            <a:br>
              <a:rPr lang="en-GB"/>
            </a:br>
            <a:r>
              <a:rPr lang="en-GB" i="1"/>
              <a:t>(at the end of the array)</a:t>
            </a:r>
          </a:p>
        </p:txBody>
      </p:sp>
      <p:sp>
        <p:nvSpPr>
          <p:cNvPr id="38914" name="Rectangle 2"/>
          <p:cNvSpPr>
            <a:spLocks noGrp="1" noChangeArrowheads="1"/>
          </p:cNvSpPr>
          <p:nvPr>
            <p:ph type="body" idx="1"/>
          </p:nvPr>
        </p:nvSpPr>
        <p:spPr>
          <a:xfrm>
            <a:off x="685800" y="1981200"/>
            <a:ext cx="7772400" cy="4129088"/>
          </a:xfrm>
          <a:ln/>
        </p:spPr>
        <p:txBody>
          <a:bodyPr/>
          <a:lstStyle/>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To append to the end of an array:</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@bases = ("A", "C", "G");</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b="1">
                <a:solidFill>
                  <a:srgbClr val="808080"/>
                </a:solidFill>
              </a:rPr>
              <a:t>push</a:t>
            </a:r>
            <a:r>
              <a:rPr lang="en-GB" sz="2100">
                <a:solidFill>
                  <a:srgbClr val="808080"/>
                </a:solidFill>
              </a:rPr>
              <a:t> (@bases, "T" );</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print @bases;</a:t>
            </a:r>
            <a:r>
              <a:rPr lang="en-GB" sz="2100"/>
              <a:t>       	#  prints A C G T</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100"/>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To remove the last element of the array:</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@bases = ("A", "C", "G", "T");</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$base = </a:t>
            </a:r>
            <a:r>
              <a:rPr lang="en-GB" sz="2100" b="1">
                <a:solidFill>
                  <a:srgbClr val="808080"/>
                </a:solidFill>
              </a:rPr>
              <a:t>pop</a:t>
            </a:r>
            <a:r>
              <a:rPr lang="en-GB" sz="2100">
                <a:solidFill>
                  <a:srgbClr val="808080"/>
                </a:solidFill>
              </a:rPr>
              <a:t> (@bases);</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print $base;</a:t>
            </a:r>
            <a:r>
              <a:rPr lang="en-GB" sz="2100"/>
              <a:t>  	#  prints "T" </a:t>
            </a:r>
          </a:p>
          <a:p>
            <a:pPr lvl="1" indent="-284163">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print @bases;</a:t>
            </a:r>
            <a:r>
              <a:rPr lang="en-GB" sz="2100"/>
              <a:t>  	#  prints A C 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1"/>
          <p:cNvSpPr>
            <a:spLocks noGrp="1" noChangeArrowheads="1"/>
          </p:cNvSpPr>
          <p:nvPr>
            <p:ph type="title"/>
          </p:nvPr>
        </p:nvSpPr>
        <p:spPr>
          <a:xfrm>
            <a:off x="685800" y="463550"/>
            <a:ext cx="7772400" cy="14351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Add/remove elements</a:t>
            </a:r>
            <a:br>
              <a:rPr lang="en-GB"/>
            </a:br>
            <a:r>
              <a:rPr lang="en-GB"/>
              <a:t>(</a:t>
            </a:r>
            <a:r>
              <a:rPr lang="en-GB" i="1"/>
              <a:t>at the beginning of the array)</a:t>
            </a:r>
          </a:p>
        </p:txBody>
      </p:sp>
      <p:sp>
        <p:nvSpPr>
          <p:cNvPr id="39938" name="Rectangle 2"/>
          <p:cNvSpPr>
            <a:spLocks noGrp="1" noChangeArrowheads="1"/>
          </p:cNvSpPr>
          <p:nvPr>
            <p:ph type="body" idx="1"/>
          </p:nvPr>
        </p:nvSpPr>
        <p:spPr>
          <a:xfrm>
            <a:off x="685800" y="1981200"/>
            <a:ext cx="7772400" cy="4213225"/>
          </a:xfrm>
          <a:ln/>
        </p:spPr>
        <p:txBody>
          <a:bodyPr/>
          <a:lstStyle/>
          <a:p>
            <a:pPr marL="341313" indent="-341313">
              <a:lnSpc>
                <a:spcPct val="90000"/>
              </a:lnSpc>
              <a:spcBef>
                <a:spcPts val="7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900"/>
              <a:t>To add an element to the beginning of an array:</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@bases = ("A", "C", "T");</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1">
                <a:solidFill>
                  <a:srgbClr val="808080"/>
                </a:solidFill>
              </a:rPr>
              <a:t>unshift </a:t>
            </a:r>
            <a:r>
              <a:rPr lang="en-GB" sz="2400">
                <a:solidFill>
                  <a:srgbClr val="808080"/>
                </a:solidFill>
              </a:rPr>
              <a:t>(@array, "G");</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print @bases; 	</a:t>
            </a:r>
            <a:r>
              <a:rPr lang="en-GB" sz="2400"/>
              <a:t>	#  prints  G A C T</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a:p>
          <a:p>
            <a:pPr marL="341313" indent="-341313">
              <a:lnSpc>
                <a:spcPct val="90000"/>
              </a:lnSpc>
              <a:spcBef>
                <a:spcPts val="725"/>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900"/>
              <a:t>To remove the first element of the array:</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$base = </a:t>
            </a:r>
            <a:r>
              <a:rPr lang="en-GB" sz="2400" b="1">
                <a:solidFill>
                  <a:srgbClr val="808080"/>
                </a:solidFill>
              </a:rPr>
              <a:t>shift</a:t>
            </a:r>
            <a:r>
              <a:rPr lang="en-GB" sz="2400">
                <a:solidFill>
                  <a:srgbClr val="808080"/>
                </a:solidFill>
              </a:rPr>
              <a:t> @bases;</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print $base;  	</a:t>
            </a:r>
            <a:r>
              <a:rPr lang="en-GB" sz="2400"/>
              <a:t>	#  prints "G"</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print @bases; 	</a:t>
            </a:r>
            <a:r>
              <a:rPr lang="en-GB" sz="2400"/>
              <a:t>	#  prints  A C T</a:t>
            </a:r>
          </a:p>
        </p:txBody>
      </p:sp>
      <p:sp>
        <p:nvSpPr>
          <p:cNvPr id="39939" name="Rectangle 3"/>
          <p:cNvSpPr>
            <a:spLocks noChangeArrowheads="1"/>
          </p:cNvSpPr>
          <p:nvPr/>
        </p:nvSpPr>
        <p:spPr bwMode="auto">
          <a:xfrm>
            <a:off x="2733675" y="501650"/>
            <a:ext cx="184150" cy="457200"/>
          </a:xfrm>
          <a:prstGeom prst="rect">
            <a:avLst/>
          </a:prstGeom>
          <a:noFill/>
          <a:ln w="9525">
            <a:noFill/>
            <a:round/>
            <a:headEnd/>
            <a:tailEnd/>
          </a:ln>
          <a:effectLst/>
        </p:spPr>
        <p:txBody>
          <a:bodyPr wrap="none" anchor="ctr">
            <a:prstTxWarp prst="textNoShape">
              <a:avLst/>
            </a:prstTxWarp>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1"/>
          <p:cNvSpPr>
            <a:spLocks noGrp="1" noChangeArrowheads="1"/>
          </p:cNvSpPr>
          <p:nvPr>
            <p:ph type="title"/>
          </p:nvPr>
        </p:nvSpPr>
        <p:spPr>
          <a:xfrm>
            <a:off x="685800" y="22860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Reading/Writing Files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File Handlers</a:t>
            </a:r>
          </a:p>
        </p:txBody>
      </p:sp>
      <p:sp>
        <p:nvSpPr>
          <p:cNvPr id="41986" name="Rectangle 2"/>
          <p:cNvSpPr>
            <a:spLocks noGrp="1" noChangeArrowheads="1"/>
          </p:cNvSpPr>
          <p:nvPr>
            <p:ph type="body" idx="1"/>
          </p:nvPr>
        </p:nvSpPr>
        <p:spPr>
          <a:xfrm>
            <a:off x="685800" y="1981200"/>
            <a:ext cx="7772400" cy="4114800"/>
          </a:xfrm>
          <a:ln/>
        </p:spPr>
        <p:txBody>
          <a:bodyPr/>
          <a:lstStyle/>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Opening a File:</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open (FH, "file.txt");</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Reading from a File</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$line = &lt;FH&gt;; </a:t>
            </a:r>
            <a:r>
              <a:rPr lang="en-GB" sz="2400"/>
              <a:t> 	# reads up to a newline character</a:t>
            </a:r>
          </a:p>
          <a:p>
            <a:pPr marL="341313" indent="-341313">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Closing a File</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close (FH);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File Handlers</a:t>
            </a:r>
          </a:p>
        </p:txBody>
      </p:sp>
      <p:sp>
        <p:nvSpPr>
          <p:cNvPr id="43010" name="Rectangle 2"/>
          <p:cNvSpPr>
            <a:spLocks noGrp="1" noChangeArrowheads="1"/>
          </p:cNvSpPr>
          <p:nvPr>
            <p:ph type="body" idx="1"/>
          </p:nvPr>
        </p:nvSpPr>
        <p:spPr>
          <a:xfrm>
            <a:off x="685800" y="1981200"/>
            <a:ext cx="7772400" cy="4322763"/>
          </a:xfrm>
          <a:ln/>
        </p:spPr>
        <p:txBody>
          <a:bodyPr>
            <a:normAutofit/>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a:t>Program to read the whole file content</a:t>
            </a:r>
            <a:r>
              <a:rPr lang="en-GB" sz="2800" dirty="0" smtClean="0"/>
              <a:t>:</a:t>
            </a:r>
          </a:p>
          <a:p>
            <a:pPr marL="341313" indent="-34131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smtClean="0"/>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a:t>
            </a:r>
            <a:r>
              <a:rPr lang="en-GB" sz="2000" dirty="0">
                <a:solidFill>
                  <a:srgbClr val="808080"/>
                </a:solidFill>
              </a:rPr>
              <a:t>#!/path/to/</a:t>
            </a:r>
            <a:r>
              <a:rPr lang="en-GB" sz="2000" dirty="0" err="1">
                <a:solidFill>
                  <a:srgbClr val="808080"/>
                </a:solidFill>
              </a:rPr>
              <a:t>perl</a:t>
            </a:r>
            <a:r>
              <a:rPr lang="en-GB" sz="2000" dirty="0">
                <a:solidFill>
                  <a:srgbClr val="808080"/>
                </a:solidFill>
              </a:rPr>
              <a:t> -</a:t>
            </a:r>
            <a:r>
              <a:rPr lang="en-GB" sz="2000" dirty="0" err="1">
                <a:solidFill>
                  <a:srgbClr val="808080"/>
                </a:solidFill>
              </a:rPr>
              <a:t>w</a:t>
            </a:r>
            <a:endParaRPr lang="en-GB" sz="2000" dirty="0">
              <a:solidFill>
                <a:srgbClr val="808080"/>
              </a:solidFill>
            </a:endParaRP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olidFill>
                  <a:srgbClr val="808080"/>
                </a:solidFill>
              </a:rPr>
              <a:t>open (FH, "</a:t>
            </a:r>
            <a:r>
              <a:rPr lang="en-GB" sz="2000" dirty="0" err="1">
                <a:solidFill>
                  <a:srgbClr val="808080"/>
                </a:solidFill>
              </a:rPr>
              <a:t>file.txt</a:t>
            </a:r>
            <a:r>
              <a:rPr lang="en-GB" sz="2000" dirty="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olidFill>
                  <a:srgbClr val="808080"/>
                </a:solidFill>
              </a:rPr>
              <a:t>while ($line = &lt;FH&gt;)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olidFill>
                  <a:srgbClr val="808080"/>
                </a:solidFill>
              </a:rPr>
              <a:t>	print $line."\</a:t>
            </a:r>
            <a:r>
              <a:rPr lang="en-GB" sz="2000" dirty="0" err="1">
                <a:solidFill>
                  <a:srgbClr val="808080"/>
                </a:solidFill>
              </a:rPr>
              <a:t>n</a:t>
            </a:r>
            <a:r>
              <a:rPr lang="en-GB" sz="2000" dirty="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olidFill>
                  <a:srgbClr val="808080"/>
                </a:solidFill>
              </a:rPr>
              <a:t>close (FH);</a:t>
            </a:r>
          </a:p>
          <a:p>
            <a:pPr marL="341313" indent="-341313">
              <a:lnSpc>
                <a:spcPct val="90000"/>
              </a:lnSpc>
              <a:spcBef>
                <a:spcPts val="500"/>
              </a:spcBef>
              <a:buClr>
                <a:srgbClr val="808080"/>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dirty="0">
              <a:solidFill>
                <a:srgbClr val="808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Exercise: Write a program to print out a file</a:t>
            </a:r>
            <a:endParaRPr lang="en-US" sz="2800" dirty="0"/>
          </a:p>
        </p:txBody>
      </p:sp>
      <p:sp>
        <p:nvSpPr>
          <p:cNvPr id="3" name="Content Placeholder 2"/>
          <p:cNvSpPr>
            <a:spLocks noGrp="1"/>
          </p:cNvSpPr>
          <p:nvPr>
            <p:ph idx="1"/>
          </p:nvPr>
        </p:nvSpPr>
        <p:spPr>
          <a:xfrm>
            <a:off x="457200" y="1600200"/>
            <a:ext cx="8229600" cy="3112455"/>
          </a:xfrm>
        </p:spPr>
        <p:txBody>
          <a:bodyPr>
            <a:normAutofit/>
          </a:bodyPr>
          <a:lstStyle/>
          <a:p>
            <a:pPr>
              <a:buNone/>
            </a:pPr>
            <a:r>
              <a:rPr lang="en-US" sz="2000" dirty="0" smtClean="0"/>
              <a:t>1)	 Download ENSG00000139618.fasta from</a:t>
            </a:r>
          </a:p>
          <a:p>
            <a:pPr>
              <a:buNone/>
            </a:pPr>
            <a:r>
              <a:rPr lang="en-US" sz="2000" dirty="0" smtClean="0">
                <a:latin typeface="Courier New"/>
              </a:rPr>
              <a:t>http://nin.crg.es/perlCourse2012/ENSG00000139618.fasta </a:t>
            </a:r>
          </a:p>
          <a:p>
            <a:pPr>
              <a:buNone/>
            </a:pPr>
            <a:r>
              <a:rPr lang="en-US" sz="2000" dirty="0" smtClean="0"/>
              <a:t>2) Write a program called </a:t>
            </a:r>
            <a:r>
              <a:rPr lang="en-US" sz="2000" dirty="0" err="1" smtClean="0">
                <a:latin typeface="Courier New"/>
              </a:rPr>
              <a:t>readfile.pl</a:t>
            </a:r>
            <a:r>
              <a:rPr lang="en-US" sz="2000" dirty="0" smtClean="0"/>
              <a:t> to print out the sequence of ENSG00000139618</a:t>
            </a:r>
          </a:p>
          <a:p>
            <a:pPr>
              <a:buNone/>
            </a:pPr>
            <a:r>
              <a:rPr lang="en-US" sz="2000" dirty="0" smtClean="0"/>
              <a:t>3) Run </a:t>
            </a:r>
            <a:r>
              <a:rPr lang="en-US" sz="2000" dirty="0" err="1" smtClean="0">
                <a:latin typeface="Courier New"/>
              </a:rPr>
              <a:t>readfile.pl</a:t>
            </a:r>
            <a:r>
              <a:rPr lang="en-US" sz="2000" dirty="0" smtClean="0">
                <a:latin typeface="Courier New"/>
              </a:rPr>
              <a:t> </a:t>
            </a:r>
            <a:r>
              <a:rPr lang="en-US" sz="2000" dirty="0" smtClean="0"/>
              <a:t>(will print output into the screen [STDOUT]</a:t>
            </a:r>
          </a:p>
          <a:p>
            <a:pPr>
              <a:buNone/>
            </a:pPr>
            <a:r>
              <a:rPr lang="en-US" sz="2000" dirty="0" smtClean="0"/>
              <a:t>4) Finally, type in the terminal (redirection usage):</a:t>
            </a:r>
          </a:p>
          <a:p>
            <a:pPr>
              <a:buNone/>
            </a:pPr>
            <a:r>
              <a:rPr lang="en-US" sz="2000" dirty="0" smtClean="0"/>
              <a:t> </a:t>
            </a:r>
            <a:r>
              <a:rPr lang="en-US" sz="2000" dirty="0" err="1" smtClean="0">
                <a:latin typeface="Courier New"/>
              </a:rPr>
              <a:t>perl</a:t>
            </a:r>
            <a:r>
              <a:rPr lang="en-US" sz="2000" dirty="0" smtClean="0">
                <a:latin typeface="Courier New"/>
              </a:rPr>
              <a:t> </a:t>
            </a:r>
            <a:r>
              <a:rPr lang="en-US" sz="2000" dirty="0" err="1" smtClean="0">
                <a:latin typeface="Courier New"/>
              </a:rPr>
              <a:t>readfile.pl</a:t>
            </a:r>
            <a:r>
              <a:rPr lang="en-US" sz="2000" dirty="0" smtClean="0">
                <a:latin typeface="Courier New"/>
              </a:rPr>
              <a:t> &gt; </a:t>
            </a:r>
            <a:r>
              <a:rPr lang="en-US" sz="2000" dirty="0" err="1" smtClean="0">
                <a:latin typeface="Courier New"/>
              </a:rPr>
              <a:t>ouputname.txt</a:t>
            </a:r>
            <a:endParaRPr lang="en-US" sz="2000" dirty="0">
              <a:latin typeface="Courier New"/>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lstStyle/>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#!/path/to/</a:t>
            </a:r>
            <a:r>
              <a:rPr lang="en-GB" sz="2000" dirty="0" err="1" smtClean="0">
                <a:solidFill>
                  <a:srgbClr val="808080"/>
                </a:solidFill>
              </a:rPr>
              <a:t>perl</a:t>
            </a:r>
            <a:r>
              <a:rPr lang="en-GB" sz="2000" dirty="0" smtClean="0">
                <a:solidFill>
                  <a:srgbClr val="808080"/>
                </a:solidFill>
              </a:rPr>
              <a:t> -</a:t>
            </a:r>
            <a:r>
              <a:rPr lang="en-GB" sz="2000" dirty="0" err="1" smtClean="0">
                <a:solidFill>
                  <a:srgbClr val="808080"/>
                </a:solidFill>
              </a:rPr>
              <a:t>w</a:t>
            </a:r>
            <a:endParaRPr lang="en-GB" sz="2000" dirty="0" smtClean="0">
              <a:solidFill>
                <a:srgbClr val="808080"/>
              </a:solidFill>
            </a:endParaRPr>
          </a:p>
          <a:p>
            <a:pPr marL="341313" indent="-34131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smtClean="0">
              <a:solidFill>
                <a:srgbClr val="808080"/>
              </a:solidFill>
            </a:endParaRP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open (FH, ”</a:t>
            </a:r>
            <a:r>
              <a:rPr lang="en-US" sz="2000" dirty="0" smtClean="0">
                <a:solidFill>
                  <a:schemeClr val="tx1">
                    <a:lumMod val="50000"/>
                    <a:lumOff val="50000"/>
                  </a:schemeClr>
                </a:solidFill>
                <a:latin typeface="Courier New"/>
              </a:rPr>
              <a:t>ENSG00000139618.fasta</a:t>
            </a:r>
            <a:r>
              <a:rPr lang="en-GB" sz="2000" dirty="0" smtClean="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smtClean="0">
              <a:solidFill>
                <a:srgbClr val="808080"/>
              </a:solidFill>
            </a:endParaRP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while ($line = &lt;FH&gt;) {</a:t>
            </a: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	print $line."\</a:t>
            </a:r>
            <a:r>
              <a:rPr lang="en-GB" sz="2000" dirty="0" err="1" smtClean="0">
                <a:solidFill>
                  <a:srgbClr val="808080"/>
                </a:solidFill>
              </a:rPr>
              <a:t>n</a:t>
            </a:r>
            <a:r>
              <a:rPr lang="en-GB" sz="2000" dirty="0" smtClean="0">
                <a:solidFill>
                  <a:srgbClr val="808080"/>
                </a:solidFill>
              </a:rPr>
              <a:t>";</a:t>
            </a: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a:t>
            </a: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smtClean="0">
              <a:solidFill>
                <a:srgbClr val="808080"/>
              </a:solidFill>
            </a:endParaRPr>
          </a:p>
          <a:p>
            <a:pPr marL="284163"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solidFill>
                  <a:srgbClr val="808080"/>
                </a:solidFill>
              </a:rPr>
              <a:t>close (FH);</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File Handlers cont.</a:t>
            </a:r>
          </a:p>
        </p:txBody>
      </p:sp>
      <p:sp>
        <p:nvSpPr>
          <p:cNvPr id="44034" name="Rectangle 2"/>
          <p:cNvSpPr>
            <a:spLocks noGrp="1" noChangeArrowheads="1"/>
          </p:cNvSpPr>
          <p:nvPr>
            <p:ph type="body" idx="1"/>
          </p:nvPr>
        </p:nvSpPr>
        <p:spPr>
          <a:xfrm>
            <a:off x="685800" y="1981200"/>
            <a:ext cx="7772400" cy="4114800"/>
          </a:xfrm>
          <a:ln/>
        </p:spPr>
        <p:txBody>
          <a:bodyPr/>
          <a:lstStyle/>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Opening a file for output:</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	open (FH, "&gt;file.txt");</a:t>
            </a:r>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Opening a file for appending:</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808080"/>
                </a:solidFill>
              </a:rPr>
              <a:t>	</a:t>
            </a:r>
            <a:r>
              <a:rPr lang="en-GB" sz="2400">
                <a:solidFill>
                  <a:srgbClr val="808080"/>
                </a:solidFill>
              </a:rPr>
              <a:t>open (FH, "&gt;&gt;file.txt");</a:t>
            </a:r>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Exiting if opening a </a:t>
            </a:r>
            <a:r>
              <a:rPr lang="en-US" sz="2800"/>
              <a:t>non-existing file</a:t>
            </a:r>
            <a:r>
              <a:rPr lang="en-GB" sz="2800"/>
              <a:t>:</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	open (FH, "&gt;file.txt") || die "Could not open file.\n";</a:t>
            </a:r>
          </a:p>
          <a:p>
            <a:pPr marL="341313" indent="-341313">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Writing to a file:</a:t>
            </a:r>
          </a:p>
          <a:p>
            <a:pPr lvl="1" indent="-284163">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	print FH "Printing my first line.\n";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File Test Operators</a:t>
            </a:r>
          </a:p>
        </p:txBody>
      </p:sp>
      <p:sp>
        <p:nvSpPr>
          <p:cNvPr id="45058" name="Rectangle 2"/>
          <p:cNvSpPr>
            <a:spLocks noGrp="1" noChangeArrowheads="1"/>
          </p:cNvSpPr>
          <p:nvPr>
            <p:ph type="body" idx="1"/>
          </p:nvPr>
        </p:nvSpPr>
        <p:spPr>
          <a:xfrm>
            <a:off x="685800" y="1981200"/>
            <a:ext cx="7772400" cy="4122738"/>
          </a:xfrm>
          <a:ln/>
        </p:spPr>
        <p:txBody>
          <a:bodyPr>
            <a:normAutofit lnSpcReduction="10000"/>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Another check to see if a file exists:</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if (-e "file.txt") {</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      #  The file exists!</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1"/>
          </a:p>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Other file test operators:</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-r			readable</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-x			executable</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-d			is a directory</a:t>
            </a:r>
          </a:p>
          <a:p>
            <a:pPr lvl="1" indent="-284163">
              <a:lnSpc>
                <a:spcPct val="90000"/>
              </a:lnSpc>
              <a:spcBef>
                <a:spcPts val="6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		is a text file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Perl?</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Perl is a programming language extensively used in bioinformatics</a:t>
            </a:r>
          </a:p>
          <a:p>
            <a:r>
              <a:rPr lang="en-US" sz="2400" dirty="0" smtClean="0"/>
              <a:t>Created by Larry Wall in 1987</a:t>
            </a:r>
          </a:p>
          <a:p>
            <a:r>
              <a:rPr lang="en-US" sz="2400" dirty="0"/>
              <a:t>P</a:t>
            </a:r>
            <a:r>
              <a:rPr lang="en-US" sz="2400" dirty="0" smtClean="0"/>
              <a:t>rovides powerful text processing facilities, facilitating easy manipulation of text files</a:t>
            </a:r>
          </a:p>
          <a:p>
            <a:r>
              <a:rPr lang="en-US" sz="2400" dirty="0" smtClean="0"/>
              <a:t>Perl is an interpreted language (no compiling is needed)</a:t>
            </a:r>
          </a:p>
          <a:p>
            <a:r>
              <a:rPr lang="en-US" sz="2400" dirty="0" smtClean="0"/>
              <a:t>Perl is quite portable </a:t>
            </a:r>
          </a:p>
          <a:p>
            <a:r>
              <a:rPr lang="en-US" sz="2400" dirty="0" smtClean="0"/>
              <a:t>Programs can be written in many different ways (advantage?)</a:t>
            </a:r>
          </a:p>
          <a:p>
            <a:pPr lvl="1"/>
            <a:r>
              <a:rPr lang="en-US" sz="2000" dirty="0" smtClean="0"/>
              <a:t>Perl slogan is "There's more than one way to do it”</a:t>
            </a:r>
          </a:p>
          <a:p>
            <a:r>
              <a:rPr lang="en-US" sz="2400" dirty="0" smtClean="0"/>
              <a:t>Rapid prototyping (solve a problem with fewer lines of code than Java or C)</a:t>
            </a:r>
            <a:endParaRPr lang="en-US" sz="2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 program with File Handles</a:t>
            </a:r>
          </a:p>
        </p:txBody>
      </p:sp>
      <p:sp>
        <p:nvSpPr>
          <p:cNvPr id="46082" name="Rectangle 2"/>
          <p:cNvSpPr>
            <a:spLocks noGrp="1" noChangeArrowheads="1"/>
          </p:cNvSpPr>
          <p:nvPr>
            <p:ph type="body" idx="1"/>
          </p:nvPr>
        </p:nvSpPr>
        <p:spPr>
          <a:xfrm>
            <a:off x="685800" y="1981200"/>
            <a:ext cx="7772400" cy="4192588"/>
          </a:xfrm>
          <a:ln/>
        </p:spPr>
        <p:txBody>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Program to copy a file to a destination file:</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#!/usr/bin/perl -w</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open(FH1, "file.txt") || die "Could not open source file.\n";</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open(FH2, "&gt;newfile.txt");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while ($line = &lt;FH1&gt;) {</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        print FH2 $line;</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solidFill>
                <a:srgbClr val="808080"/>
              </a:solidFill>
            </a:endParaRP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close FH1;</a:t>
            </a:r>
          </a:p>
          <a:p>
            <a:pPr lvl="1" indent="-284163">
              <a:lnSpc>
                <a:spcPct val="90000"/>
              </a:lnSpc>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808080"/>
                </a:solidFill>
              </a:rPr>
              <a:t>close FH2;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Some Default File Handles</a:t>
            </a:r>
          </a:p>
        </p:txBody>
      </p:sp>
      <p:sp>
        <p:nvSpPr>
          <p:cNvPr id="47106" name="Rectangle 2"/>
          <p:cNvSpPr>
            <a:spLocks noGrp="1" noChangeArrowheads="1"/>
          </p:cNvSpPr>
          <p:nvPr>
            <p:ph type="body" idx="1"/>
          </p:nvPr>
        </p:nvSpPr>
        <p:spPr>
          <a:xfrm>
            <a:off x="685800" y="1981200"/>
            <a:ext cx="7772400" cy="4114800"/>
          </a:xfrm>
          <a:ln/>
        </p:spPr>
        <p:txBody>
          <a:bodyPr/>
          <a:lstStyle/>
          <a:p>
            <a:pPr marL="341313" indent="-341313">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STDIN : Standard Input</a:t>
            </a:r>
          </a:p>
          <a:p>
            <a:pPr lvl="1" indent="-28416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808080"/>
                </a:solidFill>
              </a:rPr>
              <a:t>$line = &lt;STDIN&gt;;  	</a:t>
            </a:r>
            <a:r>
              <a:rPr lang="en-GB"/>
              <a:t>#  takes input from stdin</a:t>
            </a:r>
          </a:p>
          <a:p>
            <a:pPr lvl="1" indent="-284163">
              <a:lnSpc>
                <a:spcPct val="90000"/>
              </a:lnSpc>
              <a:spcBef>
                <a:spcPts val="8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3200"/>
          </a:p>
          <a:p>
            <a:pPr marL="341313" indent="-341313">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STDOUT : Standard output</a:t>
            </a:r>
          </a:p>
          <a:p>
            <a:pPr lvl="1" indent="-28416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808080"/>
                </a:solidFill>
              </a:rPr>
              <a:t>print STDOUT ”This prints out something\n";</a:t>
            </a:r>
          </a:p>
          <a:p>
            <a:pPr lvl="1" indent="-28416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marL="341313" indent="-341313">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STDERR : Standard Error</a:t>
            </a:r>
          </a:p>
          <a:p>
            <a:pPr lvl="1" indent="-284163">
              <a:lnSpc>
                <a:spcPct val="90000"/>
              </a:lnSpc>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808080"/>
                </a:solidFill>
              </a:rPr>
              <a:t>print STDERR "Error!!\n";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Chomp and Chop</a:t>
            </a:r>
          </a:p>
        </p:txBody>
      </p:sp>
      <p:sp>
        <p:nvSpPr>
          <p:cNvPr id="50178" name="Rectangle 2"/>
          <p:cNvSpPr>
            <a:spLocks noGrp="1" noChangeArrowheads="1"/>
          </p:cNvSpPr>
          <p:nvPr>
            <p:ph type="body" idx="1"/>
          </p:nvPr>
        </p:nvSpPr>
        <p:spPr>
          <a:xfrm>
            <a:off x="685800" y="1981200"/>
            <a:ext cx="7772400" cy="4133850"/>
          </a:xfrm>
          <a:ln/>
        </p:spPr>
        <p:txBody>
          <a:bodyPr/>
          <a:lstStyle/>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Chomp: function that deletes a trailing newline from the end of a string</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$line  = "this is the first line of text\n";</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chomp $line;  	</a:t>
            </a:r>
            <a:r>
              <a:rPr lang="en-GB" sz="2100"/>
              <a:t>#  removes the new line character</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print $line;      	</a:t>
            </a:r>
            <a:r>
              <a:rPr lang="en-GB" sz="2100"/>
              <a:t># prints "this is the first line of 		     		# text" without returning    </a:t>
            </a:r>
          </a:p>
          <a:p>
            <a:pPr marL="341313" indent="-341313">
              <a:lnSpc>
                <a:spcPct val="90000"/>
              </a:lnSpc>
              <a:spcBef>
                <a:spcPts val="700"/>
              </a:spcBef>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Chop: function that chops off the last character of a string</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$line = "this is the first line of text";</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chop $line;</a:t>
            </a:r>
          </a:p>
          <a:p>
            <a:pPr lvl="2" indent="-227013">
              <a:lnSpc>
                <a:spcPct val="90000"/>
              </a:lnSpc>
              <a:spcBef>
                <a:spcPts val="525"/>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100">
                <a:solidFill>
                  <a:srgbClr val="808080"/>
                </a:solidFill>
              </a:rPr>
              <a:t>print $line;      </a:t>
            </a:r>
            <a:r>
              <a:rPr lang="en-GB" sz="2100"/>
              <a:t>	#prints "this is the first line of tex"</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Exercise</a:t>
            </a:r>
          </a:p>
        </p:txBody>
      </p:sp>
      <p:sp>
        <p:nvSpPr>
          <p:cNvPr id="51202" name="Rectangle 2"/>
          <p:cNvSpPr>
            <a:spLocks noGrp="1" noChangeArrowheads="1"/>
          </p:cNvSpPr>
          <p:nvPr>
            <p:ph type="body" idx="1"/>
          </p:nvPr>
        </p:nvSpPr>
        <p:spPr>
          <a:xfrm>
            <a:off x="685800" y="1981200"/>
            <a:ext cx="7848600" cy="4114800"/>
          </a:xfrm>
          <a:ln/>
        </p:spPr>
        <p:txBody>
          <a:bodyPr>
            <a:normAutofit/>
          </a:bodyPr>
          <a:lstStyle/>
          <a:p>
            <a:pPr marL="531813" indent="-531813">
              <a:lnSpc>
                <a:spcPct val="90000"/>
              </a:lnSpc>
              <a:spcBef>
                <a:spcPts val="6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2400" dirty="0"/>
              <a:t>Download the file </a:t>
            </a:r>
            <a:r>
              <a:rPr lang="en-US" sz="2400" dirty="0" err="1"/>
              <a:t>human_genes.txt</a:t>
            </a:r>
            <a:r>
              <a:rPr lang="en-US" sz="2400" dirty="0"/>
              <a:t> containing the coordinates of all the human genes (take a look at it)</a:t>
            </a:r>
          </a:p>
          <a:p>
            <a:pPr marL="531813" indent="-531813">
              <a:lnSpc>
                <a:spcPct val="90000"/>
              </a:lnSpc>
              <a:spcBef>
                <a:spcPts val="6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2400" dirty="0"/>
              <a:t>Write a program </a:t>
            </a:r>
            <a:r>
              <a:rPr lang="en-GB" sz="2400" dirty="0"/>
              <a:t>to print all the genes longer than 1Mb (1000000 </a:t>
            </a:r>
            <a:r>
              <a:rPr lang="en-GB" sz="2400" dirty="0" err="1"/>
              <a:t>bp</a:t>
            </a:r>
            <a:r>
              <a:rPr lang="en-GB" sz="2400" dirty="0"/>
              <a:t>)</a:t>
            </a:r>
          </a:p>
          <a:p>
            <a:pPr marL="531813" indent="-531813">
              <a:lnSpc>
                <a:spcPct val="90000"/>
              </a:lnSpc>
              <a:spcBef>
                <a:spcPts val="500"/>
              </a:spcBef>
              <a:buFont typeface="Arial" charset="0"/>
              <a:buNone/>
              <a:tabLst>
                <a:tab pos="1101725" algn="l"/>
                <a:tab pos="2016125" algn="l"/>
                <a:tab pos="2930525" algn="l"/>
                <a:tab pos="3844925" algn="l"/>
                <a:tab pos="4759325" algn="l"/>
                <a:tab pos="5673725" algn="l"/>
                <a:tab pos="6588125" algn="l"/>
                <a:tab pos="7502525" algn="l"/>
                <a:tab pos="8416925" algn="l"/>
                <a:tab pos="9331325" algn="l"/>
                <a:tab pos="10245725" algn="l"/>
              </a:tabLst>
            </a:pPr>
            <a:endParaRPr lang="en-GB" sz="2000" dirty="0"/>
          </a:p>
          <a:p>
            <a:pPr marL="531813" indent="-531813">
              <a:lnSpc>
                <a:spcPct val="90000"/>
              </a:lnSpc>
              <a:spcBef>
                <a:spcPts val="5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2000" dirty="0"/>
              <a:t>Steps</a:t>
            </a:r>
            <a:r>
              <a:rPr lang="en-GB" sz="2000" dirty="0" smtClean="0"/>
              <a:t>:</a:t>
            </a:r>
          </a:p>
          <a:p>
            <a:pPr marL="896938" indent="-455613">
              <a:lnSpc>
                <a:spcPct val="90000"/>
              </a:lnSpc>
              <a:spcBef>
                <a:spcPts val="500"/>
              </a:spcBef>
              <a:buSzPct val="100000"/>
              <a:buFont typeface="+mj-lt"/>
              <a:buAutoNum type="arabicPeriod"/>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946" dirty="0" smtClean="0"/>
              <a:t>Download file from </a:t>
            </a:r>
            <a:r>
              <a:rPr lang="en-US" sz="1200" dirty="0" smtClean="0">
                <a:latin typeface="Courier New"/>
              </a:rPr>
              <a:t>http://nin.crg.es/perlCourse2012/human_genes.txt</a:t>
            </a:r>
            <a:endParaRPr lang="en-GB" sz="1200" dirty="0" smtClean="0"/>
          </a:p>
          <a:p>
            <a:pPr marL="898525" lvl="1" indent="-457200">
              <a:lnSpc>
                <a:spcPct val="90000"/>
              </a:lnSpc>
              <a:spcBef>
                <a:spcPts val="450"/>
              </a:spcBef>
              <a:buSzPct val="100000"/>
              <a:buNone/>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946" dirty="0" smtClean="0"/>
              <a:t>2.	Read all the lines of file </a:t>
            </a:r>
            <a:r>
              <a:rPr lang="en-GB" sz="1946" dirty="0" err="1" smtClean="0"/>
              <a:t>human_genes.txt</a:t>
            </a:r>
            <a:r>
              <a:rPr lang="en-GB" sz="1946" dirty="0" smtClean="0"/>
              <a:t>, and skip the header</a:t>
            </a:r>
          </a:p>
          <a:p>
            <a:pPr marL="898525" lvl="1" indent="-457200">
              <a:lnSpc>
                <a:spcPct val="90000"/>
              </a:lnSpc>
              <a:spcBef>
                <a:spcPts val="450"/>
              </a:spcBef>
              <a:buSzPct val="100000"/>
              <a:buNone/>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946" dirty="0" smtClean="0"/>
              <a:t>3.	Compute </a:t>
            </a:r>
            <a:r>
              <a:rPr lang="en-GB" sz="1946" dirty="0"/>
              <a:t>the gene length and assess whether the gene is longer than 1Mb</a:t>
            </a:r>
            <a:endParaRPr lang="en-GB" sz="1946" dirty="0" smtClean="0"/>
          </a:p>
          <a:p>
            <a:pPr marL="898525" lvl="1" indent="-457200">
              <a:lnSpc>
                <a:spcPct val="90000"/>
              </a:lnSpc>
              <a:spcBef>
                <a:spcPts val="450"/>
              </a:spcBef>
              <a:buSzPct val="100000"/>
              <a:buNone/>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946" dirty="0" smtClean="0"/>
              <a:t>4.	If </a:t>
            </a:r>
            <a:r>
              <a:rPr lang="en-GB" sz="1946" dirty="0"/>
              <a:t>yes, print the gene name and the length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1"/>
          <p:cNvSpPr>
            <a:spLocks noGrp="1" noChangeArrowheads="1"/>
          </p:cNvSpPr>
          <p:nvPr>
            <p:ph type="title"/>
          </p:nvPr>
        </p:nvSpPr>
        <p:spPr>
          <a:xfrm>
            <a:off x="685800" y="58104"/>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Answer</a:t>
            </a:r>
          </a:p>
        </p:txBody>
      </p:sp>
      <p:sp>
        <p:nvSpPr>
          <p:cNvPr id="52226" name="Rectangle 2"/>
          <p:cNvSpPr>
            <a:spLocks noGrp="1" noChangeArrowheads="1"/>
          </p:cNvSpPr>
          <p:nvPr>
            <p:ph type="body" idx="1"/>
          </p:nvPr>
        </p:nvSpPr>
        <p:spPr>
          <a:xfrm>
            <a:off x="685800" y="1370347"/>
            <a:ext cx="7987162" cy="4114800"/>
          </a:xfrm>
          <a:ln/>
        </p:spPr>
        <p:txBody>
          <a:bodyPr>
            <a:noAutofit/>
          </a:bodyPr>
          <a:lstStyle/>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a:solidFill>
                  <a:srgbClr val="808080"/>
                </a:solidFill>
              </a:rPr>
              <a:t>#!/</a:t>
            </a:r>
            <a:r>
              <a:rPr lang="en-US" sz="1400" dirty="0" err="1">
                <a:solidFill>
                  <a:srgbClr val="808080"/>
                </a:solidFill>
              </a:rPr>
              <a:t>usr/bin/perl</a:t>
            </a:r>
            <a:r>
              <a:rPr lang="en-US" sz="1400" dirty="0">
                <a:solidFill>
                  <a:srgbClr val="808080"/>
                </a:solidFill>
              </a:rPr>
              <a:t> -</a:t>
            </a:r>
            <a:r>
              <a:rPr lang="en-US" sz="1400" dirty="0" err="1">
                <a:solidFill>
                  <a:srgbClr val="808080"/>
                </a:solidFill>
              </a:rPr>
              <a:t>w</a:t>
            </a:r>
            <a:endParaRPr lang="en-US" sz="14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err="1">
                <a:solidFill>
                  <a:srgbClr val="808080"/>
                </a:solidFill>
              </a:rPr>
              <a:t>open(FH</a:t>
            </a:r>
            <a:r>
              <a:rPr lang="en-US" sz="1400" dirty="0">
                <a:solidFill>
                  <a:srgbClr val="808080"/>
                </a:solidFill>
              </a:rPr>
              <a:t>,</a:t>
            </a:r>
            <a:r>
              <a:rPr lang="en-US" sz="1400" dirty="0" smtClean="0">
                <a:solidFill>
                  <a:srgbClr val="808080"/>
                </a:solidFill>
              </a:rPr>
              <a:t> “/</a:t>
            </a:r>
            <a:r>
              <a:rPr lang="en-US" sz="1400" dirty="0" err="1" smtClean="0">
                <a:solidFill>
                  <a:srgbClr val="808080"/>
                </a:solidFill>
              </a:rPr>
              <a:t>path_to_the_file/</a:t>
            </a:r>
            <a:r>
              <a:rPr lang="en-US" sz="1400" dirty="0" err="1">
                <a:solidFill>
                  <a:srgbClr val="808080"/>
                </a:solidFill>
              </a:rPr>
              <a:t>human_genes.txt</a:t>
            </a:r>
            <a:r>
              <a:rPr lang="en-US" sz="1400" dirty="0">
                <a:solidFill>
                  <a:srgbClr val="808080"/>
                </a:solidFill>
              </a:rPr>
              <a:t>") || die "Could not open source file.\</a:t>
            </a:r>
            <a:r>
              <a:rPr lang="en-US" sz="1400" dirty="0" err="1">
                <a:solidFill>
                  <a:srgbClr val="808080"/>
                </a:solidFill>
              </a:rPr>
              <a:t>n</a:t>
            </a:r>
            <a:r>
              <a:rPr lang="en-US" sz="1400" dirty="0">
                <a:solidFill>
                  <a:srgbClr val="808080"/>
                </a:solidFill>
              </a:rPr>
              <a:t>";</a:t>
            </a:r>
            <a:endParaRPr lang="en-US" sz="1400" dirty="0" smtClean="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smtClean="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a:t>
            </a:r>
            <a:r>
              <a:rPr lang="en-US" sz="1400" dirty="0" err="1" smtClean="0">
                <a:solidFill>
                  <a:srgbClr val="808080"/>
                </a:solidFill>
              </a:rPr>
              <a:t>i</a:t>
            </a:r>
            <a:r>
              <a:rPr lang="en-US" sz="1400" dirty="0" smtClean="0">
                <a:solidFill>
                  <a:srgbClr val="808080"/>
                </a:solidFill>
              </a:rPr>
              <a:t> = 0;</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while ($line = &lt;FH&gt;)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if ($</a:t>
            </a:r>
            <a:r>
              <a:rPr lang="en-US" sz="1400" dirty="0" err="1" smtClean="0">
                <a:solidFill>
                  <a:srgbClr val="808080"/>
                </a:solidFill>
              </a:rPr>
              <a:t>i</a:t>
            </a:r>
            <a:r>
              <a:rPr lang="en-US" sz="1400" dirty="0" smtClean="0">
                <a:solidFill>
                  <a:srgbClr val="808080"/>
                </a:solidFill>
              </a:rPr>
              <a:t>==0)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r>
              <a:rPr lang="en-US" sz="1400" dirty="0" err="1" smtClean="0">
                <a:solidFill>
                  <a:srgbClr val="808080"/>
                </a:solidFill>
              </a:rPr>
              <a:t>i</a:t>
            </a:r>
            <a:r>
              <a:rPr lang="en-US" sz="1400" dirty="0" smtClean="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next;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r>
              <a:rPr lang="en-US" sz="1400" dirty="0" err="1" smtClean="0">
                <a:solidFill>
                  <a:srgbClr val="808080"/>
                </a:solidFill>
              </a:rPr>
              <a:t>gene_name,$ensembl_id,$chr,$gene_start,$gene_end,$gene_strand,$gene_band,$transcript_num,$gene_biotype,$gene_status</a:t>
            </a:r>
            <a:r>
              <a:rPr lang="en-US" sz="1400" dirty="0" smtClean="0">
                <a:solidFill>
                  <a:srgbClr val="808080"/>
                </a:solidFill>
              </a:rPr>
              <a:t>)= split("\</a:t>
            </a:r>
            <a:r>
              <a:rPr lang="en-US" sz="1400" dirty="0" err="1" smtClean="0">
                <a:solidFill>
                  <a:srgbClr val="808080"/>
                </a:solidFill>
              </a:rPr>
              <a:t>t</a:t>
            </a:r>
            <a:r>
              <a:rPr lang="en-US" sz="1400" dirty="0" smtClean="0">
                <a:solidFill>
                  <a:srgbClr val="808080"/>
                </a:solidFill>
              </a:rPr>
              <a:t>", $line);</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r>
              <a:rPr lang="en-US" sz="1400" dirty="0" err="1" smtClean="0">
                <a:solidFill>
                  <a:srgbClr val="808080"/>
                </a:solidFill>
              </a:rPr>
              <a:t>gene_length</a:t>
            </a:r>
            <a:r>
              <a:rPr lang="en-US" sz="1400" dirty="0" smtClean="0">
                <a:solidFill>
                  <a:srgbClr val="808080"/>
                </a:solidFill>
              </a:rPr>
              <a:t> = ($</a:t>
            </a:r>
            <a:r>
              <a:rPr lang="en-US" sz="1400" dirty="0" err="1" smtClean="0">
                <a:solidFill>
                  <a:srgbClr val="808080"/>
                </a:solidFill>
              </a:rPr>
              <a:t>gene_end</a:t>
            </a:r>
            <a:r>
              <a:rPr lang="en-US" sz="1400" dirty="0" smtClean="0">
                <a:solidFill>
                  <a:srgbClr val="808080"/>
                </a:solidFill>
              </a:rPr>
              <a:t> - $</a:t>
            </a:r>
            <a:r>
              <a:rPr lang="en-US" sz="1400" dirty="0" err="1" smtClean="0">
                <a:solidFill>
                  <a:srgbClr val="808080"/>
                </a:solidFill>
              </a:rPr>
              <a:t>gene_start</a:t>
            </a:r>
            <a:r>
              <a:rPr lang="en-US" sz="1400" dirty="0" smtClean="0">
                <a:solidFill>
                  <a:srgbClr val="808080"/>
                </a:solidFill>
              </a:rPr>
              <a:t>) + 1;</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dirty="0" smtClean="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if ($</a:t>
            </a:r>
            <a:r>
              <a:rPr lang="en-US" sz="1400" dirty="0" err="1" smtClean="0">
                <a:solidFill>
                  <a:srgbClr val="808080"/>
                </a:solidFill>
              </a:rPr>
              <a:t>gene_length</a:t>
            </a:r>
            <a:r>
              <a:rPr lang="en-US" sz="1400" dirty="0" smtClean="0">
                <a:solidFill>
                  <a:srgbClr val="808080"/>
                </a:solidFill>
              </a:rPr>
              <a:t> &gt; 1000000)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print "Gene $</a:t>
            </a:r>
            <a:r>
              <a:rPr lang="en-US" sz="1400" dirty="0" err="1" smtClean="0">
                <a:solidFill>
                  <a:srgbClr val="808080"/>
                </a:solidFill>
              </a:rPr>
              <a:t>ensembl_id</a:t>
            </a:r>
            <a:r>
              <a:rPr lang="en-US" sz="1400" dirty="0" smtClean="0">
                <a:solidFill>
                  <a:srgbClr val="808080"/>
                </a:solidFill>
              </a:rPr>
              <a:t> ($</a:t>
            </a:r>
            <a:r>
              <a:rPr lang="en-US" sz="1400" dirty="0" err="1" smtClean="0">
                <a:solidFill>
                  <a:srgbClr val="808080"/>
                </a:solidFill>
              </a:rPr>
              <a:t>gene_name</a:t>
            </a:r>
            <a:r>
              <a:rPr lang="en-US" sz="1400" dirty="0" smtClean="0">
                <a:solidFill>
                  <a:srgbClr val="808080"/>
                </a:solidFill>
              </a:rPr>
              <a:t>) has length $</a:t>
            </a:r>
            <a:r>
              <a:rPr lang="en-US" sz="1400" dirty="0" err="1" smtClean="0">
                <a:solidFill>
                  <a:srgbClr val="808080"/>
                </a:solidFill>
              </a:rPr>
              <a:t>gene_length\n</a:t>
            </a:r>
            <a:r>
              <a:rPr lang="en-US" sz="1400" dirty="0" smtClean="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dirty="0" smtClean="0">
                <a:solidFill>
                  <a:srgbClr val="808080"/>
                </a:solidFill>
              </a:rPr>
              <a:t>close FH;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Exercise</a:t>
            </a:r>
          </a:p>
        </p:txBody>
      </p:sp>
      <p:sp>
        <p:nvSpPr>
          <p:cNvPr id="53250" name="Rectangle 2"/>
          <p:cNvSpPr>
            <a:spLocks noGrp="1" noChangeArrowheads="1"/>
          </p:cNvSpPr>
          <p:nvPr>
            <p:ph type="body" idx="1"/>
          </p:nvPr>
        </p:nvSpPr>
        <p:spPr>
          <a:xfrm>
            <a:off x="685800" y="1981200"/>
            <a:ext cx="7848600" cy="4114800"/>
          </a:xfrm>
          <a:ln/>
        </p:spPr>
        <p:txBody>
          <a:bodyPr/>
          <a:lstStyle/>
          <a:p>
            <a:pPr marL="531813" indent="-531813">
              <a:lnSpc>
                <a:spcPct val="90000"/>
              </a:lnSpc>
              <a:spcBef>
                <a:spcPts val="6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2400"/>
              <a:t>Using the same file human_genes.txt</a:t>
            </a:r>
          </a:p>
          <a:p>
            <a:pPr marL="531813" indent="-531813">
              <a:lnSpc>
                <a:spcPct val="90000"/>
              </a:lnSpc>
              <a:spcBef>
                <a:spcPts val="6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2400"/>
              <a:t>Write a program </a:t>
            </a:r>
            <a:r>
              <a:rPr lang="en-GB" sz="2400"/>
              <a:t>to print the number of genes with more than 20 transcripts</a:t>
            </a:r>
          </a:p>
          <a:p>
            <a:pPr marL="531813" indent="-531813">
              <a:lnSpc>
                <a:spcPct val="90000"/>
              </a:lnSpc>
              <a:spcBef>
                <a:spcPts val="500"/>
              </a:spcBef>
              <a:buFont typeface="Arial" charset="0"/>
              <a:buNone/>
              <a:tabLst>
                <a:tab pos="1101725" algn="l"/>
                <a:tab pos="2016125" algn="l"/>
                <a:tab pos="2930525" algn="l"/>
                <a:tab pos="3844925" algn="l"/>
                <a:tab pos="4759325" algn="l"/>
                <a:tab pos="5673725" algn="l"/>
                <a:tab pos="6588125" algn="l"/>
                <a:tab pos="7502525" algn="l"/>
                <a:tab pos="8416925" algn="l"/>
                <a:tab pos="9331325" algn="l"/>
                <a:tab pos="10245725" algn="l"/>
              </a:tabLst>
            </a:pPr>
            <a:endParaRPr lang="en-GB" sz="2000"/>
          </a:p>
          <a:p>
            <a:pPr marL="531813" indent="-531813">
              <a:lnSpc>
                <a:spcPct val="90000"/>
              </a:lnSpc>
              <a:spcBef>
                <a:spcPts val="5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2000"/>
              <a:t>Steps:</a:t>
            </a:r>
          </a:p>
          <a:p>
            <a:pPr marL="914400" lvl="1" indent="-457200">
              <a:lnSpc>
                <a:spcPct val="90000"/>
              </a:lnSpc>
              <a:spcBef>
                <a:spcPts val="450"/>
              </a:spcBef>
              <a:buFont typeface="Arial" charset="0"/>
              <a:buAutoNum type="arabicPeriod"/>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800"/>
              <a:t>Read all the lines of file human_genes.txt, and skip the header</a:t>
            </a:r>
          </a:p>
          <a:p>
            <a:pPr marL="914400" lvl="1" indent="-457200">
              <a:lnSpc>
                <a:spcPct val="90000"/>
              </a:lnSpc>
              <a:spcBef>
                <a:spcPts val="450"/>
              </a:spcBef>
              <a:buFont typeface="Arial" charset="0"/>
              <a:buAutoNum type="arabicPeriod"/>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800"/>
              <a:t>Increment a variable $gene_count if the gene has more than 20 transcript</a:t>
            </a:r>
          </a:p>
          <a:p>
            <a:pPr marL="914400" lvl="1" indent="-457200">
              <a:lnSpc>
                <a:spcPct val="90000"/>
              </a:lnSpc>
              <a:spcBef>
                <a:spcPts val="450"/>
              </a:spcBef>
              <a:buFont typeface="Arial" charset="0"/>
              <a:buAutoNum type="arabicPeriod"/>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1800"/>
              <a:t>Print the count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Rectangle 1"/>
          <p:cNvSpPr>
            <a:spLocks noGrp="1" noChangeArrowheads="1"/>
          </p:cNvSpPr>
          <p:nvPr>
            <p:ph type="title"/>
          </p:nvPr>
        </p:nvSpPr>
        <p:spPr>
          <a:xfrm>
            <a:off x="685800" y="83172"/>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Answer</a:t>
            </a:r>
          </a:p>
        </p:txBody>
      </p:sp>
      <p:sp>
        <p:nvSpPr>
          <p:cNvPr id="54274" name="Rectangle 2"/>
          <p:cNvSpPr>
            <a:spLocks noGrp="1" noChangeArrowheads="1"/>
          </p:cNvSpPr>
          <p:nvPr>
            <p:ph type="body" idx="1"/>
          </p:nvPr>
        </p:nvSpPr>
        <p:spPr>
          <a:xfrm>
            <a:off x="685800" y="1663672"/>
            <a:ext cx="7772400" cy="4700588"/>
          </a:xfrm>
          <a:ln/>
        </p:spPr>
        <p:txBody>
          <a:bodyPr>
            <a:normAutofit lnSpcReduction="10000"/>
          </a:bodyPr>
          <a:lstStyle/>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a:t>
            </a:r>
            <a:r>
              <a:rPr lang="en-US" sz="1200" dirty="0" err="1">
                <a:solidFill>
                  <a:srgbClr val="808080"/>
                </a:solidFill>
              </a:rPr>
              <a:t>usr/bin/perl</a:t>
            </a:r>
            <a:r>
              <a:rPr lang="en-US" sz="1200" dirty="0">
                <a:solidFill>
                  <a:srgbClr val="808080"/>
                </a:solidFill>
              </a:rPr>
              <a:t> -</a:t>
            </a:r>
            <a:r>
              <a:rPr lang="en-US" sz="1200" dirty="0" err="1">
                <a:solidFill>
                  <a:srgbClr val="808080"/>
                </a:solidFill>
              </a:rPr>
              <a:t>w</a:t>
            </a:r>
            <a:endParaRPr lang="en-US" sz="12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2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err="1">
                <a:solidFill>
                  <a:srgbClr val="808080"/>
                </a:solidFill>
              </a:rPr>
              <a:t>open(FH</a:t>
            </a:r>
            <a:r>
              <a:rPr lang="en-US" sz="1200" dirty="0">
                <a:solidFill>
                  <a:srgbClr val="808080"/>
                </a:solidFill>
              </a:rPr>
              <a:t>,</a:t>
            </a:r>
            <a:r>
              <a:rPr lang="en-US" sz="1200" dirty="0" smtClean="0">
                <a:solidFill>
                  <a:srgbClr val="808080"/>
                </a:solidFill>
              </a:rPr>
              <a:t> “/</a:t>
            </a:r>
            <a:r>
              <a:rPr lang="en-US" sz="1200" dirty="0" err="1" smtClean="0">
                <a:solidFill>
                  <a:srgbClr val="808080"/>
                </a:solidFill>
              </a:rPr>
              <a:t>path_to_the_file/</a:t>
            </a:r>
            <a:r>
              <a:rPr lang="en-US" sz="1200" dirty="0" err="1">
                <a:solidFill>
                  <a:srgbClr val="808080"/>
                </a:solidFill>
              </a:rPr>
              <a:t>human_genes.txt</a:t>
            </a:r>
            <a:r>
              <a:rPr lang="en-US" sz="1200" dirty="0">
                <a:solidFill>
                  <a:srgbClr val="808080"/>
                </a:solidFill>
              </a:rPr>
              <a:t>") || die "Could not open source file.\</a:t>
            </a:r>
            <a:r>
              <a:rPr lang="en-US" sz="1200" dirty="0" err="1">
                <a:solidFill>
                  <a:srgbClr val="808080"/>
                </a:solidFill>
              </a:rPr>
              <a:t>n</a:t>
            </a: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a:t>
            </a:r>
            <a:r>
              <a:rPr lang="en-US" sz="1200" dirty="0" err="1">
                <a:solidFill>
                  <a:srgbClr val="808080"/>
                </a:solidFill>
              </a:rPr>
              <a:t>i</a:t>
            </a:r>
            <a:r>
              <a:rPr lang="en-US" sz="1200" dirty="0">
                <a:solidFill>
                  <a:srgbClr val="808080"/>
                </a:solidFill>
              </a:rPr>
              <a:t> = 0;</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a:t>
            </a:r>
            <a:r>
              <a:rPr lang="en-US" sz="1200" dirty="0" err="1">
                <a:solidFill>
                  <a:srgbClr val="808080"/>
                </a:solidFill>
              </a:rPr>
              <a:t>gene_count</a:t>
            </a:r>
            <a:r>
              <a:rPr lang="en-US" sz="1200" dirty="0">
                <a:solidFill>
                  <a:srgbClr val="808080"/>
                </a:solidFill>
              </a:rPr>
              <a:t> = 0;</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2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while ($line = &lt;FH&gt;)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if ($</a:t>
            </a:r>
            <a:r>
              <a:rPr lang="en-US" sz="1200" dirty="0" err="1">
                <a:solidFill>
                  <a:srgbClr val="808080"/>
                </a:solidFill>
              </a:rPr>
              <a:t>i</a:t>
            </a:r>
            <a:r>
              <a:rPr lang="en-US" sz="1200" dirty="0">
                <a:solidFill>
                  <a:srgbClr val="808080"/>
                </a:solidFill>
              </a:rPr>
              <a:t>==0)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r>
              <a:rPr lang="en-US" sz="1200" dirty="0" err="1">
                <a:solidFill>
                  <a:srgbClr val="808080"/>
                </a:solidFill>
              </a:rPr>
              <a:t>i</a:t>
            </a: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next;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@columns = split("\</a:t>
            </a:r>
            <a:r>
              <a:rPr lang="en-US" sz="1200" dirty="0" err="1">
                <a:solidFill>
                  <a:srgbClr val="808080"/>
                </a:solidFill>
              </a:rPr>
              <a:t>t</a:t>
            </a:r>
            <a:r>
              <a:rPr lang="en-US" sz="1200" dirty="0">
                <a:solidFill>
                  <a:srgbClr val="808080"/>
                </a:solidFill>
              </a:rPr>
              <a:t>", $line);</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r>
              <a:rPr lang="en-US" sz="1200" dirty="0" err="1">
                <a:solidFill>
                  <a:srgbClr val="808080"/>
                </a:solidFill>
              </a:rPr>
              <a:t>transcript_num</a:t>
            </a:r>
            <a:r>
              <a:rPr lang="en-US" sz="1200" dirty="0">
                <a:solidFill>
                  <a:srgbClr val="808080"/>
                </a:solidFill>
              </a:rPr>
              <a:t> = $columns</a:t>
            </a:r>
            <a:r>
              <a:rPr lang="en-US" sz="1200" dirty="0" smtClean="0">
                <a:solidFill>
                  <a:srgbClr val="808080"/>
                </a:solidFill>
              </a:rPr>
              <a:t>[7]</a:t>
            </a: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if ($</a:t>
            </a:r>
            <a:r>
              <a:rPr lang="en-US" sz="1200" dirty="0" err="1">
                <a:solidFill>
                  <a:srgbClr val="808080"/>
                </a:solidFill>
              </a:rPr>
              <a:t>transcript_num</a:t>
            </a:r>
            <a:r>
              <a:rPr lang="en-US" sz="1200" dirty="0">
                <a:solidFill>
                  <a:srgbClr val="808080"/>
                </a:solidFill>
              </a:rPr>
              <a:t> &gt; 20)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r>
              <a:rPr lang="en-US" sz="1200" dirty="0" err="1">
                <a:solidFill>
                  <a:srgbClr val="808080"/>
                </a:solidFill>
              </a:rPr>
              <a:t>gene_count</a:t>
            </a: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	}</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2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print "$</a:t>
            </a:r>
            <a:r>
              <a:rPr lang="en-US" sz="1200" dirty="0" err="1">
                <a:solidFill>
                  <a:srgbClr val="808080"/>
                </a:solidFill>
              </a:rPr>
              <a:t>gene_count</a:t>
            </a:r>
            <a:r>
              <a:rPr lang="en-US" sz="1200" dirty="0">
                <a:solidFill>
                  <a:srgbClr val="808080"/>
                </a:solidFill>
              </a:rPr>
              <a:t> genes have more than 20 transcripts\</a:t>
            </a:r>
            <a:r>
              <a:rPr lang="en-US" sz="1200" dirty="0" err="1">
                <a:solidFill>
                  <a:srgbClr val="808080"/>
                </a:solidFill>
              </a:rPr>
              <a:t>n</a:t>
            </a:r>
            <a:r>
              <a:rPr lang="en-US" sz="1200" dirty="0">
                <a:solidFill>
                  <a:srgbClr val="808080"/>
                </a:solidFill>
              </a:rPr>
              <a:t>";</a:t>
            </a: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200" dirty="0">
              <a:solidFill>
                <a:srgbClr val="808080"/>
              </a:solidFill>
            </a:endParaRPr>
          </a:p>
          <a:p>
            <a:pPr indent="-341313">
              <a:lnSpc>
                <a:spcPct val="90000"/>
              </a:lnSpc>
              <a:spcBef>
                <a:spcPts val="300"/>
              </a:spcBef>
              <a:buClrTx/>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200" dirty="0">
                <a:solidFill>
                  <a:srgbClr val="808080"/>
                </a:solidFill>
              </a:rPr>
              <a:t>close FH;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Exercise</a:t>
            </a:r>
          </a:p>
        </p:txBody>
      </p:sp>
      <p:sp>
        <p:nvSpPr>
          <p:cNvPr id="55298" name="Rectangle 2"/>
          <p:cNvSpPr>
            <a:spLocks noGrp="1" noChangeArrowheads="1"/>
          </p:cNvSpPr>
          <p:nvPr>
            <p:ph type="body" idx="1"/>
          </p:nvPr>
        </p:nvSpPr>
        <p:spPr>
          <a:xfrm>
            <a:off x="685800" y="1981200"/>
            <a:ext cx="7848600" cy="4114800"/>
          </a:xfrm>
          <a:ln/>
        </p:spPr>
        <p:txBody>
          <a:bodyPr>
            <a:normAutofit/>
          </a:bodyPr>
          <a:lstStyle/>
          <a:p>
            <a:pPr marL="531813" indent="-531813">
              <a:lnSpc>
                <a:spcPct val="90000"/>
              </a:lnSpc>
              <a:spcBef>
                <a:spcPts val="5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1800" dirty="0"/>
              <a:t>Write a </a:t>
            </a:r>
            <a:r>
              <a:rPr lang="en-US" sz="1800" dirty="0" smtClean="0"/>
              <a:t>program named </a:t>
            </a:r>
            <a:r>
              <a:rPr lang="en-US" sz="1800" dirty="0" smtClean="0">
                <a:latin typeface="Courier New"/>
              </a:rPr>
              <a:t>count_nucleotides1.pl</a:t>
            </a:r>
            <a:r>
              <a:rPr lang="en-US" sz="1800" dirty="0" smtClean="0"/>
              <a:t> </a:t>
            </a:r>
            <a:r>
              <a:rPr lang="en-GB" sz="1800" dirty="0"/>
              <a:t>to determine the frequency of nucleotides in a DNA sequence provided by file</a:t>
            </a:r>
          </a:p>
          <a:p>
            <a:pPr marL="531813" indent="-531813">
              <a:lnSpc>
                <a:spcPct val="90000"/>
              </a:lnSpc>
              <a:spcBef>
                <a:spcPts val="500"/>
              </a:spcBef>
              <a:buFont typeface="Arial" charset="0"/>
              <a:buNone/>
              <a:tabLst>
                <a:tab pos="1101725" algn="l"/>
                <a:tab pos="2016125" algn="l"/>
                <a:tab pos="2930525" algn="l"/>
                <a:tab pos="3844925" algn="l"/>
                <a:tab pos="4759325" algn="l"/>
                <a:tab pos="5673725" algn="l"/>
                <a:tab pos="6588125" algn="l"/>
                <a:tab pos="7502525" algn="l"/>
                <a:tab pos="8416925" algn="l"/>
                <a:tab pos="9331325" algn="l"/>
                <a:tab pos="10245725" algn="l"/>
              </a:tabLst>
            </a:pPr>
            <a:endParaRPr lang="en-GB" sz="2000" dirty="0"/>
          </a:p>
          <a:p>
            <a:pPr marL="531813" indent="-531813">
              <a:lnSpc>
                <a:spcPct val="90000"/>
              </a:lnSpc>
              <a:spcBef>
                <a:spcPts val="500"/>
              </a:spcBef>
              <a:buFont typeface="Arial" charset="0"/>
              <a:buChar char="•"/>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2000" dirty="0" smtClean="0"/>
              <a:t>Steps:</a:t>
            </a:r>
          </a:p>
          <a:p>
            <a:pPr marL="531813" indent="-531813">
              <a:lnSpc>
                <a:spcPct val="90000"/>
              </a:lnSpc>
              <a:spcBef>
                <a:spcPts val="500"/>
              </a:spcBef>
              <a:buNone/>
              <a:tabLst>
                <a:tab pos="1101725" algn="l"/>
                <a:tab pos="2016125" algn="l"/>
                <a:tab pos="2930525" algn="l"/>
                <a:tab pos="3844925" algn="l"/>
                <a:tab pos="4759325" algn="l"/>
                <a:tab pos="5673725" algn="l"/>
                <a:tab pos="6588125" algn="l"/>
                <a:tab pos="7502525" algn="l"/>
                <a:tab pos="8416925" algn="l"/>
                <a:tab pos="9331325" algn="l"/>
                <a:tab pos="10245725" algn="l"/>
              </a:tabLst>
            </a:pPr>
            <a:r>
              <a:rPr lang="en-GB" sz="2000" dirty="0" smtClean="0">
                <a:solidFill>
                  <a:srgbClr val="000000"/>
                </a:solidFill>
                <a:ea typeface="DejaVu Sans" charset="0"/>
                <a:cs typeface="DejaVu Sans" charset="0"/>
              </a:rPr>
              <a:t>1)</a:t>
            </a:r>
            <a:r>
              <a:rPr lang="en-US" sz="1700" dirty="0" smtClean="0">
                <a:solidFill>
                  <a:srgbClr val="000000"/>
                </a:solidFill>
                <a:ea typeface="DejaVu Sans" charset="0"/>
                <a:cs typeface="DejaVu Sans" charset="0"/>
              </a:rPr>
              <a:t>Download file </a:t>
            </a:r>
            <a:r>
              <a:rPr lang="en-US" sz="1700" dirty="0" err="1" smtClean="0">
                <a:solidFill>
                  <a:srgbClr val="000000"/>
                </a:solidFill>
                <a:latin typeface="Courier New"/>
                <a:ea typeface="DejaVu Sans" charset="0"/>
                <a:cs typeface="DejaVu Sans" charset="0"/>
              </a:rPr>
              <a:t>sequence.txt</a:t>
            </a:r>
            <a:r>
              <a:rPr lang="en-US" sz="1700" dirty="0" smtClean="0">
                <a:solidFill>
                  <a:srgbClr val="000000"/>
                </a:solidFill>
                <a:ea typeface="DejaVu Sans" charset="0"/>
                <a:cs typeface="DejaVu Sans" charset="0"/>
              </a:rPr>
              <a:t> by typing:</a:t>
            </a:r>
          </a:p>
          <a:p>
            <a:pPr>
              <a:lnSpc>
                <a:spcPct val="141000"/>
              </a:lnSpc>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1700" dirty="0" smtClean="0">
                <a:latin typeface="Courier New"/>
                <a:hlinkClick r:id="rId3"/>
              </a:rPr>
              <a:t>http://nin.crg.es/perlCourse2012/</a:t>
            </a:r>
            <a:r>
              <a:rPr lang="en-US" sz="1700" dirty="0" smtClean="0">
                <a:solidFill>
                  <a:srgbClr val="000000"/>
                </a:solidFill>
                <a:latin typeface="Courier New" charset="0"/>
                <a:ea typeface="DejaVu Sans" charset="0"/>
                <a:cs typeface="DejaVu Sans" charset="0"/>
                <a:hlinkClick r:id="rId3"/>
              </a:rPr>
              <a:t>sequence.txt</a:t>
            </a:r>
            <a:endParaRPr lang="en-US" sz="1700" dirty="0" smtClean="0">
              <a:solidFill>
                <a:srgbClr val="000000"/>
              </a:solidFill>
              <a:latin typeface="Courier New" charset="0"/>
              <a:ea typeface="DejaVu Sans" charset="0"/>
              <a:cs typeface="DejaVu Sans" charset="0"/>
            </a:endParaRPr>
          </a:p>
          <a:p>
            <a:pPr marL="266700" indent="-266700">
              <a:lnSpc>
                <a:spcPct val="141000"/>
              </a:lnSpc>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1700" dirty="0" smtClean="0">
                <a:solidFill>
                  <a:srgbClr val="000000"/>
                </a:solidFill>
                <a:latin typeface="Calibri"/>
                <a:ea typeface="DejaVu Sans" charset="0"/>
                <a:cs typeface="DejaVu Sans" charset="0"/>
              </a:rPr>
              <a:t>2)</a:t>
            </a:r>
            <a:r>
              <a:rPr lang="en-GB" sz="1800" dirty="0" smtClean="0"/>
              <a:t>Read in DNA from </a:t>
            </a:r>
            <a:r>
              <a:rPr lang="en-GB" sz="1800" dirty="0" err="1" smtClean="0">
                <a:latin typeface="Courier New"/>
              </a:rPr>
              <a:t>sequence.txt</a:t>
            </a:r>
            <a:r>
              <a:rPr lang="en-GB" sz="1800" dirty="0" smtClean="0">
                <a:latin typeface="Courier New"/>
              </a:rPr>
              <a:t> </a:t>
            </a:r>
          </a:p>
          <a:p>
            <a:pPr marL="266700" indent="-266700">
              <a:lnSpc>
                <a:spcPct val="141000"/>
              </a:lnSpc>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800" dirty="0" smtClean="0"/>
              <a:t>3)Remove white spaces in the sequence and then creates an arrays of nucleotides</a:t>
            </a:r>
          </a:p>
          <a:p>
            <a:pPr>
              <a:lnSpc>
                <a:spcPct val="141000"/>
              </a:lnSpc>
              <a:buNone/>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sz="1800" dirty="0" smtClean="0"/>
              <a:t>4)Look </a:t>
            </a:r>
            <a:r>
              <a:rPr lang="en-GB" sz="1800" dirty="0"/>
              <a:t>at each base in a loop to count the different nucleotides 	</a:t>
            </a:r>
          </a:p>
          <a:p>
            <a:pPr marL="914400" lvl="1" indent="-457200">
              <a:lnSpc>
                <a:spcPct val="90000"/>
              </a:lnSpc>
              <a:spcBef>
                <a:spcPts val="350"/>
              </a:spcBef>
              <a:buFont typeface="Arial" charset="0"/>
              <a:buNone/>
              <a:tabLst>
                <a:tab pos="1101725" algn="l"/>
                <a:tab pos="2016125" algn="l"/>
                <a:tab pos="2930525" algn="l"/>
                <a:tab pos="3844925" algn="l"/>
                <a:tab pos="4759325" algn="l"/>
                <a:tab pos="5673725" algn="l"/>
                <a:tab pos="6588125" algn="l"/>
                <a:tab pos="7502525" algn="l"/>
                <a:tab pos="8416925" algn="l"/>
                <a:tab pos="9331325" algn="l"/>
                <a:tab pos="10245725" algn="l"/>
              </a:tabLst>
            </a:pPr>
            <a:endParaRPr lang="en-GB" sz="1400" dirty="0" smtClean="0"/>
          </a:p>
          <a:p>
            <a:pPr marL="531813" indent="-531813">
              <a:lnSpc>
                <a:spcPct val="90000"/>
              </a:lnSpc>
              <a:spcBef>
                <a:spcPts val="350"/>
              </a:spcBef>
              <a:buClrTx/>
              <a:buFontTx/>
              <a:buNone/>
              <a:tabLst>
                <a:tab pos="1101725" algn="l"/>
                <a:tab pos="2016125" algn="l"/>
                <a:tab pos="2930525" algn="l"/>
                <a:tab pos="3844925" algn="l"/>
                <a:tab pos="4759325" algn="l"/>
                <a:tab pos="5673725" algn="l"/>
                <a:tab pos="6588125" algn="l"/>
                <a:tab pos="7502525" algn="l"/>
                <a:tab pos="8416925" algn="l"/>
                <a:tab pos="9331325" algn="l"/>
                <a:tab pos="10245725" algn="l"/>
              </a:tabLst>
            </a:pPr>
            <a:r>
              <a:rPr lang="en-US" sz="1400" dirty="0" smtClean="0">
                <a:solidFill>
                  <a:srgbClr val="808080"/>
                </a:solidFill>
              </a:rPr>
              <a:t>Adapted </a:t>
            </a:r>
            <a:r>
              <a:rPr lang="en-US" sz="1400" dirty="0">
                <a:solidFill>
                  <a:srgbClr val="808080"/>
                </a:solidFill>
              </a:rPr>
              <a:t>from example 5-4 of the book “Beginning Perl for Bioinformatics”, J. </a:t>
            </a:r>
            <a:r>
              <a:rPr lang="en-US" sz="1400" dirty="0" err="1">
                <a:solidFill>
                  <a:srgbClr val="808080"/>
                </a:solidFill>
              </a:rPr>
              <a:t>Tisdall</a:t>
            </a:r>
            <a:endParaRPr lang="en-US" sz="1400" dirty="0">
              <a:solidFill>
                <a:srgbClr val="808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Program</a:t>
            </a:r>
          </a:p>
        </p:txBody>
      </p:sp>
      <p:sp>
        <p:nvSpPr>
          <p:cNvPr id="56322" name="Rectangle 2"/>
          <p:cNvSpPr>
            <a:spLocks noGrp="1" noChangeArrowheads="1"/>
          </p:cNvSpPr>
          <p:nvPr>
            <p:ph type="body" idx="1"/>
          </p:nvPr>
        </p:nvSpPr>
        <p:spPr>
          <a:xfrm>
            <a:off x="685800" y="1981200"/>
            <a:ext cx="7772400" cy="4114800"/>
          </a:xfrm>
          <a:ln/>
        </p:spPr>
        <p:txBody>
          <a:bodyPr/>
          <a:lstStyle/>
          <a:p>
            <a:pPr indent="-341313">
              <a:spcBef>
                <a:spcPts val="5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solidFill>
                  <a:srgbClr val="808080"/>
                </a:solidFill>
              </a:rPr>
              <a:t>	</a:t>
            </a:r>
            <a:r>
              <a:rPr lang="en-GB" sz="2000" dirty="0"/>
              <a:t>Step 1- Read</a:t>
            </a:r>
            <a:r>
              <a:rPr lang="en-GB" sz="2000" dirty="0" smtClean="0"/>
              <a:t> DNA </a:t>
            </a:r>
            <a:r>
              <a:rPr lang="en-GB" sz="2000" dirty="0"/>
              <a:t>from</a:t>
            </a:r>
            <a:r>
              <a:rPr lang="en-GB" sz="2000" dirty="0" smtClean="0"/>
              <a:t> </a:t>
            </a:r>
            <a:r>
              <a:rPr lang="en-GB" sz="2000" dirty="0" err="1" smtClean="0">
                <a:latin typeface="Courier New"/>
              </a:rPr>
              <a:t>sequence.txt</a:t>
            </a:r>
            <a:r>
              <a:rPr lang="en-GB" sz="2000" dirty="0" smtClean="0"/>
              <a:t>:</a:t>
            </a:r>
            <a:endParaRPr lang="en-GB" sz="2000" dirty="0"/>
          </a:p>
          <a:p>
            <a:pPr indent="-341313">
              <a:spcBef>
                <a:spcPts val="5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	</a:t>
            </a:r>
          </a:p>
        </p:txBody>
      </p:sp>
      <p:sp>
        <p:nvSpPr>
          <p:cNvPr id="56323" name="Rectangle 3"/>
          <p:cNvSpPr>
            <a:spLocks noChangeArrowheads="1"/>
          </p:cNvSpPr>
          <p:nvPr/>
        </p:nvSpPr>
        <p:spPr bwMode="auto">
          <a:xfrm>
            <a:off x="157163" y="2667000"/>
            <a:ext cx="5503189" cy="2542364"/>
          </a:xfrm>
          <a:prstGeom prst="rect">
            <a:avLst/>
          </a:prstGeom>
          <a:noFill/>
          <a:ln w="9525">
            <a:noFill/>
            <a:round/>
            <a:headEnd/>
            <a:tailEnd/>
          </a:ln>
          <a:effectLst/>
        </p:spPr>
        <p:txBody>
          <a:bodyPr wrap="none" lIns="90000" tIns="46800" rIns="90000" bIns="46800">
            <a:prstTxWarp prst="textNoShape">
              <a:avLst/>
            </a:prstTxWarp>
            <a:spAutoFit/>
          </a:bodyPr>
          <a:lstStyle/>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a:solidFill>
                  <a:srgbClr val="808080"/>
                </a:solidFill>
                <a:ea typeface="ＭＳ Ｐゴシック" charset="-128"/>
                <a:cs typeface="ＭＳ Ｐゴシック" charset="-128"/>
              </a:rPr>
              <a:t>	#!/path/to/</a:t>
            </a:r>
            <a:r>
              <a:rPr lang="en-GB" sz="1800" dirty="0" err="1">
                <a:solidFill>
                  <a:srgbClr val="808080"/>
                </a:solidFill>
                <a:ea typeface="ＭＳ Ｐゴシック" charset="-128"/>
                <a:cs typeface="ＭＳ Ｐゴシック" charset="-128"/>
              </a:rPr>
              <a:t>perl</a:t>
            </a:r>
            <a:r>
              <a:rPr lang="en-GB" sz="1800" dirty="0">
                <a:solidFill>
                  <a:srgbClr val="808080"/>
                </a:solidFill>
                <a:ea typeface="ＭＳ Ｐゴシック" charset="-128"/>
                <a:cs typeface="ＭＳ Ｐゴシック" charset="-128"/>
              </a:rPr>
              <a:t> -</a:t>
            </a:r>
            <a:r>
              <a:rPr lang="en-GB" sz="1800" dirty="0" err="1">
                <a:solidFill>
                  <a:srgbClr val="808080"/>
                </a:solidFill>
                <a:ea typeface="ＭＳ Ｐゴシック" charset="-128"/>
                <a:cs typeface="ＭＳ Ｐゴシック" charset="-128"/>
              </a:rPr>
              <a:t>w</a:t>
            </a:r>
            <a:endParaRPr lang="en-GB" sz="1800" dirty="0">
              <a:solidFill>
                <a:srgbClr val="808080"/>
              </a:solidFill>
              <a:ea typeface="ＭＳ Ｐゴシック" charset="-128"/>
              <a:cs typeface="ＭＳ Ｐゴシック" charset="-128"/>
            </a:endParaRP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a:solidFill>
                  <a:srgbClr val="808080"/>
                </a:solidFill>
                <a:ea typeface="ＭＳ Ｐゴシック" charset="-128"/>
                <a:cs typeface="ＭＳ Ｐゴシック" charset="-128"/>
              </a:rPr>
              <a:t>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smtClean="0">
                <a:solidFill>
                  <a:srgbClr val="808080"/>
                </a:solidFill>
                <a:ea typeface="ＭＳ Ｐゴシック" charset="-128"/>
                <a:cs typeface="ＭＳ Ｐゴシック" charset="-128"/>
              </a:rPr>
              <a:t>	open </a:t>
            </a:r>
            <a:r>
              <a:rPr lang="en-GB" sz="1800" dirty="0">
                <a:solidFill>
                  <a:srgbClr val="808080"/>
                </a:solidFill>
                <a:ea typeface="ＭＳ Ｐゴシック" charset="-128"/>
                <a:cs typeface="ＭＳ Ｐゴシック" charset="-128"/>
              </a:rPr>
              <a:t>(FH, $file) || die "Could not open file.\</a:t>
            </a:r>
            <a:r>
              <a:rPr lang="en-GB" sz="1800" dirty="0" err="1">
                <a:solidFill>
                  <a:srgbClr val="808080"/>
                </a:solidFill>
                <a:ea typeface="ＭＳ Ｐゴシック" charset="-128"/>
                <a:cs typeface="ＭＳ Ｐゴシック" charset="-128"/>
              </a:rPr>
              <a:t>n</a:t>
            </a:r>
            <a:r>
              <a:rPr lang="en-GB" sz="1800" dirty="0">
                <a:solidFill>
                  <a:srgbClr val="808080"/>
                </a:solidFill>
                <a:ea typeface="ＭＳ Ｐゴシック" charset="-128"/>
                <a:cs typeface="ＭＳ Ｐゴシック" charset="-128"/>
              </a:rPr>
              <a:t>";</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800" dirty="0">
              <a:solidFill>
                <a:srgbClr val="808080"/>
              </a:solidFill>
              <a:ea typeface="ＭＳ Ｐゴシック" charset="-128"/>
              <a:cs typeface="ＭＳ Ｐゴシック" charset="-128"/>
            </a:endParaRP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a:solidFill>
                  <a:srgbClr val="808080"/>
                </a:solidFill>
                <a:ea typeface="ＭＳ Ｐゴシック" charset="-128"/>
                <a:cs typeface="ＭＳ Ｐゴシック" charset="-128"/>
              </a:rPr>
              <a:t>	@DNA = &lt;FH&gt;;</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a:solidFill>
                  <a:srgbClr val="808080"/>
                </a:solidFill>
                <a:ea typeface="ＭＳ Ｐゴシック" charset="-128"/>
                <a:cs typeface="ＭＳ Ｐゴシック" charset="-128"/>
              </a:rPr>
              <a:t>	</a:t>
            </a:r>
            <a:r>
              <a:rPr lang="en-US" sz="1800" dirty="0">
                <a:solidFill>
                  <a:srgbClr val="808080"/>
                </a:solidFill>
                <a:ea typeface="ＭＳ Ｐゴシック" charset="-128"/>
                <a:cs typeface="ＭＳ Ｐゴシック" charset="-128"/>
              </a:rPr>
              <a:t>print "working on DNA:\</a:t>
            </a:r>
            <a:r>
              <a:rPr lang="en-US" sz="1800" dirty="0" err="1">
                <a:solidFill>
                  <a:srgbClr val="808080"/>
                </a:solidFill>
                <a:ea typeface="ＭＳ Ｐゴシック" charset="-128"/>
                <a:cs typeface="ＭＳ Ｐゴシック" charset="-128"/>
              </a:rPr>
              <a:t>n@DNA\n</a:t>
            </a:r>
            <a:r>
              <a:rPr lang="en-US" sz="1800" dirty="0">
                <a:solidFill>
                  <a:srgbClr val="808080"/>
                </a:solidFill>
                <a:ea typeface="ＭＳ Ｐゴシック" charset="-128"/>
                <a:cs typeface="ＭＳ Ｐゴシック" charset="-128"/>
              </a:rPr>
              <a:t>";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800" dirty="0">
              <a:solidFill>
                <a:srgbClr val="808080"/>
              </a:solidFill>
              <a:ea typeface="ＭＳ Ｐゴシック" charset="-128"/>
              <a:cs typeface="ＭＳ Ｐゴシック" charset="-128"/>
            </a:endParaRP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dirty="0">
                <a:solidFill>
                  <a:srgbClr val="808080"/>
                </a:solidFill>
                <a:ea typeface="ＭＳ Ｐゴシック" charset="-128"/>
                <a:cs typeface="ＭＳ Ｐゴシック" charset="-128"/>
              </a:rPr>
              <a:t>	close (FH);</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Program cont.</a:t>
            </a:r>
          </a:p>
        </p:txBody>
      </p:sp>
      <p:sp>
        <p:nvSpPr>
          <p:cNvPr id="57346" name="Rectangle 2"/>
          <p:cNvSpPr>
            <a:spLocks noGrp="1" noChangeArrowheads="1"/>
          </p:cNvSpPr>
          <p:nvPr>
            <p:ph type="body" idx="1"/>
          </p:nvPr>
        </p:nvSpPr>
        <p:spPr>
          <a:xfrm>
            <a:off x="685800" y="1981200"/>
            <a:ext cx="7772400" cy="4114800"/>
          </a:xfrm>
          <a:ln/>
        </p:spPr>
        <p:txBody>
          <a:bodyPr/>
          <a:lstStyle/>
          <a:p>
            <a:pPr indent="-341313">
              <a:spcBef>
                <a:spcPts val="5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	</a:t>
            </a:r>
            <a:r>
              <a:rPr lang="en-GB" sz="2000"/>
              <a:t>Step 2- Remove white spaces in the sequence and then creates an arrays of nucleotides</a:t>
            </a:r>
          </a:p>
          <a:p>
            <a:pPr indent="-341313">
              <a:spcBef>
                <a:spcPts val="5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t>	</a:t>
            </a:r>
          </a:p>
        </p:txBody>
      </p:sp>
      <p:sp>
        <p:nvSpPr>
          <p:cNvPr id="57347" name="Rectangle 3"/>
          <p:cNvSpPr>
            <a:spLocks noChangeArrowheads="1"/>
          </p:cNvSpPr>
          <p:nvPr/>
        </p:nvSpPr>
        <p:spPr bwMode="auto">
          <a:xfrm>
            <a:off x="155575" y="3098800"/>
            <a:ext cx="7262813" cy="2162175"/>
          </a:xfrm>
          <a:prstGeom prst="rect">
            <a:avLst/>
          </a:prstGeom>
          <a:noFill/>
          <a:ln w="9525">
            <a:noFill/>
            <a:round/>
            <a:headEnd/>
            <a:tailEnd/>
          </a:ln>
          <a:effectLst/>
        </p:spPr>
        <p:txBody>
          <a:bodyPr wrap="none" lIns="90000" tIns="46800" rIns="90000" bIns="46800">
            <a:prstTxWarp prst="textNoShape">
              <a:avLst/>
            </a:prstTxWarp>
            <a:spAutoFit/>
          </a:bodyPr>
          <a:lstStyle/>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$DNA = join('', @DNA); # put the DNA sequence into a string</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$DNA =~ s/\s//g; # remove whitespace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@DNA = split('', $DNA); # create an array of nucleotides</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a:t>
            </a:r>
          </a:p>
          <a:p>
            <a:pPr eaLnBrk="1" hangingPunct="1">
              <a:lnSpc>
                <a:spcPct val="90000"/>
              </a:lnSpc>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808080"/>
                </a:solidFill>
                <a:ea typeface="ＭＳ Ｐゴシック" charset="-128"/>
                <a:cs typeface="ＭＳ Ｐゴシック" charset="-128"/>
              </a:rPr>
              <a:t>	</a:t>
            </a:r>
            <a:r>
              <a:rPr lang="en-US" sz="1800">
                <a:solidFill>
                  <a:srgbClr val="808080"/>
                </a:solidFill>
                <a:ea typeface="ＭＳ Ｐゴシック" charset="-128"/>
                <a:cs typeface="ＭＳ Ｐゴシック" charset="-128"/>
              </a:rPr>
              <a:t>print "now DNA is:\n@DNA\n"; </a:t>
            </a:r>
          </a:p>
        </p:txBody>
      </p:sp>
      <p:sp>
        <p:nvSpPr>
          <p:cNvPr id="57348" name="AutoShape 4"/>
          <p:cNvSpPr>
            <a:spLocks/>
          </p:cNvSpPr>
          <p:nvPr/>
        </p:nvSpPr>
        <p:spPr bwMode="auto">
          <a:xfrm>
            <a:off x="5715000" y="3581400"/>
            <a:ext cx="76200" cy="533400"/>
          </a:xfrm>
          <a:prstGeom prst="rightBrace">
            <a:avLst>
              <a:gd name="adj1" fmla="val 58333"/>
              <a:gd name="adj2" fmla="val 50000"/>
            </a:avLst>
          </a:prstGeom>
          <a:noFill/>
          <a:ln w="9360">
            <a:solidFill>
              <a:srgbClr val="009900"/>
            </a:solidFill>
            <a:miter lim="800000"/>
            <a:headEnd/>
            <a:tailEnd/>
          </a:ln>
          <a:effectLst/>
        </p:spPr>
        <p:txBody>
          <a:bodyPr wrap="none" anchor="ctr">
            <a:prstTxWarp prst="textNoShape">
              <a:avLst/>
            </a:prstTxWarp>
          </a:bodyPr>
          <a:lstStyle/>
          <a:p>
            <a:endParaRPr lang="en-US"/>
          </a:p>
        </p:txBody>
      </p:sp>
      <p:sp>
        <p:nvSpPr>
          <p:cNvPr id="57349" name="Text Box 5"/>
          <p:cNvSpPr txBox="1">
            <a:spLocks noChangeArrowheads="1"/>
          </p:cNvSpPr>
          <p:nvPr/>
        </p:nvSpPr>
        <p:spPr bwMode="auto">
          <a:xfrm>
            <a:off x="6019800" y="3632200"/>
            <a:ext cx="2667000" cy="458788"/>
          </a:xfrm>
          <a:prstGeom prst="rect">
            <a:avLst/>
          </a:prstGeom>
          <a:noFill/>
          <a:ln w="9525">
            <a:noFill/>
            <a:round/>
            <a:headEnd/>
            <a:tailEnd/>
          </a:ln>
          <a:effectLst/>
        </p:spPr>
        <p:txBody>
          <a:bodyPr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9900"/>
                </a:solidFill>
                <a:ea typeface="ＭＳ Ｐゴシック" charset="-128"/>
                <a:cs typeface="ＭＳ Ｐゴシック" charset="-128"/>
              </a:rPr>
              <a:t>This is a regular expression! We’ll talk about this next time!!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573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grpId="0" nodeType="clickEffect">
                                  <p:stCondLst>
                                    <p:cond delay="0"/>
                                  </p:stCondLst>
                                  <p:childTnLst>
                                    <p:set>
                                      <p:cBhvr additive="repl">
                                        <p:cTn id="10" dur="1" fill="hold">
                                          <p:stCondLst>
                                            <p:cond delay="0"/>
                                          </p:stCondLst>
                                        </p:cTn>
                                        <p:tgtEl>
                                          <p:spTgt spid="573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573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Perl</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Perl comes by default on Linux and </a:t>
            </a:r>
            <a:r>
              <a:rPr lang="en-US" sz="2800" dirty="0" err="1" smtClean="0"/>
              <a:t>MacOSX</a:t>
            </a:r>
            <a:endParaRPr lang="en-US" sz="2800" dirty="0" smtClean="0"/>
          </a:p>
          <a:p>
            <a:r>
              <a:rPr lang="en-US" sz="2800" dirty="0" smtClean="0"/>
              <a:t>On windows you have to install it:</a:t>
            </a:r>
          </a:p>
          <a:p>
            <a:pPr>
              <a:buNone/>
            </a:pPr>
            <a:r>
              <a:rPr lang="en-US" sz="2800" dirty="0" smtClean="0"/>
              <a:t>	</a:t>
            </a:r>
            <a:r>
              <a:rPr lang="en-US" sz="2800" dirty="0" smtClean="0">
                <a:hlinkClick r:id="rId2"/>
              </a:rPr>
              <a:t>http://strawberryperl.com/</a:t>
            </a:r>
            <a:r>
              <a:rPr lang="en-US" sz="2800" dirty="0" smtClean="0"/>
              <a:t> (100% open source)</a:t>
            </a:r>
          </a:p>
          <a:p>
            <a:pPr>
              <a:buNone/>
            </a:pPr>
            <a:r>
              <a:rPr lang="en-US" sz="2800" dirty="0" smtClean="0"/>
              <a:t>	</a:t>
            </a:r>
            <a:r>
              <a:rPr lang="en-US" sz="2800" dirty="0" smtClean="0">
                <a:hlinkClick r:id="rId3"/>
              </a:rPr>
              <a:t>http://www.activestate.com/</a:t>
            </a:r>
            <a:r>
              <a:rPr lang="en-US" sz="2800" dirty="0" smtClean="0"/>
              <a:t> (commercial distribution-but free!)</a:t>
            </a:r>
          </a:p>
          <a:p>
            <a:r>
              <a:rPr lang="en-US" sz="2800" dirty="0" smtClean="0"/>
              <a:t>Latest version is Perl 5.14.2</a:t>
            </a:r>
          </a:p>
          <a:p>
            <a:pPr>
              <a:buNone/>
            </a:pPr>
            <a:r>
              <a:rPr lang="en-US" sz="2800" dirty="0" smtClean="0"/>
              <a:t>	To check if Perl is working and version</a:t>
            </a:r>
          </a:p>
          <a:p>
            <a:pPr>
              <a:buNone/>
            </a:pPr>
            <a:r>
              <a:rPr lang="en-US" sz="2800" dirty="0" smtClean="0"/>
              <a:t>	$</a:t>
            </a:r>
            <a:r>
              <a:rPr lang="en-US" sz="2800" dirty="0" err="1" smtClean="0"/>
              <a:t>perl</a:t>
            </a:r>
            <a:r>
              <a:rPr lang="en-US" sz="2800" dirty="0" smtClean="0"/>
              <a:t> –</a:t>
            </a:r>
            <a:r>
              <a:rPr lang="en-US" sz="2800" dirty="0" err="1" smtClean="0"/>
              <a:t>v</a:t>
            </a:r>
          </a:p>
          <a:p>
            <a:pPr>
              <a:buNone/>
            </a:pPr>
            <a:endParaRPr lang="en-US" dirty="0" smtClean="0"/>
          </a:p>
          <a:p>
            <a:pPr>
              <a:buNone/>
            </a:pPr>
            <a:r>
              <a:rPr lang="en-US" dirty="0"/>
              <a:t>	</a:t>
            </a:r>
            <a:endParaRPr lang="en-US" dirty="0" smtClean="0"/>
          </a:p>
          <a:p>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Rectangle 1"/>
          <p:cNvSpPr>
            <a:spLocks noGrp="1" noChangeArrowheads="1"/>
          </p:cNvSpPr>
          <p:nvPr>
            <p:ph type="title"/>
          </p:nvPr>
        </p:nvSpPr>
        <p:spPr>
          <a:xfrm>
            <a:off x="685800" y="609600"/>
            <a:ext cx="7772400" cy="1143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Program cont.</a:t>
            </a:r>
          </a:p>
        </p:txBody>
      </p:sp>
      <p:sp>
        <p:nvSpPr>
          <p:cNvPr id="58370" name="Rectangle 2"/>
          <p:cNvSpPr>
            <a:spLocks noGrp="1" noChangeArrowheads="1"/>
          </p:cNvSpPr>
          <p:nvPr>
            <p:ph type="body" idx="1"/>
          </p:nvPr>
        </p:nvSpPr>
        <p:spPr>
          <a:xfrm>
            <a:off x="685800" y="1981200"/>
            <a:ext cx="7772400" cy="4114800"/>
          </a:xfrm>
          <a:ln/>
        </p:spPr>
        <p:txBody>
          <a:bodyPr/>
          <a:lstStyle/>
          <a:p>
            <a:pPr indent="-341313">
              <a:spcBef>
                <a:spcPts val="500"/>
              </a:spcBef>
              <a:buClrTx/>
              <a:buFontTx/>
              <a:buNone/>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solidFill>
                  <a:srgbClr val="808080"/>
                </a:solidFill>
              </a:rPr>
              <a:t>	</a:t>
            </a:r>
            <a:r>
              <a:rPr lang="en-GB" sz="2000"/>
              <a:t>Step 3- Look at each base in a loop to count the different nucleotides 	</a:t>
            </a:r>
          </a:p>
        </p:txBody>
      </p:sp>
      <p:sp>
        <p:nvSpPr>
          <p:cNvPr id="58371" name="Rectangle 3"/>
          <p:cNvSpPr>
            <a:spLocks noChangeArrowheads="1"/>
          </p:cNvSpPr>
          <p:nvPr/>
        </p:nvSpPr>
        <p:spPr bwMode="auto">
          <a:xfrm>
            <a:off x="730250" y="2423174"/>
            <a:ext cx="6980238" cy="3337966"/>
          </a:xfrm>
          <a:prstGeom prst="rect">
            <a:avLst/>
          </a:prstGeom>
          <a:noFill/>
          <a:ln w="9525">
            <a:noFill/>
            <a:round/>
            <a:headEnd/>
            <a:tailEnd/>
          </a:ln>
          <a:effectLst/>
        </p:spPr>
        <p:txBody>
          <a:bodyPr wrap="square" lIns="90000" tIns="46800" rIns="90000" bIns="46800">
            <a:prstTxWarp prst="textNoShape">
              <a:avLst/>
            </a:prstTxWarp>
            <a:spAutoFit/>
          </a:bodyPr>
          <a:lstStyle/>
          <a:p>
            <a:pPr eaLnBrk="1" hangingPunct="1">
              <a:lnSpc>
                <a:spcPct val="90000"/>
              </a:lnSpc>
              <a:spcBef>
                <a:spcPts val="3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($A,$C,$G,$T) = (0,0,0,0);</a:t>
            </a:r>
            <a:endParaRPr lang="en-GB" sz="1400" dirty="0" smtClean="0">
              <a:solidFill>
                <a:srgbClr val="808080"/>
              </a:solidFill>
              <a:ea typeface="ＭＳ Ｐゴシック" charset="-128"/>
              <a:cs typeface="ＭＳ Ｐゴシック" charset="-128"/>
            </a:endParaRP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smtClean="0">
                <a:solidFill>
                  <a:srgbClr val="808080"/>
                </a:solidFill>
                <a:ea typeface="ＭＳ Ｐゴシック" charset="-128"/>
                <a:cs typeface="ＭＳ Ｐゴシック" charset="-128"/>
              </a:rPr>
              <a:t>	</a:t>
            </a:r>
            <a:r>
              <a:rPr lang="en-GB" sz="1400" dirty="0" err="1">
                <a:solidFill>
                  <a:srgbClr val="808080"/>
                </a:solidFill>
                <a:ea typeface="ＭＳ Ｐゴシック" charset="-128"/>
                <a:cs typeface="ＭＳ Ｐゴシック" charset="-128"/>
              </a:rPr>
              <a:t>foreach</a:t>
            </a:r>
            <a:r>
              <a:rPr lang="en-GB" sz="1400" dirty="0">
                <a:solidFill>
                  <a:srgbClr val="808080"/>
                </a:solidFill>
                <a:ea typeface="ＭＳ Ｐゴシック" charset="-128"/>
                <a:cs typeface="ＭＳ Ｐゴシック" charset="-128"/>
              </a:rPr>
              <a:t> $base (@DNA)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if ($base </a:t>
            </a:r>
            <a:r>
              <a:rPr lang="en-GB" sz="1400" dirty="0" err="1">
                <a:solidFill>
                  <a:srgbClr val="808080"/>
                </a:solidFill>
                <a:ea typeface="ＭＳ Ｐゴシック" charset="-128"/>
                <a:cs typeface="ＭＳ Ｐゴシック" charset="-128"/>
              </a:rPr>
              <a:t>eq</a:t>
            </a:r>
            <a:r>
              <a:rPr lang="en-GB" sz="1400" dirty="0">
                <a:solidFill>
                  <a:srgbClr val="808080"/>
                </a:solidFill>
                <a:ea typeface="ＭＳ Ｐゴシック" charset="-128"/>
                <a:cs typeface="ＭＳ Ｐゴシック" charset="-128"/>
              </a:rPr>
              <a:t> ‘A’)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$A++;</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 </a:t>
            </a:r>
            <a:r>
              <a:rPr lang="en-GB" sz="1400" dirty="0" err="1">
                <a:solidFill>
                  <a:srgbClr val="808080"/>
                </a:solidFill>
                <a:ea typeface="ＭＳ Ｐゴシック" charset="-128"/>
                <a:cs typeface="ＭＳ Ｐゴシック" charset="-128"/>
              </a:rPr>
              <a:t>elsif</a:t>
            </a:r>
            <a:r>
              <a:rPr lang="en-GB" sz="1400" dirty="0">
                <a:solidFill>
                  <a:srgbClr val="808080"/>
                </a:solidFill>
                <a:ea typeface="ＭＳ Ｐゴシック" charset="-128"/>
                <a:cs typeface="ＭＳ Ｐゴシック" charset="-128"/>
              </a:rPr>
              <a:t> ($base </a:t>
            </a:r>
            <a:r>
              <a:rPr lang="en-GB" sz="1400" dirty="0" err="1">
                <a:solidFill>
                  <a:srgbClr val="808080"/>
                </a:solidFill>
                <a:ea typeface="ＭＳ Ｐゴシック" charset="-128"/>
                <a:cs typeface="ＭＳ Ｐゴシック" charset="-128"/>
              </a:rPr>
              <a:t>eq</a:t>
            </a:r>
            <a:r>
              <a:rPr lang="en-GB" sz="1400" dirty="0">
                <a:solidFill>
                  <a:srgbClr val="808080"/>
                </a:solidFill>
                <a:ea typeface="ＭＳ Ｐゴシック" charset="-128"/>
                <a:cs typeface="ＭＳ Ｐゴシック" charset="-128"/>
              </a:rPr>
              <a:t> ‘C’)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$C++;</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 </a:t>
            </a:r>
            <a:r>
              <a:rPr lang="en-GB" sz="1400" dirty="0" err="1">
                <a:solidFill>
                  <a:srgbClr val="808080"/>
                </a:solidFill>
                <a:ea typeface="ＭＳ Ｐゴシック" charset="-128"/>
                <a:cs typeface="ＭＳ Ｐゴシック" charset="-128"/>
              </a:rPr>
              <a:t>elsif</a:t>
            </a:r>
            <a:r>
              <a:rPr lang="en-GB" sz="1400" dirty="0">
                <a:solidFill>
                  <a:srgbClr val="808080"/>
                </a:solidFill>
                <a:ea typeface="ＭＳ Ｐゴシック" charset="-128"/>
                <a:cs typeface="ＭＳ Ｐゴシック" charset="-128"/>
              </a:rPr>
              <a:t> ($base </a:t>
            </a:r>
            <a:r>
              <a:rPr lang="en-GB" sz="1400" dirty="0" err="1">
                <a:solidFill>
                  <a:srgbClr val="808080"/>
                </a:solidFill>
                <a:ea typeface="ＭＳ Ｐゴシック" charset="-128"/>
                <a:cs typeface="ＭＳ Ｐゴシック" charset="-128"/>
              </a:rPr>
              <a:t>eq</a:t>
            </a:r>
            <a:r>
              <a:rPr lang="en-GB" sz="1400" dirty="0">
                <a:solidFill>
                  <a:srgbClr val="808080"/>
                </a:solidFill>
                <a:ea typeface="ＭＳ Ｐゴシック" charset="-128"/>
                <a:cs typeface="ＭＳ Ｐゴシック" charset="-128"/>
              </a:rPr>
              <a:t> ‘G’)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$G++;</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 </a:t>
            </a:r>
            <a:r>
              <a:rPr lang="en-GB" sz="1400" dirty="0" err="1">
                <a:solidFill>
                  <a:srgbClr val="808080"/>
                </a:solidFill>
                <a:ea typeface="ＭＳ Ｐゴシック" charset="-128"/>
                <a:cs typeface="ＭＳ Ｐゴシック" charset="-128"/>
              </a:rPr>
              <a:t>elsif</a:t>
            </a:r>
            <a:r>
              <a:rPr lang="en-GB" sz="1400" dirty="0">
                <a:solidFill>
                  <a:srgbClr val="808080"/>
                </a:solidFill>
                <a:ea typeface="ＭＳ Ｐゴシック" charset="-128"/>
                <a:cs typeface="ＭＳ Ｐゴシック" charset="-128"/>
              </a:rPr>
              <a:t> ($base </a:t>
            </a:r>
            <a:r>
              <a:rPr lang="en-GB" sz="1400" dirty="0" err="1">
                <a:solidFill>
                  <a:srgbClr val="808080"/>
                </a:solidFill>
                <a:ea typeface="ＭＳ Ｐゴシック" charset="-128"/>
                <a:cs typeface="ＭＳ Ｐゴシック" charset="-128"/>
              </a:rPr>
              <a:t>eq</a:t>
            </a:r>
            <a:r>
              <a:rPr lang="en-GB" sz="1400" dirty="0">
                <a:solidFill>
                  <a:srgbClr val="808080"/>
                </a:solidFill>
                <a:ea typeface="ＭＳ Ｐゴシック" charset="-128"/>
                <a:cs typeface="ＭＳ Ｐゴシック" charset="-128"/>
              </a:rPr>
              <a:t> ‘T’)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$T++;</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 else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print “Error - I do not recognize this base: $base\</a:t>
            </a:r>
            <a:r>
              <a:rPr lang="en-GB" sz="1400" dirty="0" err="1">
                <a:solidFill>
                  <a:srgbClr val="808080"/>
                </a:solidFill>
                <a:ea typeface="ＭＳ Ｐゴシック" charset="-128"/>
                <a:cs typeface="ＭＳ Ｐゴシック" charset="-128"/>
              </a:rPr>
              <a:t>n</a:t>
            </a:r>
            <a:r>
              <a:rPr lang="en-GB" sz="1400" dirty="0">
                <a:solidFill>
                  <a:srgbClr val="808080"/>
                </a:solidFill>
                <a:ea typeface="ＭＳ Ｐゴシック" charset="-128"/>
                <a:cs typeface="ＭＳ Ｐゴシック" charset="-128"/>
              </a:rPr>
              <a:t>”;</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a:t>
            </a:r>
          </a:p>
          <a:p>
            <a: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a:t>
            </a:r>
            <a:r>
              <a:rPr lang="en-GB" sz="1400" dirty="0" smtClean="0">
                <a:solidFill>
                  <a:srgbClr val="808080"/>
                </a:solidFill>
                <a:ea typeface="ＭＳ Ｐゴシック" charset="-128"/>
                <a:cs typeface="ＭＳ Ｐゴシック" charset="-128"/>
              </a:rPr>
              <a:t>}</a:t>
            </a:r>
          </a:p>
          <a:p>
            <a:pPr eaLnBrk="1" hangingPunct="1">
              <a:lnSpc>
                <a:spcPct val="90000"/>
              </a:lnSpc>
              <a:spcBef>
                <a:spcPts val="3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dirty="0">
                <a:solidFill>
                  <a:srgbClr val="808080"/>
                </a:solidFill>
                <a:ea typeface="ＭＳ Ｐゴシック" charset="-128"/>
                <a:cs typeface="ＭＳ Ｐゴシック" charset="-128"/>
              </a:rPr>
              <a:t>	</a:t>
            </a:r>
            <a:r>
              <a:rPr lang="en-US" sz="1400" dirty="0">
                <a:solidFill>
                  <a:srgbClr val="808080"/>
                </a:solidFill>
                <a:ea typeface="ＭＳ Ｐゴシック" charset="-128"/>
                <a:cs typeface="ＭＳ Ｐゴシック" charset="-128"/>
              </a:rPr>
              <a:t>print ”A = $A\</a:t>
            </a:r>
            <a:r>
              <a:rPr lang="en-US" sz="1400" dirty="0" err="1">
                <a:solidFill>
                  <a:srgbClr val="808080"/>
                </a:solidFill>
                <a:ea typeface="ＭＳ Ｐゴシック" charset="-128"/>
                <a:cs typeface="ＭＳ Ｐゴシック" charset="-128"/>
              </a:rPr>
              <a:t>tC</a:t>
            </a:r>
            <a:r>
              <a:rPr lang="en-US" sz="1400" dirty="0">
                <a:solidFill>
                  <a:srgbClr val="808080"/>
                </a:solidFill>
                <a:ea typeface="ＭＳ Ｐゴシック" charset="-128"/>
                <a:cs typeface="ＭＳ Ｐゴシック" charset="-128"/>
              </a:rPr>
              <a:t> = $C\</a:t>
            </a:r>
            <a:r>
              <a:rPr lang="en-US" sz="1400" dirty="0" err="1">
                <a:solidFill>
                  <a:srgbClr val="808080"/>
                </a:solidFill>
                <a:ea typeface="ＭＳ Ｐゴシック" charset="-128"/>
                <a:cs typeface="ＭＳ Ｐゴシック" charset="-128"/>
              </a:rPr>
              <a:t>tG</a:t>
            </a:r>
            <a:r>
              <a:rPr lang="en-US" sz="1400" dirty="0">
                <a:solidFill>
                  <a:srgbClr val="808080"/>
                </a:solidFill>
                <a:ea typeface="ＭＳ Ｐゴシック" charset="-128"/>
                <a:cs typeface="ＭＳ Ｐゴシック" charset="-128"/>
              </a:rPr>
              <a:t> = $G\</a:t>
            </a:r>
            <a:r>
              <a:rPr lang="en-US" sz="1400" dirty="0" err="1">
                <a:solidFill>
                  <a:srgbClr val="808080"/>
                </a:solidFill>
                <a:ea typeface="ＭＳ Ｐゴシック" charset="-128"/>
                <a:cs typeface="ＭＳ Ｐゴシック" charset="-128"/>
              </a:rPr>
              <a:t>tT</a:t>
            </a:r>
            <a:r>
              <a:rPr lang="en-US" sz="1400" dirty="0">
                <a:solidFill>
                  <a:srgbClr val="808080"/>
                </a:solidFill>
                <a:ea typeface="ＭＳ Ｐゴシック" charset="-128"/>
                <a:cs typeface="ＭＳ Ｐゴシック" charset="-128"/>
              </a:rPr>
              <a:t> = $T\</a:t>
            </a:r>
            <a:r>
              <a:rPr lang="en-US" sz="1400" dirty="0" err="1">
                <a:solidFill>
                  <a:srgbClr val="808080"/>
                </a:solidFill>
                <a:ea typeface="ＭＳ Ｐゴシック" charset="-128"/>
                <a:cs typeface="ＭＳ Ｐゴシック" charset="-128"/>
              </a:rPr>
              <a:t>n\n</a:t>
            </a:r>
            <a:r>
              <a:rPr lang="en-US" sz="1400" dirty="0">
                <a:solidFill>
                  <a:srgbClr val="808080"/>
                </a:solidFill>
                <a:ea typeface="ＭＳ Ｐゴシック" charset="-128"/>
                <a:cs typeface="ＭＳ Ｐゴシック" charset="-128"/>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583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Title 1"/>
          <p:cNvSpPr>
            <a:spLocks noGrp="1"/>
          </p:cNvSpPr>
          <p:nvPr>
            <p:ph type="ctrTitle"/>
          </p:nvPr>
        </p:nvSpPr>
        <p:spPr/>
        <p:txBody>
          <a:bodyPr/>
          <a:lstStyle/>
          <a:p>
            <a:pPr eaLnBrk="1"/>
            <a:r>
              <a:rPr lang="en-US" sz="3600" dirty="0" smtClean="0">
                <a:latin typeface="Calibri" charset="0"/>
                <a:ea typeface="Calibri" charset="0"/>
                <a:cs typeface="Calibri" charset="0"/>
              </a:rPr>
              <a:t>Introduction to Perl programming</a:t>
            </a:r>
            <a:br>
              <a:rPr lang="en-US" sz="3600" dirty="0" smtClean="0">
                <a:latin typeface="Calibri" charset="0"/>
                <a:ea typeface="Calibri" charset="0"/>
                <a:cs typeface="Calibri" charset="0"/>
              </a:rPr>
            </a:br>
            <a:r>
              <a:rPr lang="en-US" sz="3600" dirty="0" smtClean="0">
                <a:latin typeface="Calibri" charset="0"/>
                <a:ea typeface="Calibri" charset="0"/>
                <a:cs typeface="Calibri" charset="0"/>
              </a:rPr>
              <a:t>Session III</a:t>
            </a:r>
          </a:p>
        </p:txBody>
      </p:sp>
      <p:sp>
        <p:nvSpPr>
          <p:cNvPr id="3" name="Subtitle 2"/>
          <p:cNvSpPr>
            <a:spLocks noGrp="1"/>
          </p:cNvSpPr>
          <p:nvPr>
            <p:ph type="subTitle" idx="1"/>
          </p:nvPr>
        </p:nvSpPr>
        <p:spPr>
          <a:xfrm>
            <a:off x="1372321" y="4198042"/>
            <a:ext cx="6400800" cy="1234209"/>
          </a:xfrm>
        </p:spPr>
        <p:txBody>
          <a:bodyPr/>
          <a:lstStyle/>
          <a:p>
            <a:pPr eaLnBrk="1">
              <a:defRPr/>
            </a:pPr>
            <a:r>
              <a:rPr lang="en-US" dirty="0" smtClean="0">
                <a:solidFill>
                  <a:schemeClr val="bg1">
                    <a:lumMod val="65000"/>
                  </a:schemeClr>
                </a:solidFill>
                <a:latin typeface="Calibri"/>
                <a:cs typeface="Calibri"/>
              </a:rPr>
              <a:t>Ernesto Lowy</a:t>
            </a:r>
          </a:p>
          <a:p>
            <a:pPr eaLnBrk="1">
              <a:defRPr/>
            </a:pPr>
            <a:r>
              <a:rPr lang="en-US" dirty="0" smtClean="0">
                <a:solidFill>
                  <a:schemeClr val="bg1">
                    <a:lumMod val="65000"/>
                  </a:schemeClr>
                </a:solidFill>
                <a:latin typeface="Calibri"/>
                <a:cs typeface="Calibri"/>
              </a:rPr>
              <a:t>CRG Bioinformatics core</a:t>
            </a:r>
            <a:endParaRPr lang="en-US" dirty="0">
              <a:solidFill>
                <a:schemeClr val="bg1">
                  <a:lumMod val="65000"/>
                </a:schemeClr>
              </a:solidFill>
              <a:latin typeface="Calibri"/>
              <a:cs typeface="Calibri"/>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Freeform 2"/>
          <p:cNvSpPr>
            <a:spLocks noChangeArrowheads="1"/>
          </p:cNvSpPr>
          <p:nvPr/>
        </p:nvSpPr>
        <p:spPr bwMode="auto">
          <a:xfrm>
            <a:off x="711361" y="1866436"/>
            <a:ext cx="7843680" cy="2736287"/>
          </a:xfrm>
          <a:custGeom>
            <a:avLst/>
            <a:gdLst>
              <a:gd name="T0" fmla="*/ 400 w 21600"/>
              <a:gd name="T1" fmla="*/ 140 h 21600"/>
              <a:gd name="T2" fmla="*/ 8647113 w 21600"/>
              <a:gd name="T3" fmla="*/ 140 h 21600"/>
              <a:gd name="T4" fmla="*/ 8647113 w 21600"/>
              <a:gd name="T5" fmla="*/ 3016250 h 21600"/>
              <a:gd name="T6" fmla="*/ 400 w 21600"/>
              <a:gd name="T7" fmla="*/ 3016250 h 21600"/>
              <a:gd name="T8" fmla="*/ 400 w 21600"/>
              <a:gd name="T9" fmla="*/ 140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40820"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endParaRPr lang="en-US" sz="2200" dirty="0">
              <a:solidFill>
                <a:srgbClr val="000000"/>
              </a:solidFill>
            </a:endParaRPr>
          </a:p>
        </p:txBody>
      </p:sp>
      <p:sp>
        <p:nvSpPr>
          <p:cNvPr id="165891" name="Rectangle 3"/>
          <p:cNvSpPr>
            <a:spLocks noChangeArrowheads="1"/>
          </p:cNvSpPr>
          <p:nvPr/>
        </p:nvSpPr>
        <p:spPr bwMode="auto">
          <a:xfrm>
            <a:off x="1945440" y="318274"/>
            <a:ext cx="5062931" cy="699309"/>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Lst>
            </a:pPr>
            <a:r>
              <a:rPr lang="en-US" sz="4000" dirty="0">
                <a:solidFill>
                  <a:srgbClr val="000000"/>
                </a:solidFill>
                <a:latin typeface="Calibri" charset="0"/>
                <a:ea typeface="Calibri" charset="0"/>
                <a:cs typeface="Calibri" charset="0"/>
              </a:rPr>
              <a:t>REGULAR EXPRESSIONS</a:t>
            </a:r>
          </a:p>
        </p:txBody>
      </p:sp>
      <p:sp>
        <p:nvSpPr>
          <p:cNvPr id="5" name="Rectangle 4"/>
          <p:cNvSpPr/>
          <p:nvPr/>
        </p:nvSpPr>
        <p:spPr>
          <a:xfrm>
            <a:off x="770399" y="1769946"/>
            <a:ext cx="7784641" cy="2272509"/>
          </a:xfrm>
          <a:prstGeom prst="rect">
            <a:avLst/>
          </a:prstGeom>
        </p:spPr>
        <p:txBody>
          <a:bodyPr wrap="square" lIns="82945" tIns="41473" rIns="82945" bIns="41473">
            <a:spAutoFit/>
          </a:bodyP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sz="2200" dirty="0">
                <a:solidFill>
                  <a:srgbClr val="000000"/>
                </a:solidFill>
              </a:rPr>
              <a:t>REGEX</a:t>
            </a:r>
          </a:p>
          <a:p>
            <a:pPr indent="162723">
              <a:lnSpc>
                <a:spcPct val="187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sz="2200" dirty="0">
                <a:solidFill>
                  <a:srgbClr val="000000"/>
                </a:solidFill>
              </a:rPr>
              <a:t>Fast, flexible and reliable method to look for patterns in strings</a:t>
            </a:r>
          </a:p>
          <a:p>
            <a:pPr indent="162723">
              <a:lnSpc>
                <a:spcPct val="187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sz="2200" dirty="0">
                <a:solidFill>
                  <a:srgbClr val="000000"/>
                </a:solidFill>
              </a:rPr>
              <a:t>Strong support in Perl</a:t>
            </a:r>
          </a:p>
          <a:p>
            <a:pPr indent="162723">
              <a:lnSpc>
                <a:spcPct val="187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Lst>
              <a:defRPr/>
            </a:pPr>
            <a:r>
              <a:rPr lang="en-US" sz="2200" dirty="0">
                <a:solidFill>
                  <a:srgbClr val="000000"/>
                </a:solidFill>
              </a:rPr>
              <a:t>Also in other programming languages and in </a:t>
            </a:r>
            <a:r>
              <a:rPr lang="en-US" sz="2200" dirty="0" err="1">
                <a:solidFill>
                  <a:srgbClr val="000000"/>
                </a:solidFill>
              </a:rPr>
              <a:t>awk,sed,emacs</a:t>
            </a:r>
            <a:r>
              <a:rPr lang="en-US" sz="2200" dirty="0">
                <a:solidFill>
                  <a:srgbClr val="000000"/>
                </a:solidFill>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977760" y="1336460"/>
            <a:ext cx="6773760" cy="2773877"/>
          </a:xfrm>
          <a:prstGeom prst="rect">
            <a:avLst/>
          </a:prstGeom>
        </p:spPr>
        <p:txBody>
          <a:bodyPr lIns="82945" tIns="41473" rIns="82945" bIns="41473">
            <a:spAutoFit/>
          </a:bodyPr>
          <a:lstStyle/>
          <a:p>
            <a:pPr indent="243364">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rPr>
              <a:t>A pattern/template that match/not match a given string</a:t>
            </a:r>
          </a:p>
          <a:p>
            <a:pPr indent="243364">
              <a:lnSpc>
                <a:spcPct val="140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rPr>
              <a:t>Almost always used in a conditional that returns True/False</a:t>
            </a:r>
          </a:p>
          <a:p>
            <a:pPr>
              <a:lnSpc>
                <a:spcPct val="86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US" dirty="0">
              <a:solidFill>
                <a:srgbClr val="000000"/>
              </a:solidFill>
              <a:latin typeface="Times New Roman" charset="0"/>
            </a:endParaRPr>
          </a:p>
          <a:p>
            <a:pPr>
              <a:lnSpc>
                <a:spcPct val="88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i="1" dirty="0">
                <a:solidFill>
                  <a:srgbClr val="000000"/>
                </a:solidFill>
                <a:latin typeface="Courier New" charset="0"/>
              </a:rPr>
              <a:t>Ex.</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latin typeface="Courier New" charset="0"/>
              </a:rPr>
              <a:t>$</a:t>
            </a:r>
            <a:r>
              <a:rPr lang="en-US" dirty="0" err="1">
                <a:solidFill>
                  <a:srgbClr val="000000"/>
                </a:solidFill>
                <a:latin typeface="Courier New" charset="0"/>
              </a:rPr>
              <a:t>dna</a:t>
            </a:r>
            <a:r>
              <a:rPr lang="en-US" dirty="0">
                <a:solidFill>
                  <a:srgbClr val="000000"/>
                </a:solidFill>
                <a:latin typeface="Courier New" charset="0"/>
              </a:rPr>
              <a:t>='AAAAATGAAAAA';</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latin typeface="Courier New" charset="0"/>
              </a:rPr>
              <a:t>if ($</a:t>
            </a:r>
            <a:r>
              <a:rPr lang="en-US" dirty="0" err="1">
                <a:solidFill>
                  <a:srgbClr val="000000"/>
                </a:solidFill>
                <a:latin typeface="Courier New" charset="0"/>
              </a:rPr>
              <a:t>dna</a:t>
            </a:r>
            <a:r>
              <a:rPr lang="en-US" dirty="0">
                <a:solidFill>
                  <a:srgbClr val="000000"/>
                </a:solidFill>
                <a:latin typeface="Courier New" charset="0"/>
              </a:rPr>
              <a:t> =~ /ATG/) {</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solidFill>
                  <a:srgbClr val="000000"/>
                </a:solidFill>
                <a:latin typeface="Courier New" charset="0"/>
              </a:rPr>
              <a:t>	print </a:t>
            </a:r>
            <a:r>
              <a:rPr lang="en-US" dirty="0">
                <a:solidFill>
                  <a:srgbClr val="000000"/>
                </a:solidFill>
                <a:latin typeface="Courier New" charset="0"/>
              </a:rPr>
              <a:t>“it matched!\</a:t>
            </a:r>
            <a:r>
              <a:rPr lang="en-US" dirty="0" err="1">
                <a:solidFill>
                  <a:srgbClr val="000000"/>
                </a:solidFill>
                <a:latin typeface="Courier New" charset="0"/>
              </a:rPr>
              <a:t>n</a:t>
            </a:r>
            <a:r>
              <a:rPr lang="en-US" dirty="0">
                <a:solidFill>
                  <a:srgbClr val="000000"/>
                </a:solidFill>
                <a:latin typeface="Courier New" charset="0"/>
              </a:rPr>
              <a:t>”;</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a:solidFill>
                  <a:srgbClr val="000000"/>
                </a:solidFill>
                <a:latin typeface="Courier New" charset="0"/>
              </a:rPr>
              <a:t>}</a:t>
            </a:r>
          </a:p>
        </p:txBody>
      </p:sp>
      <p:sp>
        <p:nvSpPr>
          <p:cNvPr id="167939" name="Freeform 1"/>
          <p:cNvSpPr>
            <a:spLocks noChangeArrowheads="1"/>
          </p:cNvSpPr>
          <p:nvPr/>
        </p:nvSpPr>
        <p:spPr bwMode="auto">
          <a:xfrm>
            <a:off x="613440" y="1454553"/>
            <a:ext cx="8510400" cy="1931243"/>
          </a:xfrm>
          <a:custGeom>
            <a:avLst/>
            <a:gdLst>
              <a:gd name="T0" fmla="*/ 434 w 21600"/>
              <a:gd name="T1" fmla="*/ 99 h 21600"/>
              <a:gd name="T2" fmla="*/ 9382125 w 21600"/>
              <a:gd name="T3" fmla="*/ 99 h 21600"/>
              <a:gd name="T4" fmla="*/ 9382125 w 21600"/>
              <a:gd name="T5" fmla="*/ 2128838 h 21600"/>
              <a:gd name="T6" fmla="*/ 434 w 21600"/>
              <a:gd name="T7" fmla="*/ 2128838 h 21600"/>
              <a:gd name="T8" fmla="*/ 434 w 21600"/>
              <a:gd name="T9" fmla="*/ 99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lIns="81639" tIns="40820" rIns="81639" bIns="40820">
            <a:prstTxWarp prst="textNoShape">
              <a:avLst/>
            </a:prstTxWarp>
          </a:bodyP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latin typeface="Courier New" charset="0"/>
            </a:endParaRPr>
          </a:p>
        </p:txBody>
      </p:sp>
      <p:sp>
        <p:nvSpPr>
          <p:cNvPr id="167940" name="Freeform 2"/>
          <p:cNvSpPr>
            <a:spLocks noChangeArrowheads="1"/>
          </p:cNvSpPr>
          <p:nvPr/>
        </p:nvSpPr>
        <p:spPr bwMode="auto">
          <a:xfrm>
            <a:off x="2273761" y="207382"/>
            <a:ext cx="4616640" cy="646628"/>
          </a:xfrm>
          <a:custGeom>
            <a:avLst/>
            <a:gdLst>
              <a:gd name="T0" fmla="*/ 236 w 21600"/>
              <a:gd name="T1" fmla="*/ 33 h 21600"/>
              <a:gd name="T2" fmla="*/ 5089525 w 21600"/>
              <a:gd name="T3" fmla="*/ 33 h 21600"/>
              <a:gd name="T4" fmla="*/ 5089525 w 21600"/>
              <a:gd name="T5" fmla="*/ 712788 h 21600"/>
              <a:gd name="T6" fmla="*/ 236 w 21600"/>
              <a:gd name="T7" fmla="*/ 712788 h 21600"/>
              <a:gd name="T8" fmla="*/ 236 w 21600"/>
              <a:gd name="T9" fmla="*/ 33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72822" rIns="81639" bIns="40820">
            <a:prstTxWarp prst="textNoShape">
              <a:avLst/>
            </a:prstTxWarp>
          </a:bodyPr>
          <a:lstStyle/>
          <a:p>
            <a:pPr>
              <a:tabLst>
                <a:tab pos="656650" algn="l"/>
                <a:tab pos="1313299" algn="l"/>
                <a:tab pos="1969949" algn="l"/>
                <a:tab pos="2626599" algn="l"/>
                <a:tab pos="3283248" algn="l"/>
                <a:tab pos="3939898" algn="l"/>
                <a:tab pos="4596548" algn="l"/>
              </a:tabLst>
            </a:pPr>
            <a:endParaRPr lang="en-US" sz="3600" b="1" dirty="0">
              <a:solidFill>
                <a:srgbClr val="000000"/>
              </a:solidFill>
            </a:endParaRPr>
          </a:p>
        </p:txBody>
      </p:sp>
      <p:sp>
        <p:nvSpPr>
          <p:cNvPr id="167941" name="Freeform 5"/>
          <p:cNvSpPr>
            <a:spLocks noChangeArrowheads="1"/>
          </p:cNvSpPr>
          <p:nvPr/>
        </p:nvSpPr>
        <p:spPr bwMode="auto">
          <a:xfrm>
            <a:off x="1461601" y="4638727"/>
            <a:ext cx="1679040" cy="311073"/>
          </a:xfrm>
          <a:custGeom>
            <a:avLst/>
            <a:gdLst>
              <a:gd name="T0" fmla="*/ 86 w 21600"/>
              <a:gd name="T1" fmla="*/ 16 h 21600"/>
              <a:gd name="T2" fmla="*/ 1851025 w 21600"/>
              <a:gd name="T3" fmla="*/ 16 h 21600"/>
              <a:gd name="T4" fmla="*/ 1851025 w 21600"/>
              <a:gd name="T5" fmla="*/ 342900 h 21600"/>
              <a:gd name="T6" fmla="*/ 86 w 21600"/>
              <a:gd name="T7" fmla="*/ 342900 h 21600"/>
              <a:gd name="T8" fmla="*/ 86 w 21600"/>
              <a:gd name="T9" fmla="*/ 16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60021" rIns="81639" bIns="40820">
            <a:prstTxWarp prst="textNoShape">
              <a:avLst/>
            </a:prstTxWarp>
          </a:bodyPr>
          <a:lstStyle/>
          <a:p>
            <a:pPr>
              <a:tabLst>
                <a:tab pos="656650" algn="l"/>
                <a:tab pos="1313299" algn="l"/>
              </a:tabLst>
            </a:pPr>
            <a:endParaRPr lang="en-US" sz="2200" dirty="0">
              <a:solidFill>
                <a:srgbClr val="FF0000"/>
              </a:solidFill>
            </a:endParaRPr>
          </a:p>
        </p:txBody>
      </p:sp>
      <p:sp>
        <p:nvSpPr>
          <p:cNvPr id="167942" name="Rectangle 7"/>
          <p:cNvSpPr>
            <a:spLocks noChangeArrowheads="1"/>
          </p:cNvSpPr>
          <p:nvPr/>
        </p:nvSpPr>
        <p:spPr bwMode="auto">
          <a:xfrm>
            <a:off x="2913120" y="180019"/>
            <a:ext cx="3453941"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Lst>
            </a:pPr>
            <a:r>
              <a:rPr lang="en-US" sz="3600" dirty="0">
                <a:solidFill>
                  <a:srgbClr val="000000"/>
                </a:solidFill>
                <a:latin typeface="Calibri" charset="0"/>
                <a:ea typeface="Calibri" charset="0"/>
                <a:cs typeface="Calibri" charset="0"/>
              </a:rPr>
              <a:t>What is a REGEX?</a:t>
            </a:r>
          </a:p>
        </p:txBody>
      </p:sp>
      <p:sp>
        <p:nvSpPr>
          <p:cNvPr id="167943" name="Rectangle 9"/>
          <p:cNvSpPr>
            <a:spLocks noChangeArrowheads="1"/>
          </p:cNvSpPr>
          <p:nvPr/>
        </p:nvSpPr>
        <p:spPr bwMode="auto">
          <a:xfrm>
            <a:off x="1047046" y="3140432"/>
            <a:ext cx="1744865" cy="360755"/>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Lst>
            </a:pPr>
            <a:r>
              <a:rPr lang="en-US" dirty="0">
                <a:solidFill>
                  <a:srgbClr val="FF0000"/>
                </a:solidFill>
              </a:rPr>
              <a:t>Binding operator</a:t>
            </a:r>
          </a:p>
        </p:txBody>
      </p:sp>
      <p:sp>
        <p:nvSpPr>
          <p:cNvPr id="167944" name="Freeform 4"/>
          <p:cNvSpPr>
            <a:spLocks noChangeArrowheads="1"/>
          </p:cNvSpPr>
          <p:nvPr/>
        </p:nvSpPr>
        <p:spPr bwMode="auto">
          <a:xfrm>
            <a:off x="2259405" y="3059814"/>
            <a:ext cx="364320" cy="207382"/>
          </a:xfrm>
          <a:custGeom>
            <a:avLst/>
            <a:gdLst>
              <a:gd name="T0" fmla="*/ 19 w 21600"/>
              <a:gd name="T1" fmla="*/ 11 h 21600"/>
              <a:gd name="T2" fmla="*/ 401638 w 21600"/>
              <a:gd name="T3" fmla="*/ 11 h 21600"/>
              <a:gd name="T4" fmla="*/ 401638 w 21600"/>
              <a:gd name="T5" fmla="*/ 228600 h 21600"/>
              <a:gd name="T6" fmla="*/ 19 w 21600"/>
              <a:gd name="T7" fmla="*/ 228600 h 21600"/>
              <a:gd name="T8" fmla="*/ 19 w 21600"/>
              <a:gd name="T9" fmla="*/ 11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360">
            <a:solidFill>
              <a:srgbClr val="FF0000"/>
            </a:solidFill>
            <a:round/>
            <a:headEnd/>
            <a:tailEnd/>
          </a:ln>
        </p:spPr>
        <p:txBody>
          <a:bodyPr wrap="none" lIns="82945" tIns="41473" rIns="82945" bIns="41473" anchor="ctr">
            <a:prstTxWarp prst="textNoShape">
              <a:avLst/>
            </a:prstTxWarp>
          </a:bodyPr>
          <a:lstStyle/>
          <a:p>
            <a:endParaRPr lang="en-US"/>
          </a:p>
        </p:txBody>
      </p:sp>
      <p:sp>
        <p:nvSpPr>
          <p:cNvPr id="167945" name="Rectangle 13"/>
          <p:cNvSpPr>
            <a:spLocks noChangeArrowheads="1"/>
          </p:cNvSpPr>
          <p:nvPr/>
        </p:nvSpPr>
        <p:spPr bwMode="auto">
          <a:xfrm>
            <a:off x="977760" y="4120274"/>
            <a:ext cx="1935360" cy="576814"/>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Lst>
            </a:pPr>
            <a:r>
              <a:rPr lang="en-US" dirty="0">
                <a:solidFill>
                  <a:srgbClr val="000000"/>
                </a:solidFill>
                <a:latin typeface="Courier New" charset="0"/>
              </a:rPr>
              <a:t>&gt;it matched!</a:t>
            </a:r>
          </a:p>
          <a:p>
            <a:pPr>
              <a:lnSpc>
                <a:spcPct val="88000"/>
              </a:lnSpc>
              <a:tabLst>
                <a:tab pos="656650" algn="l"/>
                <a:tab pos="1313299" algn="l"/>
                <a:tab pos="1969949" algn="l"/>
              </a:tabLst>
            </a:pPr>
            <a:r>
              <a:rPr lang="en-US"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6"/>
          <p:cNvSpPr>
            <a:spLocks noChangeArrowheads="1"/>
          </p:cNvSpPr>
          <p:nvPr/>
        </p:nvSpPr>
        <p:spPr bwMode="auto">
          <a:xfrm>
            <a:off x="2913120" y="180019"/>
            <a:ext cx="3453941"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Lst>
            </a:pPr>
            <a:r>
              <a:rPr lang="en-US" sz="3600" dirty="0">
                <a:solidFill>
                  <a:srgbClr val="000000"/>
                </a:solidFill>
                <a:latin typeface="Calibri" charset="0"/>
                <a:ea typeface="Calibri" charset="0"/>
                <a:cs typeface="Calibri" charset="0"/>
              </a:rPr>
              <a:t>What is a REGEX?</a:t>
            </a:r>
          </a:p>
        </p:txBody>
      </p:sp>
      <p:sp>
        <p:nvSpPr>
          <p:cNvPr id="172035" name="Rectangle 7"/>
          <p:cNvSpPr>
            <a:spLocks noChangeArrowheads="1"/>
          </p:cNvSpPr>
          <p:nvPr/>
        </p:nvSpPr>
        <p:spPr bwMode="auto">
          <a:xfrm>
            <a:off x="1798561" y="1647533"/>
            <a:ext cx="4771334" cy="422310"/>
          </a:xfrm>
          <a:prstGeom prst="rect">
            <a:avLst/>
          </a:prstGeom>
          <a:noFill/>
          <a:ln w="9525">
            <a:noFill/>
            <a:miter lim="800000"/>
            <a:headEnd/>
            <a:tailEnd/>
          </a:ln>
        </p:spPr>
        <p:txBody>
          <a:bodyPr wrap="none" lIns="82945" tIns="41473" rIns="82945" bIns="41473">
            <a:prstTxWarp prst="textNoShape">
              <a:avLst/>
            </a:prstTxWarp>
            <a:spAutoFit/>
          </a:bodyPr>
          <a:lstStyle/>
          <a:p>
            <a:pPr indent="243364">
              <a:buFont typeface="Arial" charset="0"/>
              <a:buChar char="•"/>
              <a:tabLst>
                <a:tab pos="656650" algn="l"/>
                <a:tab pos="1313299" algn="l"/>
                <a:tab pos="1969949" algn="l"/>
                <a:tab pos="2626599" algn="l"/>
                <a:tab pos="3283248" algn="l"/>
                <a:tab pos="3939898" algn="l"/>
                <a:tab pos="4596548" algn="l"/>
              </a:tabLst>
            </a:pPr>
            <a:r>
              <a:rPr lang="en-US" sz="2200" dirty="0">
                <a:solidFill>
                  <a:srgbClr val="000000"/>
                </a:solidFill>
              </a:rPr>
              <a:t>\</a:t>
            </a:r>
            <a:r>
              <a:rPr lang="en-US" sz="2200" dirty="0" err="1">
                <a:solidFill>
                  <a:srgbClr val="000000"/>
                </a:solidFill>
              </a:rPr>
              <a:t>t</a:t>
            </a:r>
            <a:r>
              <a:rPr lang="en-US" sz="2200" dirty="0">
                <a:solidFill>
                  <a:srgbClr val="000000"/>
                </a:solidFill>
              </a:rPr>
              <a:t> or \</a:t>
            </a:r>
            <a:r>
              <a:rPr lang="en-US" sz="2200" dirty="0" err="1">
                <a:solidFill>
                  <a:srgbClr val="000000"/>
                </a:solidFill>
              </a:rPr>
              <a:t>n</a:t>
            </a:r>
            <a:r>
              <a:rPr lang="en-US" sz="2200" dirty="0">
                <a:solidFill>
                  <a:srgbClr val="000000"/>
                </a:solidFill>
              </a:rPr>
              <a:t> also can be matched in REGEX</a:t>
            </a:r>
          </a:p>
        </p:txBody>
      </p:sp>
      <p:sp>
        <p:nvSpPr>
          <p:cNvPr id="172036" name="Rectangle 8"/>
          <p:cNvSpPr>
            <a:spLocks noChangeArrowheads="1"/>
          </p:cNvSpPr>
          <p:nvPr/>
        </p:nvSpPr>
        <p:spPr bwMode="auto">
          <a:xfrm>
            <a:off x="1738080" y="2253838"/>
            <a:ext cx="5257440" cy="2494878"/>
          </a:xfrm>
          <a:prstGeom prst="rect">
            <a:avLst/>
          </a:prstGeom>
          <a:noFill/>
          <a:ln w="9525">
            <a:noFill/>
            <a:miter lim="800000"/>
            <a:headEnd/>
            <a:tailEnd/>
          </a:ln>
        </p:spPr>
        <p:txBody>
          <a:bodyPr lIns="82945" tIns="41473" rIns="82945" bIns="41473">
            <a:prstTxWarp prst="textNoShape">
              <a:avLst/>
            </a:prstTxWarp>
            <a:spAutoFit/>
          </a:bodyPr>
          <a:lstStyle/>
          <a:p>
            <a:pPr>
              <a:lnSpc>
                <a:spcPct val="94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i="1" dirty="0">
                <a:solidFill>
                  <a:srgbClr val="000000"/>
                </a:solidFill>
                <a:latin typeface="Courier New" charset="0"/>
              </a:rPr>
              <a:t>Ex.</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rPr>
              <a:t>$names=”peter\</a:t>
            </a:r>
            <a:r>
              <a:rPr lang="en-US" sz="2200" dirty="0" err="1">
                <a:solidFill>
                  <a:srgbClr val="000000"/>
                </a:solidFill>
                <a:latin typeface="Courier New" charset="0"/>
              </a:rPr>
              <a:t>tmaria</a:t>
            </a:r>
            <a:r>
              <a:rPr lang="en-US"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rPr>
              <a:t>if ($names =~ /peter\</a:t>
            </a:r>
            <a:r>
              <a:rPr lang="en-US" sz="2200" dirty="0" err="1">
                <a:solidFill>
                  <a:srgbClr val="000000"/>
                </a:solidFill>
                <a:latin typeface="Courier New" charset="0"/>
              </a:rPr>
              <a:t>tmaria</a:t>
            </a:r>
            <a:r>
              <a:rPr lang="en-US" sz="2200" dirty="0">
                <a:solidFill>
                  <a:srgbClr val="000000"/>
                </a:solidFill>
                <a:latin typeface="Courier New" charset="0"/>
              </a:rPr>
              <a:t>/)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solidFill>
                  <a:srgbClr val="000000"/>
                </a:solidFill>
                <a:latin typeface="Courier New" charset="0"/>
              </a:rPr>
              <a:t>	print </a:t>
            </a:r>
            <a:r>
              <a:rPr lang="en-US" sz="2200" dirty="0">
                <a:solidFill>
                  <a:srgbClr val="000000"/>
                </a:solidFill>
                <a:latin typeface="Courier New" charset="0"/>
              </a:rPr>
              <a:t>“$names\</a:t>
            </a:r>
            <a:r>
              <a:rPr lang="en-US" sz="2200" dirty="0" err="1">
                <a:solidFill>
                  <a:srgbClr val="000000"/>
                </a:solidFill>
                <a:latin typeface="Courier New" charset="0"/>
              </a:rPr>
              <a:t>n</a:t>
            </a:r>
            <a:r>
              <a:rPr lang="en-US"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solidFill>
                  <a:srgbClr val="000000"/>
                </a:solidFill>
                <a:latin typeface="Courier New" charset="0"/>
              </a:rPr>
              <a:t>}</a:t>
            </a:r>
          </a:p>
        </p:txBody>
      </p:sp>
      <p:sp>
        <p:nvSpPr>
          <p:cNvPr id="172037" name="Rectangle 9"/>
          <p:cNvSpPr>
            <a:spLocks noChangeArrowheads="1"/>
          </p:cNvSpPr>
          <p:nvPr/>
        </p:nvSpPr>
        <p:spPr bwMode="auto">
          <a:xfrm>
            <a:off x="1738080" y="5018928"/>
            <a:ext cx="2903040" cy="686383"/>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 pos="9538701" algn="l"/>
              </a:tabLst>
            </a:pPr>
            <a:r>
              <a:rPr lang="en-US" sz="2200" dirty="0">
                <a:solidFill>
                  <a:srgbClr val="000000"/>
                </a:solidFill>
                <a:latin typeface="Courier New" charset="0"/>
              </a:rPr>
              <a:t>&gt;peter	</a:t>
            </a:r>
            <a:r>
              <a:rPr lang="en-US" sz="2200" dirty="0" err="1">
                <a:solidFill>
                  <a:srgbClr val="000000"/>
                </a:solidFill>
                <a:latin typeface="Courier New" charset="0"/>
              </a:rPr>
              <a:t>maria</a:t>
            </a:r>
            <a:endParaRPr lang="en-US" sz="2200" dirty="0">
              <a:solidFill>
                <a:srgbClr val="000000"/>
              </a:solidFill>
              <a:latin typeface="Courier New" charset="0"/>
            </a:endParaRPr>
          </a:p>
          <a:p>
            <a:pPr>
              <a:lnSpc>
                <a:spcPct val="88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 pos="9538701" algn="l"/>
              </a:tabLst>
            </a:pPr>
            <a:r>
              <a:rPr lang="en-US" sz="2200" dirty="0">
                <a:solidFill>
                  <a:srgbClr val="000000"/>
                </a:solidFill>
                <a:latin typeface="Courier New" charset="0"/>
              </a:rPr>
              <a:t>&gt;</a:t>
            </a:r>
          </a:p>
        </p:txBody>
      </p:sp>
    </p:spTree>
  </p:cSld>
  <p:clrMapOvr>
    <a:masterClrMapping/>
  </p:clrMapOvr>
  <p:transition spd="med"/>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Text Box 1"/>
          <p:cNvSpPr txBox="1">
            <a:spLocks noChangeArrowheads="1"/>
          </p:cNvSpPr>
          <p:nvPr/>
        </p:nvSpPr>
        <p:spPr bwMode="auto">
          <a:xfrm>
            <a:off x="3601441" y="165618"/>
            <a:ext cx="24912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EXERCISE</a:t>
            </a:r>
          </a:p>
        </p:txBody>
      </p:sp>
      <p:sp>
        <p:nvSpPr>
          <p:cNvPr id="5" name="Rectangle 4"/>
          <p:cNvSpPr/>
          <p:nvPr/>
        </p:nvSpPr>
        <p:spPr>
          <a:xfrm>
            <a:off x="908640" y="1286056"/>
            <a:ext cx="7534080" cy="2410034"/>
          </a:xfrm>
          <a:prstGeom prst="rect">
            <a:avLst/>
          </a:prstGeom>
        </p:spPr>
        <p:txBody>
          <a:bodyPr lIns="82945" tIns="41473" rIns="82945" bIns="41473">
            <a:spAutoFit/>
          </a:bodyPr>
          <a:lstStyle/>
          <a:p>
            <a:pPr indent="328325">
              <a:lnSpc>
                <a:spcPct val="150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GB" sz="2200" dirty="0">
                <a:solidFill>
                  <a:srgbClr val="000000"/>
                </a:solidFill>
              </a:rPr>
              <a:t>Download </a:t>
            </a:r>
            <a:r>
              <a:rPr lang="en-GB" sz="2200" dirty="0" err="1">
                <a:solidFill>
                  <a:srgbClr val="000000"/>
                </a:solidFill>
              </a:rPr>
              <a:t>textdemo.txt</a:t>
            </a:r>
            <a:r>
              <a:rPr lang="en-GB" sz="2200" dirty="0" smtClean="0">
                <a:solidFill>
                  <a:srgbClr val="000000"/>
                </a:solidFill>
              </a:rPr>
              <a:t> from:</a:t>
            </a:r>
            <a:endParaRPr lang="en-GB" sz="2200" dirty="0">
              <a:solidFill>
                <a:srgbClr val="000000"/>
              </a:solidFill>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GB" dirty="0" smtClean="0">
              <a:solidFill>
                <a:srgbClr val="000000"/>
              </a:solidFill>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dirty="0" smtClean="0">
                <a:latin typeface="Courier New"/>
              </a:rPr>
              <a:t>http://nin.crg.es/perlCourse2012/textdemo.txt</a:t>
            </a:r>
            <a:endParaRPr lang="en-GB" dirty="0" smtClean="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endParaRPr lang="en-GB" dirty="0">
              <a:solidFill>
                <a:srgbClr val="000000"/>
              </a:solidFill>
              <a:latin typeface="Courier New" charset="0"/>
            </a:endParaRPr>
          </a:p>
          <a:p>
            <a:pPr indent="328325">
              <a:lnSpc>
                <a:spcPct val="150000"/>
              </a:lnSpc>
              <a:buFont typeface="Arial"/>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GB" sz="2200" dirty="0">
                <a:solidFill>
                  <a:srgbClr val="000000"/>
                </a:solidFill>
              </a:rPr>
              <a:t>Write a Perl script that read this file line per line and only prints out the lines that contain the word </a:t>
            </a:r>
            <a:r>
              <a:rPr lang="en-GB" sz="2200" dirty="0">
                <a:solidFill>
                  <a:srgbClr val="558ED5"/>
                </a:solidFill>
              </a:rPr>
              <a:t>Darwin</a:t>
            </a:r>
            <a:r>
              <a:rPr lang="en-GB" sz="2200" dirty="0">
                <a:solidFill>
                  <a:srgbClr val="000000"/>
                </a:solidFill>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Text Box 1"/>
          <p:cNvSpPr txBox="1">
            <a:spLocks noChangeArrowheads="1"/>
          </p:cNvSpPr>
          <p:nvPr/>
        </p:nvSpPr>
        <p:spPr bwMode="auto">
          <a:xfrm>
            <a:off x="3811680" y="227544"/>
            <a:ext cx="2210400" cy="636547"/>
          </a:xfrm>
          <a:prstGeom prst="rect">
            <a:avLst/>
          </a:prstGeom>
          <a:noFill/>
          <a:ln w="9525">
            <a:noFill/>
            <a:round/>
            <a:headEnd/>
            <a:tailEnd/>
          </a:ln>
        </p:spPr>
        <p:txBody>
          <a:bodyPr wrap="none" lIns="82945" tIns="41473" rIns="82945" bIns="41473" anchorCtr="1">
            <a:prstTxWarp prst="textNoShape">
              <a:avLst/>
            </a:prstTxWarp>
          </a:bodyPr>
          <a:lstStyle/>
          <a:p>
            <a:pPr algn="ctr">
              <a:tabLst>
                <a:tab pos="656650" algn="l"/>
                <a:tab pos="1313299" algn="l"/>
                <a:tab pos="1969949" algn="l"/>
              </a:tabLst>
            </a:pPr>
            <a:r>
              <a:rPr lang="en-GB" sz="3600" dirty="0">
                <a:solidFill>
                  <a:srgbClr val="000000"/>
                </a:solidFill>
                <a:latin typeface="Calibri" charset="0"/>
                <a:ea typeface="Calibri" charset="0"/>
                <a:cs typeface="Calibri" charset="0"/>
              </a:rPr>
              <a:t>ANSWER</a:t>
            </a:r>
          </a:p>
        </p:txBody>
      </p:sp>
      <p:sp>
        <p:nvSpPr>
          <p:cNvPr id="176131" name="Freeform 2"/>
          <p:cNvSpPr>
            <a:spLocks noChangeArrowheads="1"/>
          </p:cNvSpPr>
          <p:nvPr/>
        </p:nvSpPr>
        <p:spPr bwMode="auto">
          <a:xfrm>
            <a:off x="1828801" y="1080114"/>
            <a:ext cx="5942880" cy="4484960"/>
          </a:xfrm>
          <a:custGeom>
            <a:avLst/>
            <a:gdLst>
              <a:gd name="T0" fmla="*/ 0 w 21600"/>
              <a:gd name="T1" fmla="*/ 0 h 21600"/>
              <a:gd name="T2" fmla="*/ 6551613 w 21600"/>
              <a:gd name="T3" fmla="*/ 0 h 21600"/>
              <a:gd name="T4" fmla="*/ 6551613 w 21600"/>
              <a:gd name="T5" fmla="*/ 5211763 h 21600"/>
              <a:gd name="T6" fmla="*/ 0 w 21600"/>
              <a:gd name="T7" fmla="*/ 521176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9525">
            <a:noFill/>
            <a:round/>
            <a:headEnd/>
            <a:tailEnd/>
          </a:ln>
        </p:spPr>
        <p:txBody>
          <a:bodyPr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$file="</a:t>
            </a:r>
            <a:r>
              <a:rPr lang="en-GB" sz="2200" dirty="0" err="1">
                <a:solidFill>
                  <a:srgbClr val="000000"/>
                </a:solidFill>
                <a:latin typeface="Courier New" charset="0"/>
              </a:rPr>
              <a:t>textdemo.txt</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open </a:t>
            </a:r>
            <a:r>
              <a:rPr lang="en-GB" sz="2200" dirty="0" err="1">
                <a:solidFill>
                  <a:srgbClr val="000000"/>
                </a:solidFill>
                <a:latin typeface="Courier New" charset="0"/>
              </a:rPr>
              <a:t>FH</a:t>
            </a:r>
            <a:r>
              <a:rPr lang="en-GB" sz="2200" dirty="0" err="1" smtClean="0">
                <a:solidFill>
                  <a:srgbClr val="000000"/>
                </a:solidFill>
                <a:latin typeface="Courier New" charset="0"/>
              </a:rPr>
              <a:t>,”$</a:t>
            </a:r>
            <a:r>
              <a:rPr lang="en-GB" sz="2200" dirty="0" err="1">
                <a:solidFill>
                  <a:srgbClr val="000000"/>
                </a:solidFill>
                <a:latin typeface="Courier New" charset="0"/>
              </a:rPr>
              <a:t>file</a:t>
            </a:r>
            <a:r>
              <a:rPr lang="en-GB" sz="2200" dirty="0">
                <a:solidFill>
                  <a:srgbClr val="000000"/>
                </a:solidFill>
                <a:latin typeface="Courier New" charset="0"/>
              </a:rPr>
              <a:t>"; #open </a:t>
            </a:r>
            <a:r>
              <a:rPr lang="en-GB" sz="2200" dirty="0" err="1">
                <a:solidFill>
                  <a:srgbClr val="000000"/>
                </a:solidFill>
                <a:latin typeface="Courier New" charset="0"/>
              </a:rPr>
              <a:t>filehandle</a:t>
            </a: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err="1">
                <a:solidFill>
                  <a:srgbClr val="000000"/>
                </a:solidFill>
                <a:latin typeface="Courier New" charset="0"/>
              </a:rPr>
              <a:t>while</a:t>
            </a:r>
            <a:r>
              <a:rPr lang="en-GB" sz="2200" dirty="0" err="1" smtClean="0">
                <a:solidFill>
                  <a:srgbClr val="000000"/>
                </a:solidFill>
                <a:latin typeface="Courier New" charset="0"/>
              </a:rPr>
              <a:t>($line</a:t>
            </a:r>
            <a:r>
              <a:rPr lang="en-GB" sz="2200" dirty="0" smtClean="0">
                <a:solidFill>
                  <a:srgbClr val="000000"/>
                </a:solidFill>
                <a:latin typeface="Courier New" charset="0"/>
              </a:rPr>
              <a:t>=&lt;</a:t>
            </a:r>
            <a:r>
              <a:rPr lang="en-GB" sz="2200" dirty="0">
                <a:solidFill>
                  <a:srgbClr val="000000"/>
                </a:solidFill>
                <a:latin typeface="Courier New" charset="0"/>
              </a:rPr>
              <a:t>FH&gt;) </a:t>
            </a:r>
            <a:r>
              <a:rPr lang="en-GB" sz="2200" dirty="0" smtClean="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a:t>
            </a:r>
            <a:r>
              <a:rPr lang="en-GB" sz="2200" dirty="0" err="1">
                <a:solidFill>
                  <a:srgbClr val="000000"/>
                </a:solidFill>
                <a:latin typeface="Courier New" charset="0"/>
              </a:rPr>
              <a:t>chomp($line</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a:t>
            </a:r>
            <a:r>
              <a:rPr lang="en-GB" sz="2200" dirty="0" err="1">
                <a:solidFill>
                  <a:srgbClr val="000000"/>
                </a:solidFill>
                <a:latin typeface="Courier New" charset="0"/>
              </a:rPr>
              <a:t>regex</a:t>
            </a: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if ($line=~/Darwin/) {</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print "$line\</a:t>
            </a:r>
            <a:r>
              <a:rPr lang="en-GB" sz="2200" dirty="0" err="1">
                <a:solidFill>
                  <a:srgbClr val="000000"/>
                </a:solidFill>
                <a:latin typeface="Courier New" charset="0"/>
              </a:rPr>
              <a:t>n</a:t>
            </a: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	}</a:t>
            </a: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 pos="5909847" algn="l"/>
              </a:tabLst>
            </a:pPr>
            <a:endParaRPr lang="en-GB" sz="2200"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 pos="5909847" algn="l"/>
              </a:tabLst>
            </a:pPr>
            <a:r>
              <a:rPr lang="en-GB" sz="2200" dirty="0">
                <a:solidFill>
                  <a:srgbClr val="000000"/>
                </a:solidFill>
                <a:latin typeface="Courier New" charset="0"/>
              </a:rPr>
              <a:t>close FH; #close </a:t>
            </a:r>
            <a:r>
              <a:rPr lang="en-GB" sz="2200" dirty="0" err="1">
                <a:solidFill>
                  <a:srgbClr val="000000"/>
                </a:solidFill>
                <a:latin typeface="Courier New" charset="0"/>
              </a:rPr>
              <a:t>filehandle</a:t>
            </a:r>
            <a:endParaRPr lang="en-GB" sz="2200" dirty="0">
              <a:solidFill>
                <a:srgbClr val="000000"/>
              </a:solidFill>
              <a:latin typeface="Courier New"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Freeform 3"/>
          <p:cNvSpPr>
            <a:spLocks noChangeArrowheads="1"/>
          </p:cNvSpPr>
          <p:nvPr/>
        </p:nvSpPr>
        <p:spPr bwMode="auto">
          <a:xfrm>
            <a:off x="424800" y="3636382"/>
            <a:ext cx="8087040" cy="2471299"/>
          </a:xfrm>
          <a:custGeom>
            <a:avLst/>
            <a:gdLst>
              <a:gd name="T0" fmla="*/ 413 w 21600"/>
              <a:gd name="T1" fmla="*/ 126 h 21600"/>
              <a:gd name="T2" fmla="*/ 8915400 w 21600"/>
              <a:gd name="T3" fmla="*/ 126 h 21600"/>
              <a:gd name="T4" fmla="*/ 8915400 w 21600"/>
              <a:gd name="T5" fmla="*/ 2724150 h 21600"/>
              <a:gd name="T6" fmla="*/ 413 w 21600"/>
              <a:gd name="T7" fmla="*/ 2724150 h 21600"/>
              <a:gd name="T8" fmla="*/ 413 w 21600"/>
              <a:gd name="T9" fmla="*/ 126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lIns="81639" tIns="60021" rIns="81639" bIns="40820">
            <a:prstTxWarp prst="textNoShape">
              <a:avLst/>
            </a:prstTxWarp>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solidFill>
                <a:srgbClr val="000000"/>
              </a:solidFill>
              <a:latin typeface="Courier New" charset="0"/>
            </a:endParaRPr>
          </a:p>
        </p:txBody>
      </p:sp>
      <p:sp>
        <p:nvSpPr>
          <p:cNvPr id="178179" name="Freeform 4"/>
          <p:cNvSpPr>
            <a:spLocks noChangeArrowheads="1"/>
          </p:cNvSpPr>
          <p:nvPr/>
        </p:nvSpPr>
        <p:spPr bwMode="auto">
          <a:xfrm>
            <a:off x="622080" y="4769781"/>
            <a:ext cx="2606400" cy="1653294"/>
          </a:xfrm>
          <a:custGeom>
            <a:avLst/>
            <a:gdLst>
              <a:gd name="T0" fmla="*/ 133 w 21600"/>
              <a:gd name="T1" fmla="*/ 84 h 21600"/>
              <a:gd name="T2" fmla="*/ 2873375 w 21600"/>
              <a:gd name="T3" fmla="*/ 84 h 21600"/>
              <a:gd name="T4" fmla="*/ 2873375 w 21600"/>
              <a:gd name="T5" fmla="*/ 1822450 h 21600"/>
              <a:gd name="T6" fmla="*/ 133 w 21600"/>
              <a:gd name="T7" fmla="*/ 1822450 h 21600"/>
              <a:gd name="T8" fmla="*/ 133 w 21600"/>
              <a:gd name="T9" fmla="*/ 84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60021" rIns="81639" bIns="40820">
            <a:prstTxWarp prst="textNoShape">
              <a:avLst/>
            </a:prstTxWarp>
          </a:bodyPr>
          <a:lstStyle/>
          <a:p>
            <a:pPr>
              <a:tabLst>
                <a:tab pos="656650" algn="l"/>
                <a:tab pos="1313299" algn="l"/>
                <a:tab pos="1969949" algn="l"/>
              </a:tabLst>
            </a:pPr>
            <a:endParaRPr lang="en-US" sz="2200" dirty="0">
              <a:solidFill>
                <a:srgbClr val="000000"/>
              </a:solidFill>
              <a:latin typeface="Courier New" charset="0"/>
            </a:endParaRPr>
          </a:p>
        </p:txBody>
      </p:sp>
      <p:sp>
        <p:nvSpPr>
          <p:cNvPr id="23557" name="Freeform 5"/>
          <p:cNvSpPr>
            <a:spLocks noChangeArrowheads="1"/>
          </p:cNvSpPr>
          <p:nvPr/>
        </p:nvSpPr>
        <p:spPr bwMode="auto">
          <a:xfrm>
            <a:off x="5464800" y="4802905"/>
            <a:ext cx="2147040" cy="1006665"/>
          </a:xfrm>
          <a:custGeom>
            <a:avLst/>
            <a:gdLst>
              <a:gd name="T0" fmla="*/ 110 w 21600"/>
              <a:gd name="T1" fmla="*/ 51 h 21600"/>
              <a:gd name="T2" fmla="*/ 2366962 w 21600"/>
              <a:gd name="T3" fmla="*/ 51 h 21600"/>
              <a:gd name="T4" fmla="*/ 2366962 w 21600"/>
              <a:gd name="T5" fmla="*/ 1109662 h 21600"/>
              <a:gd name="T6" fmla="*/ 110 w 21600"/>
              <a:gd name="T7" fmla="*/ 1109662 h 21600"/>
              <a:gd name="T8" fmla="*/ 110 w 21600"/>
              <a:gd name="T9" fmla="*/ 51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60021" rIns="81639" bIns="40820">
            <a:prstTxWarp prst="textNoShape">
              <a:avLst/>
            </a:prstTxWarp>
          </a:bodyPr>
          <a:lstStyle/>
          <a:p>
            <a:pPr>
              <a:lnSpc>
                <a:spcPct val="88000"/>
              </a:lnSpc>
              <a:tabLst>
                <a:tab pos="656650" algn="l"/>
                <a:tab pos="1313299" algn="l"/>
                <a:tab pos="1969949" algn="l"/>
              </a:tabLst>
            </a:pPr>
            <a:endParaRPr lang="en-US" sz="2200" dirty="0">
              <a:solidFill>
                <a:srgbClr val="000000"/>
              </a:solidFill>
              <a:latin typeface="Courier New" charset="0"/>
            </a:endParaRPr>
          </a:p>
        </p:txBody>
      </p:sp>
      <p:sp>
        <p:nvSpPr>
          <p:cNvPr id="178181" name="Rectangle 6"/>
          <p:cNvSpPr>
            <a:spLocks noChangeArrowheads="1"/>
          </p:cNvSpPr>
          <p:nvPr/>
        </p:nvSpPr>
        <p:spPr bwMode="auto">
          <a:xfrm>
            <a:off x="2429281" y="180019"/>
            <a:ext cx="4570560" cy="1099419"/>
          </a:xfrm>
          <a:prstGeom prst="rect">
            <a:avLst/>
          </a:prstGeom>
          <a:noFill/>
          <a:ln w="9525">
            <a:noFill/>
            <a:miter lim="800000"/>
            <a:headEnd/>
            <a:tailEnd/>
          </a:ln>
        </p:spPr>
        <p:txBody>
          <a:bodyPr lIns="82945" tIns="41473" rIns="82945" bIns="41473">
            <a:prstTxWarp prst="textNoShape">
              <a:avLst/>
            </a:prstTxWarp>
            <a:spAutoFit/>
          </a:bodyPr>
          <a:lstStyle/>
          <a:p>
            <a:pPr algn="ctr">
              <a:tabLst>
                <a:tab pos="656650" algn="l"/>
                <a:tab pos="1313299" algn="l"/>
                <a:tab pos="1969949" algn="l"/>
                <a:tab pos="2626599" algn="l"/>
                <a:tab pos="3283248" algn="l"/>
              </a:tabLst>
            </a:pPr>
            <a:r>
              <a:rPr lang="en-US" sz="3300" dirty="0" err="1">
                <a:solidFill>
                  <a:srgbClr val="000000"/>
                </a:solidFill>
                <a:latin typeface="Calibri" charset="0"/>
                <a:ea typeface="Calibri" charset="0"/>
                <a:cs typeface="Calibri" charset="0"/>
              </a:rPr>
              <a:t>Metacharacter</a:t>
            </a:r>
            <a:endParaRPr lang="en-US" sz="3300" dirty="0">
              <a:solidFill>
                <a:srgbClr val="000000"/>
              </a:solidFill>
              <a:latin typeface="Calibri" charset="0"/>
              <a:ea typeface="Calibri" charset="0"/>
              <a:cs typeface="Calibri" charset="0"/>
            </a:endParaRPr>
          </a:p>
          <a:p>
            <a:pPr algn="ctr">
              <a:tabLst>
                <a:tab pos="656650" algn="l"/>
                <a:tab pos="1313299" algn="l"/>
                <a:tab pos="1969949" algn="l"/>
                <a:tab pos="2626599" algn="l"/>
                <a:tab pos="3283248" algn="l"/>
              </a:tabLst>
            </a:pPr>
            <a:r>
              <a:rPr lang="en-US" sz="3300" dirty="0">
                <a:solidFill>
                  <a:srgbClr val="000000"/>
                </a:solidFill>
                <a:latin typeface="Calibri" charset="0"/>
                <a:ea typeface="Calibri" charset="0"/>
                <a:cs typeface="Calibri" charset="0"/>
              </a:rPr>
              <a:t>(dot operator)</a:t>
            </a:r>
          </a:p>
        </p:txBody>
      </p:sp>
      <p:sp>
        <p:nvSpPr>
          <p:cNvPr id="178182" name="Rectangle 7"/>
          <p:cNvSpPr>
            <a:spLocks noChangeArrowheads="1"/>
          </p:cNvSpPr>
          <p:nvPr/>
        </p:nvSpPr>
        <p:spPr bwMode="auto">
          <a:xfrm>
            <a:off x="1116000" y="1676336"/>
            <a:ext cx="6773760" cy="730087"/>
          </a:xfrm>
          <a:prstGeom prst="rect">
            <a:avLst/>
          </a:prstGeom>
          <a:noFill/>
          <a:ln w="9525">
            <a:noFill/>
            <a:miter lim="800000"/>
            <a:headEnd/>
            <a:tailEnd/>
          </a:ln>
        </p:spPr>
        <p:txBody>
          <a:bodyPr lIns="82945" tIns="41473" rIns="82945" bIns="41473">
            <a:prstTxWarp prst="textNoShape">
              <a:avLst/>
            </a:prstTxWarp>
            <a:spAutoFit/>
          </a:bodyPr>
          <a:lstStyle/>
          <a:p>
            <a:pPr indent="243364">
              <a:buFont typeface="Arial" charset="0"/>
              <a:buChar char="•"/>
              <a:tabLst>
                <a:tab pos="730091"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rPr>
              <a:t>Allow to use a simple pattern to match more than one string</a:t>
            </a:r>
          </a:p>
          <a:p>
            <a:pPr indent="243364">
              <a:lnSpc>
                <a:spcPct val="140000"/>
              </a:lnSpc>
              <a:buFont typeface="Arial" charset="0"/>
              <a:buChar char="•"/>
              <a:tabLst>
                <a:tab pos="730091" algn="l"/>
                <a:tab pos="1313299" algn="l"/>
                <a:tab pos="1969949" algn="l"/>
                <a:tab pos="2626599" algn="l"/>
                <a:tab pos="3283248" algn="l"/>
                <a:tab pos="3939898" algn="l"/>
                <a:tab pos="4596548" algn="l"/>
                <a:tab pos="5253198" algn="l"/>
                <a:tab pos="5909847" algn="l"/>
                <a:tab pos="6566497" algn="l"/>
                <a:tab pos="7223147" algn="l"/>
              </a:tabLst>
            </a:pPr>
            <a:r>
              <a:rPr lang="en-US" dirty="0">
                <a:solidFill>
                  <a:srgbClr val="000000"/>
                </a:solidFill>
              </a:rPr>
              <a:t>the dot (.) matches any single character except “\</a:t>
            </a:r>
            <a:r>
              <a:rPr lang="en-US" dirty="0" err="1">
                <a:solidFill>
                  <a:srgbClr val="000000"/>
                </a:solidFill>
              </a:rPr>
              <a:t>n</a:t>
            </a:r>
            <a:r>
              <a:rPr lang="en-US" dirty="0">
                <a:solidFill>
                  <a:srgbClr val="000000"/>
                </a:solidFill>
              </a:rPr>
              <a:t>”</a:t>
            </a:r>
          </a:p>
        </p:txBody>
      </p:sp>
      <p:grpSp>
        <p:nvGrpSpPr>
          <p:cNvPr id="2" name="Group 13"/>
          <p:cNvGrpSpPr>
            <a:grpSpLocks/>
          </p:cNvGrpSpPr>
          <p:nvPr/>
        </p:nvGrpSpPr>
        <p:grpSpPr bwMode="auto">
          <a:xfrm>
            <a:off x="1876320" y="4837471"/>
            <a:ext cx="1768934" cy="927480"/>
            <a:chOff x="1600621" y="5536054"/>
            <a:chExt cx="1949680" cy="1023170"/>
          </a:xfrm>
        </p:grpSpPr>
        <p:sp>
          <p:nvSpPr>
            <p:cNvPr id="178186" name="Rectangle 8"/>
            <p:cNvSpPr>
              <a:spLocks noChangeArrowheads="1"/>
            </p:cNvSpPr>
            <p:nvPr/>
          </p:nvSpPr>
          <p:spPr bwMode="auto">
            <a:xfrm>
              <a:off x="1600621" y="5536054"/>
              <a:ext cx="1949680" cy="407437"/>
            </a:xfrm>
            <a:prstGeom prst="rect">
              <a:avLst/>
            </a:prstGeom>
            <a:noFill/>
            <a:ln w="9525">
              <a:noFill/>
              <a:miter lim="800000"/>
              <a:headEnd/>
              <a:tailEnd/>
            </a:ln>
          </p:spPr>
          <p:txBody>
            <a:bodyPr wrap="none">
              <a:prstTxWarp prst="textNoShape">
                <a:avLst/>
              </a:prstTxWarp>
              <a:spAutoFit/>
            </a:bodyPr>
            <a:lstStyle/>
            <a:p>
              <a:pPr>
                <a:tabLst>
                  <a:tab pos="656650" algn="l"/>
                  <a:tab pos="1313299" algn="l"/>
                  <a:tab pos="1969949" algn="l"/>
                </a:tabLst>
              </a:pPr>
              <a:r>
                <a:rPr lang="en-US" dirty="0">
                  <a:solidFill>
                    <a:srgbClr val="000000"/>
                  </a:solidFill>
                </a:rPr>
                <a:t>It will not match:</a:t>
              </a:r>
            </a:p>
          </p:txBody>
        </p:sp>
        <p:sp>
          <p:nvSpPr>
            <p:cNvPr id="178187" name="Rectangle 9"/>
            <p:cNvSpPr>
              <a:spLocks noChangeArrowheads="1"/>
            </p:cNvSpPr>
            <p:nvPr/>
          </p:nvSpPr>
          <p:spPr bwMode="auto">
            <a:xfrm>
              <a:off x="1600621" y="5913437"/>
              <a:ext cx="1447800" cy="645787"/>
            </a:xfrm>
            <a:prstGeom prst="rect">
              <a:avLst/>
            </a:prstGeom>
            <a:noFill/>
            <a:ln w="9525">
              <a:noFill/>
              <a:miter lim="800000"/>
              <a:headEnd/>
              <a:tailEnd/>
            </a:ln>
          </p:spPr>
          <p:txBody>
            <a:bodyPr>
              <a:prstTxWarp prst="textNoShape">
                <a:avLst/>
              </a:prstTxWarp>
              <a:spAutoFit/>
            </a:bodyPr>
            <a:lstStyle/>
            <a:p>
              <a:pPr>
                <a:lnSpc>
                  <a:spcPct val="88000"/>
                </a:lnSpc>
                <a:tabLst>
                  <a:tab pos="656650" algn="l"/>
                  <a:tab pos="1313299" algn="l"/>
                  <a:tab pos="1969949" algn="l"/>
                </a:tabLst>
              </a:pPr>
              <a:r>
                <a:rPr lang="en-US" dirty="0" err="1">
                  <a:solidFill>
                    <a:srgbClr val="000000"/>
                  </a:solidFill>
                  <a:latin typeface="Courier New" charset="0"/>
                </a:rPr>
                <a:t>betsey</a:t>
              </a:r>
              <a:endParaRPr lang="en-US" dirty="0">
                <a:solidFill>
                  <a:srgbClr val="000000"/>
                </a:solidFill>
                <a:latin typeface="Courier New" charset="0"/>
              </a:endParaRPr>
            </a:p>
            <a:p>
              <a:pPr>
                <a:lnSpc>
                  <a:spcPct val="88000"/>
                </a:lnSpc>
                <a:tabLst>
                  <a:tab pos="656650" algn="l"/>
                  <a:tab pos="1313299" algn="l"/>
                  <a:tab pos="1969949" algn="l"/>
                </a:tabLst>
              </a:pPr>
              <a:r>
                <a:rPr lang="en-US" dirty="0" err="1">
                  <a:solidFill>
                    <a:srgbClr val="000000"/>
                  </a:solidFill>
                  <a:latin typeface="Courier New" charset="0"/>
                </a:rPr>
                <a:t>betseey</a:t>
              </a:r>
              <a:endParaRPr lang="en-US" dirty="0">
                <a:solidFill>
                  <a:srgbClr val="000000"/>
                </a:solidFill>
                <a:latin typeface="Courier New" charset="0"/>
              </a:endParaRPr>
            </a:p>
          </p:txBody>
        </p:sp>
      </p:grpSp>
      <p:sp>
        <p:nvSpPr>
          <p:cNvPr id="178184" name="Rectangle 10"/>
          <p:cNvSpPr>
            <a:spLocks noChangeArrowheads="1"/>
          </p:cNvSpPr>
          <p:nvPr/>
        </p:nvSpPr>
        <p:spPr bwMode="auto">
          <a:xfrm>
            <a:off x="1876321" y="2635477"/>
            <a:ext cx="4570560" cy="1904101"/>
          </a:xfrm>
          <a:prstGeom prst="rect">
            <a:avLst/>
          </a:prstGeom>
          <a:noFill/>
          <a:ln w="9525">
            <a:noFill/>
            <a:miter lim="800000"/>
            <a:headEnd/>
            <a:tailEnd/>
          </a:ln>
        </p:spPr>
        <p:txBody>
          <a:bodyPr lIns="82945" tIns="41473" rIns="82945" bIns="41473">
            <a:prstTxWarp prst="textNoShape">
              <a:avLst/>
            </a:prstTxWarp>
            <a:sp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i="1" dirty="0">
                <a:solidFill>
                  <a:srgbClr val="000000"/>
                </a:solidFill>
                <a:latin typeface="Courier New" charset="0"/>
                <a:ea typeface="Courier New" charset="0"/>
                <a:cs typeface="Courier New" charset="0"/>
              </a:rPr>
              <a:t>Ex.</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Courier New" charset="0"/>
                <a:cs typeface="Courier New" charset="0"/>
              </a:rPr>
              <a:t>$name=”betty”;</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Courier New" charset="0"/>
                <a:cs typeface="Courier New" charset="0"/>
              </a:rPr>
              <a:t>if ($names =~ /</a:t>
            </a:r>
            <a:r>
              <a:rPr lang="en-US" dirty="0" err="1">
                <a:solidFill>
                  <a:srgbClr val="000000"/>
                </a:solidFill>
                <a:latin typeface="Courier New" charset="0"/>
                <a:ea typeface="Courier New" charset="0"/>
                <a:cs typeface="Courier New" charset="0"/>
              </a:rPr>
              <a:t>bet.y</a:t>
            </a:r>
            <a:r>
              <a:rPr lang="en-US" dirty="0">
                <a:solidFill>
                  <a:srgbClr val="000000"/>
                </a:solidFill>
                <a:latin typeface="Courier New" charset="0"/>
                <a:ea typeface="Courier New" charset="0"/>
                <a:cs typeface="Courier New" charset="0"/>
              </a:rPr>
              <a:t>/) {</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Courier New" charset="0"/>
                <a:cs typeface="Courier New" charset="0"/>
              </a:rPr>
              <a:t>		print “it matched!\</a:t>
            </a:r>
            <a:r>
              <a:rPr lang="en-US" dirty="0" err="1">
                <a:solidFill>
                  <a:srgbClr val="000000"/>
                </a:solidFill>
                <a:latin typeface="Courier New" charset="0"/>
                <a:ea typeface="Courier New" charset="0"/>
                <a:cs typeface="Courier New" charset="0"/>
              </a:rPr>
              <a:t>n</a:t>
            </a:r>
            <a:r>
              <a:rPr lang="en-US" dirty="0">
                <a:solidFill>
                  <a:srgbClr val="000000"/>
                </a:solidFill>
                <a:latin typeface="Courier New" charset="0"/>
                <a:ea typeface="Courier New" charset="0"/>
                <a:cs typeface="Courier New" charset="0"/>
              </a:rPr>
              <a:t>”;</a:t>
            </a:r>
          </a:p>
          <a:p>
            <a:pPr>
              <a:lnSpc>
                <a:spcPct val="141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solidFill>
                  <a:srgbClr val="000000"/>
                </a:solidFill>
                <a:latin typeface="Courier New" charset="0"/>
                <a:ea typeface="Courier New" charset="0"/>
                <a:cs typeface="Courier New" charset="0"/>
              </a:rPr>
              <a:t>}</a:t>
            </a:r>
          </a:p>
        </p:txBody>
      </p:sp>
      <p:sp>
        <p:nvSpPr>
          <p:cNvPr id="178185" name="Rectangle 11"/>
          <p:cNvSpPr>
            <a:spLocks noChangeArrowheads="1"/>
          </p:cNvSpPr>
          <p:nvPr/>
        </p:nvSpPr>
        <p:spPr bwMode="auto">
          <a:xfrm>
            <a:off x="4917600" y="4811546"/>
            <a:ext cx="1520640" cy="1341331"/>
          </a:xfrm>
          <a:prstGeom prst="rect">
            <a:avLst/>
          </a:prstGeom>
          <a:noFill/>
          <a:ln w="9525">
            <a:noFill/>
            <a:miter lim="800000"/>
            <a:headEnd/>
            <a:tailEnd/>
          </a:ln>
        </p:spPr>
        <p:txBody>
          <a:bodyPr lIns="82945" tIns="41473" rIns="82945" bIns="41473">
            <a:prstTxWarp prst="textNoShape">
              <a:avLst/>
            </a:prstTxWarp>
            <a:spAutoFit/>
          </a:bodyPr>
          <a:lstStyle/>
          <a:p>
            <a:pPr>
              <a:tabLst>
                <a:tab pos="656650" algn="l"/>
                <a:tab pos="1313299" algn="l"/>
                <a:tab pos="1969949" algn="l"/>
              </a:tabLst>
            </a:pPr>
            <a:r>
              <a:rPr lang="en-US" dirty="0">
                <a:solidFill>
                  <a:srgbClr val="000000"/>
                </a:solidFill>
              </a:rPr>
              <a:t>It will match:</a:t>
            </a:r>
          </a:p>
          <a:p>
            <a:pPr>
              <a:lnSpc>
                <a:spcPct val="88000"/>
              </a:lnSpc>
              <a:tabLst>
                <a:tab pos="656650" algn="l"/>
                <a:tab pos="1313299" algn="l"/>
                <a:tab pos="1969949" algn="l"/>
              </a:tabLst>
            </a:pPr>
            <a:r>
              <a:rPr lang="en-US" dirty="0" err="1">
                <a:solidFill>
                  <a:srgbClr val="000000"/>
                </a:solidFill>
                <a:latin typeface="Courier New" charset="0"/>
              </a:rPr>
              <a:t>betsy</a:t>
            </a:r>
            <a:endParaRPr lang="en-US" dirty="0">
              <a:solidFill>
                <a:srgbClr val="000000"/>
              </a:solidFill>
              <a:latin typeface="Courier New" charset="0"/>
            </a:endParaRPr>
          </a:p>
          <a:p>
            <a:pPr>
              <a:lnSpc>
                <a:spcPct val="88000"/>
              </a:lnSpc>
              <a:tabLst>
                <a:tab pos="656650" algn="l"/>
                <a:tab pos="1313299" algn="l"/>
                <a:tab pos="1969949" algn="l"/>
              </a:tabLst>
            </a:pPr>
            <a:r>
              <a:rPr lang="en-US" dirty="0">
                <a:solidFill>
                  <a:srgbClr val="000000"/>
                </a:solidFill>
                <a:latin typeface="Courier New" charset="0"/>
              </a:rPr>
              <a:t>bet=</a:t>
            </a:r>
            <a:r>
              <a:rPr lang="en-US" dirty="0" err="1">
                <a:solidFill>
                  <a:srgbClr val="000000"/>
                </a:solidFill>
                <a:latin typeface="Courier New" charset="0"/>
              </a:rPr>
              <a:t>y</a:t>
            </a:r>
            <a:endParaRPr lang="en-US" dirty="0">
              <a:solidFill>
                <a:srgbClr val="000000"/>
              </a:solidFill>
              <a:latin typeface="Courier New" charset="0"/>
            </a:endParaRPr>
          </a:p>
          <a:p>
            <a:pPr>
              <a:lnSpc>
                <a:spcPct val="88000"/>
              </a:lnSpc>
              <a:tabLst>
                <a:tab pos="656650" algn="l"/>
                <a:tab pos="1313299" algn="l"/>
                <a:tab pos="1969949" algn="l"/>
              </a:tabLst>
            </a:pPr>
            <a:r>
              <a:rPr lang="en-US" dirty="0">
                <a:solidFill>
                  <a:srgbClr val="000000"/>
                </a:solidFill>
                <a:latin typeface="Courier New" charset="0"/>
              </a:rPr>
              <a:t>bet-</a:t>
            </a:r>
            <a:r>
              <a:rPr lang="en-US" dirty="0" err="1">
                <a:solidFill>
                  <a:srgbClr val="000000"/>
                </a:solidFill>
                <a:latin typeface="Courier New" charset="0"/>
              </a:rPr>
              <a:t>y</a:t>
            </a:r>
            <a:endParaRPr lang="en-US" dirty="0">
              <a:solidFill>
                <a:srgbClr val="000000"/>
              </a:solidFill>
              <a:latin typeface="Courier New" charset="0"/>
            </a:endParaRPr>
          </a:p>
          <a:p>
            <a:pPr>
              <a:lnSpc>
                <a:spcPct val="88000"/>
              </a:lnSpc>
              <a:tabLst>
                <a:tab pos="656650" algn="l"/>
                <a:tab pos="1313299" algn="l"/>
                <a:tab pos="1969949" algn="l"/>
              </a:tabLst>
            </a:pPr>
            <a:r>
              <a:rPr lang="en-US" dirty="0">
                <a:solidFill>
                  <a:srgbClr val="000000"/>
                </a:solidFill>
                <a:latin typeface="Courier New" charset="0"/>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23557"/>
                                        </p:tgtEl>
                                        <p:attrNameLst>
                                          <p:attrName>style.visibility</p:attrName>
                                        </p:attrNameLst>
                                      </p:cBhvr>
                                      <p:to>
                                        <p:strVal val="visible"/>
                                      </p:to>
                                    </p:set>
                                    <p:animEffect transition="in" filter="box(in)">
                                      <p:cBhvr additive="repl">
                                        <p:cTn id="7" dur="5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6" name="Rectangle 4"/>
          <p:cNvSpPr>
            <a:spLocks noChangeArrowheads="1"/>
          </p:cNvSpPr>
          <p:nvPr/>
        </p:nvSpPr>
        <p:spPr bwMode="auto">
          <a:xfrm>
            <a:off x="3042721" y="249146"/>
            <a:ext cx="3550648"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Simple quantifiers</a:t>
            </a:r>
          </a:p>
        </p:txBody>
      </p:sp>
      <p:sp>
        <p:nvSpPr>
          <p:cNvPr id="180227" name="Rectangle 5"/>
          <p:cNvSpPr>
            <a:spLocks noChangeArrowheads="1"/>
          </p:cNvSpPr>
          <p:nvPr/>
        </p:nvSpPr>
        <p:spPr bwMode="auto">
          <a:xfrm>
            <a:off x="1599840" y="1457433"/>
            <a:ext cx="5672160" cy="1505684"/>
          </a:xfrm>
          <a:prstGeom prst="rect">
            <a:avLst/>
          </a:prstGeom>
          <a:noFill/>
          <a:ln w="9525">
            <a:noFill/>
            <a:miter lim="800000"/>
            <a:headEnd/>
            <a:tailEnd/>
          </a:ln>
        </p:spPr>
        <p:txBody>
          <a:bodyPr lIns="82945" tIns="41473" rIns="82945" bIns="41473">
            <a:prstTxWarp prst="textNoShape">
              <a:avLst/>
            </a:prstTxWarp>
            <a:spAutoFit/>
          </a:bodyPr>
          <a:lstStyle/>
          <a:p>
            <a:pPr indent="243364">
              <a:buFont typeface="Arial" charset="0"/>
              <a:buChar char="•"/>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rPr>
              <a:t>When one needs to repeat something in the pattern</a:t>
            </a:r>
          </a:p>
          <a:p>
            <a:pPr indent="243364">
              <a:lnSpc>
                <a:spcPct val="140000"/>
              </a:lnSpc>
              <a:buFont typeface="Arial" charset="0"/>
              <a:buChar char="•"/>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rPr>
              <a:t>* (asterisk) means match preceding item 0 or more times</a:t>
            </a:r>
          </a:p>
          <a:p>
            <a:pPr indent="243364">
              <a:lnSpc>
                <a:spcPct val="140000"/>
              </a:lnSpc>
              <a:buFont typeface="Arial" charset="0"/>
              <a:buChar char="•"/>
              <a:tabLst>
                <a:tab pos="656650" algn="l"/>
                <a:tab pos="1313299" algn="l"/>
                <a:tab pos="1969949" algn="l"/>
                <a:tab pos="2626599" algn="l"/>
                <a:tab pos="3283248" algn="l"/>
                <a:tab pos="3939898" algn="l"/>
                <a:tab pos="4596548" algn="l"/>
                <a:tab pos="5253198" algn="l"/>
                <a:tab pos="5909847" algn="l"/>
              </a:tabLst>
            </a:pPr>
            <a:r>
              <a:rPr lang="en-US" dirty="0">
                <a:solidFill>
                  <a:srgbClr val="000000"/>
                </a:solidFill>
              </a:rPr>
              <a:t>+ (plus) means match preceding item 1 or more times</a:t>
            </a:r>
          </a:p>
        </p:txBody>
      </p:sp>
      <p:sp>
        <p:nvSpPr>
          <p:cNvPr id="180228" name="Rectangle 6"/>
          <p:cNvSpPr>
            <a:spLocks noChangeArrowheads="1"/>
          </p:cNvSpPr>
          <p:nvPr/>
        </p:nvSpPr>
        <p:spPr bwMode="auto">
          <a:xfrm>
            <a:off x="1738080" y="2929268"/>
            <a:ext cx="5322240" cy="2474564"/>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if ($name=~/</a:t>
            </a:r>
            <a:r>
              <a:rPr lang="en-US" dirty="0" err="1" smtClean="0">
                <a:solidFill>
                  <a:srgbClr val="000000"/>
                </a:solidFill>
                <a:latin typeface="Courier New" charset="0"/>
              </a:rPr>
              <a:t>fred\</a:t>
            </a:r>
            <a:r>
              <a:rPr lang="en-US" dirty="0" err="1">
                <a:solidFill>
                  <a:srgbClr val="000000"/>
                </a:solidFill>
                <a:latin typeface="Courier New" charset="0"/>
              </a:rPr>
              <a:t>t</a:t>
            </a:r>
            <a:r>
              <a:rPr lang="en-US" dirty="0">
                <a:solidFill>
                  <a:srgbClr val="000000"/>
                </a:solidFill>
                <a:latin typeface="Courier New" charset="0"/>
              </a:rPr>
              <a:t>*barney/) {</a:t>
            </a:r>
          </a:p>
          <a:p>
            <a:pPr>
              <a:lnSpc>
                <a:spcPct val="88000"/>
              </a:lnSpc>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	print “it matched!\</a:t>
            </a:r>
            <a:r>
              <a:rPr lang="en-US" dirty="0" err="1">
                <a:solidFill>
                  <a:srgbClr val="000000"/>
                </a:solidFill>
                <a:latin typeface="Courier New" charset="0"/>
              </a:rPr>
              <a:t>n</a:t>
            </a:r>
            <a:r>
              <a:rPr lang="en-US"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 pos="4596548" algn="l"/>
                <a:tab pos="5253198" algn="l"/>
              </a:tabLst>
            </a:pPr>
            <a:endParaRPr lang="en-US" dirty="0">
              <a:solidFill>
                <a:srgbClr val="000000"/>
              </a:solidFill>
              <a:latin typeface="Courier New" charset="0"/>
            </a:endParaRPr>
          </a:p>
          <a:p>
            <a:pPr>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$name=“</a:t>
            </a:r>
            <a:r>
              <a:rPr lang="en-US" dirty="0" err="1">
                <a:solidFill>
                  <a:srgbClr val="000000"/>
                </a:solidFill>
                <a:latin typeface="Courier New" charset="0"/>
              </a:rPr>
              <a:t>fred\tbarney</a:t>
            </a:r>
            <a:r>
              <a:rPr lang="en-US"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$name=“</a:t>
            </a:r>
            <a:r>
              <a:rPr lang="en-US" dirty="0" err="1">
                <a:solidFill>
                  <a:srgbClr val="000000"/>
                </a:solidFill>
                <a:latin typeface="Courier New" charset="0"/>
              </a:rPr>
              <a:t>fred\t\tbarney</a:t>
            </a:r>
            <a:r>
              <a:rPr lang="en-US"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$name=“</a:t>
            </a:r>
            <a:r>
              <a:rPr lang="en-US" dirty="0" err="1">
                <a:solidFill>
                  <a:srgbClr val="000000"/>
                </a:solidFill>
                <a:latin typeface="Courier New" charset="0"/>
              </a:rPr>
              <a:t>fred\t\t\tbarney\tand\tjohn</a:t>
            </a:r>
            <a:r>
              <a:rPr lang="en-US"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r>
              <a:rPr lang="en-US" dirty="0">
                <a:solidFill>
                  <a:srgbClr val="000000"/>
                </a:solidFill>
                <a:latin typeface="Courier New" charset="0"/>
              </a:rPr>
              <a:t>$name=“</a:t>
            </a:r>
            <a:r>
              <a:rPr lang="en-US" dirty="0" err="1">
                <a:solidFill>
                  <a:srgbClr val="000000"/>
                </a:solidFill>
                <a:latin typeface="Courier New" charset="0"/>
              </a:rPr>
              <a:t>fredbarney</a:t>
            </a:r>
            <a:r>
              <a:rPr lang="en-US" dirty="0">
                <a:solidFill>
                  <a:srgbClr val="000000"/>
                </a:solidFill>
                <a:latin typeface="Courier New" charset="0"/>
              </a:rPr>
              <a:t>”;</a:t>
            </a:r>
          </a:p>
          <a:p>
            <a:pPr>
              <a:tabLst>
                <a:tab pos="656650" algn="l"/>
                <a:tab pos="1313299" algn="l"/>
                <a:tab pos="1969949" algn="l"/>
                <a:tab pos="2626599" algn="l"/>
                <a:tab pos="3283248" algn="l"/>
                <a:tab pos="3939898" algn="l"/>
                <a:tab pos="4596548" algn="l"/>
                <a:tab pos="5253198" algn="l"/>
              </a:tabLst>
            </a:pPr>
            <a:endParaRPr lang="en-US" dirty="0">
              <a:solidFill>
                <a:srgbClr val="000000"/>
              </a:solidFill>
              <a:latin typeface="Courier New"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4" name="Freeform 5"/>
          <p:cNvSpPr>
            <a:spLocks noChangeArrowheads="1"/>
          </p:cNvSpPr>
          <p:nvPr/>
        </p:nvSpPr>
        <p:spPr bwMode="auto">
          <a:xfrm>
            <a:off x="5955840" y="1908201"/>
            <a:ext cx="3447360" cy="388841"/>
          </a:xfrm>
          <a:custGeom>
            <a:avLst/>
            <a:gdLst>
              <a:gd name="T0" fmla="*/ 176 w 21600"/>
              <a:gd name="T1" fmla="*/ 20 h 21600"/>
              <a:gd name="T2" fmla="*/ 3800475 w 21600"/>
              <a:gd name="T3" fmla="*/ 20 h 21600"/>
              <a:gd name="T4" fmla="*/ 3800475 w 21600"/>
              <a:gd name="T5" fmla="*/ 428625 h 21600"/>
              <a:gd name="T6" fmla="*/ 176 w 21600"/>
              <a:gd name="T7" fmla="*/ 428625 h 21600"/>
              <a:gd name="T8" fmla="*/ 176 w 21600"/>
              <a:gd name="T9" fmla="*/ 20 h 21600"/>
              <a:gd name="T10" fmla="*/ 0 60000 65536"/>
              <a:gd name="T11" fmla="*/ 0 60000 65536"/>
              <a:gd name="T12" fmla="*/ 0 60000 65536"/>
              <a:gd name="T13" fmla="*/ 0 60000 65536"/>
              <a:gd name="T14" fmla="*/ 0 60000 65536"/>
              <a:gd name="T15" fmla="*/ 21600 w 21600"/>
              <a:gd name="T16" fmla="*/ 21600 h 21600"/>
              <a:gd name="T17" fmla="*/ 43200 w 21600"/>
              <a:gd name="T18" fmla="*/ 43200 h 21600"/>
            </a:gdLst>
            <a:ahLst/>
            <a:cxnLst>
              <a:cxn ang="T10">
                <a:pos x="T0" y="T1"/>
              </a:cxn>
              <a:cxn ang="T11">
                <a:pos x="T2" y="T3"/>
              </a:cxn>
              <a:cxn ang="T12">
                <a:pos x="T4" y="T5"/>
              </a:cxn>
              <a:cxn ang="T13">
                <a:pos x="T6" y="T7"/>
              </a:cxn>
              <a:cxn ang="T14">
                <a:pos x="T8" y="T9"/>
              </a:cxn>
            </a:cxnLst>
            <a:rect l="T15" t="T16" r="T17" b="T18"/>
            <a:pathLst>
              <a:path w="21600" h="21600">
                <a:moveTo>
                  <a:pt x="1" y="1"/>
                </a:moveTo>
                <a:lnTo>
                  <a:pt x="21600" y="1"/>
                </a:lnTo>
                <a:lnTo>
                  <a:pt x="21600" y="21600"/>
                </a:lnTo>
                <a:lnTo>
                  <a:pt x="1" y="21600"/>
                </a:lnTo>
                <a:lnTo>
                  <a:pt x="1" y="1"/>
                </a:lnTo>
                <a:close/>
              </a:path>
            </a:pathLst>
          </a:custGeom>
          <a:noFill/>
          <a:ln w="9525">
            <a:noFill/>
            <a:round/>
            <a:headEnd/>
            <a:tailEnd/>
          </a:ln>
        </p:spPr>
        <p:txBody>
          <a:bodyPr wrap="none" lIns="81639" tIns="60021" rIns="81639" bIns="40820">
            <a:prstTxWarp prst="textNoShape">
              <a:avLst/>
            </a:prstTxWarp>
          </a:bodyPr>
          <a:lstStyle/>
          <a:p>
            <a:pPr>
              <a:tabLst>
                <a:tab pos="656650" algn="l"/>
                <a:tab pos="1313299" algn="l"/>
                <a:tab pos="1969949" algn="l"/>
                <a:tab pos="2626599" algn="l"/>
                <a:tab pos="3283248" algn="l"/>
              </a:tabLst>
            </a:pPr>
            <a:endParaRPr lang="en-US" sz="2200" dirty="0">
              <a:solidFill>
                <a:srgbClr val="FF3333"/>
              </a:solidFill>
            </a:endParaRPr>
          </a:p>
        </p:txBody>
      </p:sp>
      <p:sp>
        <p:nvSpPr>
          <p:cNvPr id="182275" name="Rectangle 4"/>
          <p:cNvSpPr>
            <a:spLocks noChangeArrowheads="1"/>
          </p:cNvSpPr>
          <p:nvPr/>
        </p:nvSpPr>
        <p:spPr bwMode="auto">
          <a:xfrm>
            <a:off x="3042721" y="249146"/>
            <a:ext cx="3550648" cy="637754"/>
          </a:xfrm>
          <a:prstGeom prst="rect">
            <a:avLst/>
          </a:prstGeom>
          <a:noFill/>
          <a:ln w="9525">
            <a:noFill/>
            <a:miter lim="800000"/>
            <a:headEnd/>
            <a:tailEnd/>
          </a:ln>
        </p:spPr>
        <p:txBody>
          <a:bodyPr wrap="none" lIns="82945" tIns="41473" rIns="82945" bIns="41473">
            <a:prstTxWarp prst="textNoShape">
              <a:avLst/>
            </a:prstTxWarp>
            <a:spAutoFit/>
          </a:bodyPr>
          <a:lstStyle/>
          <a:p>
            <a:pPr>
              <a:tabLst>
                <a:tab pos="656650" algn="l"/>
                <a:tab pos="1313299" algn="l"/>
                <a:tab pos="1969949" algn="l"/>
                <a:tab pos="2626599" algn="l"/>
                <a:tab pos="3283248" algn="l"/>
                <a:tab pos="3939898" algn="l"/>
              </a:tabLst>
            </a:pPr>
            <a:r>
              <a:rPr lang="en-US" sz="3600" dirty="0">
                <a:solidFill>
                  <a:srgbClr val="000000"/>
                </a:solidFill>
                <a:latin typeface="Calibri" charset="0"/>
                <a:ea typeface="Calibri" charset="0"/>
                <a:cs typeface="Calibri" charset="0"/>
              </a:rPr>
              <a:t>Simple quantifiers</a:t>
            </a:r>
          </a:p>
        </p:txBody>
      </p:sp>
      <p:sp>
        <p:nvSpPr>
          <p:cNvPr id="182276" name="Rectangle 9"/>
          <p:cNvSpPr>
            <a:spLocks noChangeArrowheads="1"/>
          </p:cNvSpPr>
          <p:nvPr/>
        </p:nvSpPr>
        <p:spPr bwMode="auto">
          <a:xfrm>
            <a:off x="1807200" y="1769947"/>
            <a:ext cx="6428160" cy="984310"/>
          </a:xfrm>
          <a:prstGeom prst="rect">
            <a:avLst/>
          </a:prstGeom>
          <a:noFill/>
          <a:ln w="9525">
            <a:noFill/>
            <a:miter lim="800000"/>
            <a:headEnd/>
            <a:tailEnd/>
          </a:ln>
        </p:spPr>
        <p:txBody>
          <a:bodyPr lIns="82945" tIns="41473" rIns="82945" bIns="41473">
            <a:prstTxWarp prst="textNoShape">
              <a:avLst/>
            </a:prstTxWarp>
            <a:spAutoFit/>
          </a:bodyPr>
          <a:lstStyle/>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if ($name=~/</a:t>
            </a:r>
            <a:r>
              <a:rPr lang="en-US" sz="2200" dirty="0" err="1">
                <a:solidFill>
                  <a:srgbClr val="000000"/>
                </a:solidFill>
                <a:latin typeface="Courier New" charset="0"/>
              </a:rPr>
              <a:t>frey\t+barney</a:t>
            </a:r>
            <a:r>
              <a:rPr lang="en-US" sz="2200" dirty="0">
                <a:solidFill>
                  <a:srgbClr val="000000"/>
                </a:solidFill>
                <a:latin typeface="Courier New" charset="0"/>
              </a:rPr>
              <a:t>/) {</a:t>
            </a:r>
          </a:p>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	print “it matched!\</a:t>
            </a:r>
            <a:r>
              <a:rPr lang="en-US" sz="2200" dirty="0" err="1">
                <a:solidFill>
                  <a:srgbClr val="000000"/>
                </a:solidFill>
                <a:latin typeface="Courier New" charset="0"/>
              </a:rPr>
              <a:t>n</a:t>
            </a:r>
            <a:r>
              <a:rPr lang="en-US" sz="2200" dirty="0">
                <a:solidFill>
                  <a:srgbClr val="000000"/>
                </a:solidFill>
                <a:latin typeface="Courier New" charset="0"/>
              </a:rPr>
              <a:t>”;</a:t>
            </a:r>
          </a:p>
          <a:p>
            <a:pPr>
              <a:lnSpc>
                <a:spcPct val="88000"/>
              </a:lnSpc>
              <a:tabLst>
                <a:tab pos="656650" algn="l"/>
                <a:tab pos="1313299" algn="l"/>
                <a:tab pos="1969949" algn="l"/>
                <a:tab pos="2626599" algn="l"/>
                <a:tab pos="3283248" algn="l"/>
                <a:tab pos="3939898" algn="l"/>
              </a:tabLst>
            </a:pPr>
            <a:r>
              <a:rPr lang="en-US" sz="2200" dirty="0">
                <a:solidFill>
                  <a:srgbClr val="000000"/>
                </a:solidFill>
                <a:latin typeface="Courier New" charset="0"/>
              </a:rPr>
              <a:t>}</a:t>
            </a:r>
            <a:endParaRPr lang="en-US" sz="2200" dirty="0"/>
          </a:p>
        </p:txBody>
      </p:sp>
      <p:grpSp>
        <p:nvGrpSpPr>
          <p:cNvPr id="2" name="Group 13"/>
          <p:cNvGrpSpPr>
            <a:grpSpLocks/>
          </p:cNvGrpSpPr>
          <p:nvPr/>
        </p:nvGrpSpPr>
        <p:grpSpPr bwMode="auto">
          <a:xfrm>
            <a:off x="3742560" y="2122783"/>
            <a:ext cx="2972160" cy="1249921"/>
            <a:chOff x="4125912" y="1696434"/>
            <a:chExt cx="2923547" cy="2231567"/>
          </a:xfrm>
        </p:grpSpPr>
        <p:sp>
          <p:nvSpPr>
            <p:cNvPr id="182279" name="Line 6"/>
            <p:cNvSpPr>
              <a:spLocks noChangeShapeType="1"/>
            </p:cNvSpPr>
            <p:nvPr/>
          </p:nvSpPr>
          <p:spPr bwMode="auto">
            <a:xfrm flipH="1">
              <a:off x="5349722" y="1696434"/>
              <a:ext cx="1" cy="1728406"/>
            </a:xfrm>
            <a:prstGeom prst="line">
              <a:avLst/>
            </a:prstGeom>
            <a:noFill/>
            <a:ln w="9525">
              <a:solidFill>
                <a:srgbClr val="FF0000"/>
              </a:solidFill>
              <a:round/>
              <a:headEnd/>
              <a:tailEnd type="triangle" w="med" len="med"/>
            </a:ln>
          </p:spPr>
          <p:txBody>
            <a:bodyPr>
              <a:prstTxWarp prst="textNoShape">
                <a:avLst/>
              </a:prstTxWarp>
            </a:bodyPr>
            <a:lstStyle/>
            <a:p>
              <a:endParaRPr lang="en-US"/>
            </a:p>
          </p:txBody>
        </p:sp>
        <p:sp>
          <p:nvSpPr>
            <p:cNvPr id="182280" name="Rectangle 15"/>
            <p:cNvSpPr>
              <a:spLocks noChangeArrowheads="1"/>
            </p:cNvSpPr>
            <p:nvPr/>
          </p:nvSpPr>
          <p:spPr bwMode="auto">
            <a:xfrm>
              <a:off x="4125912" y="3268608"/>
              <a:ext cx="2923547" cy="659393"/>
            </a:xfrm>
            <a:prstGeom prst="rect">
              <a:avLst/>
            </a:prstGeom>
            <a:noFill/>
            <a:ln w="9525">
              <a:noFill/>
              <a:miter lim="800000"/>
              <a:headEnd/>
              <a:tailEnd/>
            </a:ln>
          </p:spPr>
          <p:txBody>
            <a:bodyPr>
              <a:prstTxWarp prst="textNoShape">
                <a:avLst/>
              </a:prstTxWarp>
              <a:spAutoFit/>
            </a:bodyPr>
            <a:lstStyle/>
            <a:p>
              <a:pPr>
                <a:tabLst>
                  <a:tab pos="656650" algn="l"/>
                  <a:tab pos="1313299" algn="l"/>
                  <a:tab pos="1969949" algn="l"/>
                  <a:tab pos="2626599" algn="l"/>
                  <a:tab pos="3283248" algn="l"/>
                </a:tabLst>
              </a:pPr>
              <a:r>
                <a:rPr lang="en-US" dirty="0">
                  <a:solidFill>
                    <a:srgbClr val="FF3333"/>
                  </a:solidFill>
                </a:rPr>
                <a:t>+ matches 1 or more times</a:t>
              </a:r>
            </a:p>
          </p:txBody>
        </p:sp>
      </p:grpSp>
      <p:sp>
        <p:nvSpPr>
          <p:cNvPr id="182278" name="Rectangle 16"/>
          <p:cNvSpPr>
            <a:spLocks noChangeArrowheads="1"/>
          </p:cNvSpPr>
          <p:nvPr/>
        </p:nvSpPr>
        <p:spPr bwMode="auto">
          <a:xfrm>
            <a:off x="1876320" y="3505329"/>
            <a:ext cx="3384299" cy="723623"/>
          </a:xfrm>
          <a:prstGeom prst="rect">
            <a:avLst/>
          </a:prstGeom>
          <a:noFill/>
          <a:ln w="9525">
            <a:noFill/>
            <a:miter lim="800000"/>
            <a:headEnd/>
            <a:tailEnd/>
          </a:ln>
        </p:spPr>
        <p:txBody>
          <a:bodyPr wrap="none" lIns="82945" tIns="41473" rIns="82945" bIns="41473">
            <a:prstTxWarp prst="textNoShape">
              <a:avLst/>
            </a:prstTxWarp>
            <a:spAutoFit/>
          </a:bodyPr>
          <a:lstStyle/>
          <a:p>
            <a:pPr>
              <a:lnSpc>
                <a:spcPct val="94000"/>
              </a:lnSpc>
              <a:tabLst>
                <a:tab pos="656650" algn="l"/>
                <a:tab pos="1313299" algn="l"/>
                <a:tab pos="1969949" algn="l"/>
                <a:tab pos="2626599" algn="l"/>
              </a:tabLst>
            </a:pPr>
            <a:r>
              <a:rPr lang="en-US" sz="2200" dirty="0">
                <a:solidFill>
                  <a:srgbClr val="000000"/>
                </a:solidFill>
                <a:latin typeface="Courier New" charset="0"/>
              </a:rPr>
              <a:t>$name=“</a:t>
            </a:r>
            <a:r>
              <a:rPr lang="en-US" sz="2200" dirty="0" err="1">
                <a:solidFill>
                  <a:srgbClr val="000000"/>
                </a:solidFill>
                <a:latin typeface="Courier New" charset="0"/>
              </a:rPr>
              <a:t>fredbarney</a:t>
            </a:r>
            <a:r>
              <a:rPr lang="en-US" sz="2200" dirty="0">
                <a:solidFill>
                  <a:srgbClr val="000000"/>
                </a:solidFill>
                <a:latin typeface="Courier New" charset="0"/>
              </a:rPr>
              <a:t>”; </a:t>
            </a:r>
          </a:p>
          <a:p>
            <a:pPr>
              <a:lnSpc>
                <a:spcPct val="94000"/>
              </a:lnSpc>
              <a:tabLst>
                <a:tab pos="656650" algn="l"/>
                <a:tab pos="1313299" algn="l"/>
                <a:tab pos="1969949" algn="l"/>
                <a:tab pos="2626599" algn="l"/>
              </a:tabLst>
            </a:pPr>
            <a:r>
              <a:rPr lang="en-US" sz="2200" dirty="0">
                <a:solidFill>
                  <a:srgbClr val="000000"/>
                </a:solidFill>
                <a:latin typeface="Courier New" charset="0"/>
              </a:rPr>
              <a:t>????????</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8264</TotalTime>
  <Words>15371</Words>
  <Application>Microsoft Macintosh PowerPoint</Application>
  <PresentationFormat>On-screen Show (4:3)</PresentationFormat>
  <Paragraphs>2348</Paragraphs>
  <Slides>179</Slides>
  <Notes>150</Notes>
  <HiddenSlides>0</HiddenSlides>
  <MMClips>0</MMClips>
  <ScaleCrop>false</ScaleCrop>
  <HeadingPairs>
    <vt:vector size="4" baseType="variant">
      <vt:variant>
        <vt:lpstr>Design Template</vt:lpstr>
      </vt:variant>
      <vt:variant>
        <vt:i4>1</vt:i4>
      </vt:variant>
      <vt:variant>
        <vt:lpstr>Slide Titles</vt:lpstr>
      </vt:variant>
      <vt:variant>
        <vt:i4>179</vt:i4>
      </vt:variant>
    </vt:vector>
  </HeadingPairs>
  <TitlesOfParts>
    <vt:vector size="180" baseType="lpstr">
      <vt:lpstr>Office Theme</vt:lpstr>
      <vt:lpstr>Introduction to Perl programming Session I</vt:lpstr>
      <vt:lpstr>Download presentation from:</vt:lpstr>
      <vt:lpstr>Basic Unix</vt:lpstr>
      <vt:lpstr>Exercise 1: Where am I?</vt:lpstr>
      <vt:lpstr>Basic Unix: commands</vt:lpstr>
      <vt:lpstr>Exercise 2: First file.</vt:lpstr>
      <vt:lpstr>Exercise 3: Basic operations</vt:lpstr>
      <vt:lpstr>What is Perl?</vt:lpstr>
      <vt:lpstr>Installing Perl</vt:lpstr>
      <vt:lpstr>Perl resources </vt:lpstr>
      <vt:lpstr>Ex1. First program…</vt:lpstr>
      <vt:lpstr>   </vt:lpstr>
      <vt:lpstr>Perl basic data types Strings </vt:lpstr>
      <vt:lpstr>Scalar variables</vt:lpstr>
      <vt:lpstr>Ex 2. A program to store a DNA sequence</vt:lpstr>
      <vt:lpstr>Numerical operators</vt:lpstr>
      <vt:lpstr>Special numerical operators </vt:lpstr>
      <vt:lpstr>String manipulation </vt:lpstr>
      <vt:lpstr>Slide 19</vt:lpstr>
      <vt:lpstr>Conditional statements (if/else)</vt:lpstr>
      <vt:lpstr>Comparison operators (Numbers)</vt:lpstr>
      <vt:lpstr>Comparison operators (Strings)</vt:lpstr>
      <vt:lpstr>If/else statement</vt:lpstr>
      <vt:lpstr>elsif clause</vt:lpstr>
      <vt:lpstr>Answer</vt:lpstr>
      <vt:lpstr>Logical operators </vt:lpstr>
      <vt:lpstr>Logical operators</vt:lpstr>
      <vt:lpstr>Logical operators</vt:lpstr>
      <vt:lpstr>Boolean values </vt:lpstr>
      <vt:lpstr>Boolean values </vt:lpstr>
      <vt:lpstr>Boolean values</vt:lpstr>
      <vt:lpstr>die() function</vt:lpstr>
      <vt:lpstr>Ex 6. Using conditional expressions </vt:lpstr>
      <vt:lpstr>Solution</vt:lpstr>
      <vt:lpstr>Introduction to Perl programming Session II</vt:lpstr>
      <vt:lpstr>Overview</vt:lpstr>
      <vt:lpstr>Statements and Blocks</vt:lpstr>
      <vt:lpstr>Loops</vt:lpstr>
      <vt:lpstr>While Loop</vt:lpstr>
      <vt:lpstr>Code Layout</vt:lpstr>
      <vt:lpstr>Do-while Loop</vt:lpstr>
      <vt:lpstr>Until Loop</vt:lpstr>
      <vt:lpstr>Do-Until Loop</vt:lpstr>
      <vt:lpstr>For Loops</vt:lpstr>
      <vt:lpstr>Moving around in a Loop</vt:lpstr>
      <vt:lpstr>Answer</vt:lpstr>
      <vt:lpstr>Exercise</vt:lpstr>
      <vt:lpstr>Answer</vt:lpstr>
      <vt:lpstr>Exercise</vt:lpstr>
      <vt:lpstr>Answer</vt:lpstr>
      <vt:lpstr>Exercise</vt:lpstr>
      <vt:lpstr>Answer</vt:lpstr>
      <vt:lpstr>Arrays</vt:lpstr>
      <vt:lpstr>Arrays</vt:lpstr>
      <vt:lpstr>Arrays cont.</vt:lpstr>
      <vt:lpstr>Output</vt:lpstr>
      <vt:lpstr>Arrays cont.</vt:lpstr>
      <vt:lpstr>Example: Numerical Sorting</vt:lpstr>
      <vt:lpstr>Sorting Arrays</vt:lpstr>
      <vt:lpstr>Example: String Sorting</vt:lpstr>
      <vt:lpstr>Reversing an Array</vt:lpstr>
      <vt:lpstr>Example: playing a bit with your names</vt:lpstr>
      <vt:lpstr>Output:</vt:lpstr>
      <vt:lpstr>Foreach</vt:lpstr>
      <vt:lpstr>Sorting with Foreach</vt:lpstr>
      <vt:lpstr>For Loop - on the arrays  </vt:lpstr>
      <vt:lpstr>Manipulating Arrays</vt:lpstr>
      <vt:lpstr>String to Array: split</vt:lpstr>
      <vt:lpstr>Array to String: join</vt:lpstr>
      <vt:lpstr>More examples…</vt:lpstr>
      <vt:lpstr>Add/remove elements  (at the end of the array)</vt:lpstr>
      <vt:lpstr>Add/remove elements (at the beginning of the array)</vt:lpstr>
      <vt:lpstr>Reading/Writing Files</vt:lpstr>
      <vt:lpstr>File Handlers</vt:lpstr>
      <vt:lpstr>File Handlers</vt:lpstr>
      <vt:lpstr>Exercise: Write a program to print out a file</vt:lpstr>
      <vt:lpstr>Solution</vt:lpstr>
      <vt:lpstr>File Handlers cont.</vt:lpstr>
      <vt:lpstr>File Test Operators</vt:lpstr>
      <vt:lpstr>A program with File Handles</vt:lpstr>
      <vt:lpstr>Some Default File Handles</vt:lpstr>
      <vt:lpstr>Chomp and Chop</vt:lpstr>
      <vt:lpstr>Exercise</vt:lpstr>
      <vt:lpstr>Answer</vt:lpstr>
      <vt:lpstr>Exercise</vt:lpstr>
      <vt:lpstr>Answer</vt:lpstr>
      <vt:lpstr>Exercise</vt:lpstr>
      <vt:lpstr>Example Program</vt:lpstr>
      <vt:lpstr>Example Program cont.</vt:lpstr>
      <vt:lpstr>Example Program cont.</vt:lpstr>
      <vt:lpstr>Introduction to Perl programming Session III</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ANSWER</vt:lpstr>
      <vt:lpstr>Slide 119</vt:lpstr>
      <vt:lpstr>Processing text with REGEX</vt:lpstr>
      <vt:lpstr>Exercise</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Slide 143</vt:lpstr>
      <vt:lpstr>Slide 144</vt:lpstr>
      <vt:lpstr>Slide 145</vt:lpstr>
      <vt:lpstr>Slide 146</vt:lpstr>
      <vt:lpstr>Slide 147</vt:lpstr>
      <vt:lpstr>Slide 148</vt:lpstr>
      <vt:lpstr>Slide 149</vt:lpstr>
      <vt:lpstr>Slide 150</vt:lpstr>
      <vt:lpstr>Slide 151</vt:lpstr>
      <vt:lpstr>Introduction to Perl programming Session V</vt:lpstr>
      <vt:lpstr>Overview</vt:lpstr>
      <vt:lpstr>Transliteration operator: tr</vt:lpstr>
      <vt:lpstr>Transliterator operator tr</vt:lpstr>
      <vt:lpstr>Subroutines</vt:lpstr>
      <vt:lpstr>Subroutines cont.</vt:lpstr>
      <vt:lpstr>Calling a Subroutines</vt:lpstr>
      <vt:lpstr>Returning Values</vt:lpstr>
      <vt:lpstr>Returning Values</vt:lpstr>
      <vt:lpstr>Returning Values</vt:lpstr>
      <vt:lpstr>Arguments</vt:lpstr>
      <vt:lpstr>Arguments</vt:lpstr>
      <vt:lpstr>Arguments</vt:lpstr>
      <vt:lpstr>Local Variables</vt:lpstr>
      <vt:lpstr>Local Variables</vt:lpstr>
      <vt:lpstr>Local Variables</vt:lpstr>
      <vt:lpstr>use strict</vt:lpstr>
      <vt:lpstr>use strict</vt:lpstr>
      <vt:lpstr>Exercise 1</vt:lpstr>
      <vt:lpstr>Exercise 2</vt:lpstr>
      <vt:lpstr>Exercise 3</vt:lpstr>
      <vt:lpstr>Exercise 4</vt:lpstr>
      <vt:lpstr>Exercise 4</vt:lpstr>
      <vt:lpstr>Exercise 4</vt:lpstr>
      <vt:lpstr> Thanks all for your patience! </vt:lpstr>
      <vt:lpstr>Slide 177</vt:lpstr>
      <vt:lpstr>Basic Unix: commands</vt:lpstr>
      <vt:lpstr>Basic Unix: Redirection &amp; Piping</vt:lpstr>
    </vt:vector>
  </TitlesOfParts>
  <Company>Bio Core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Perl programming Session I</dc:title>
  <dc:creator>ernesto lowy</dc:creator>
  <cp:lastModifiedBy>ernesto lowy</cp:lastModifiedBy>
  <cp:revision>60</cp:revision>
  <dcterms:created xsi:type="dcterms:W3CDTF">2012-04-18T13:01:22Z</dcterms:created>
  <dcterms:modified xsi:type="dcterms:W3CDTF">2012-04-18T16:01:02Z</dcterms:modified>
</cp:coreProperties>
</file>